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4"/>
  </p:notesMasterIdLst>
  <p:sldIdLst>
    <p:sldId id="256" r:id="rId2"/>
    <p:sldId id="389" r:id="rId3"/>
    <p:sldId id="391" r:id="rId4"/>
    <p:sldId id="392" r:id="rId5"/>
    <p:sldId id="393" r:id="rId6"/>
    <p:sldId id="411" r:id="rId7"/>
    <p:sldId id="412" r:id="rId8"/>
    <p:sldId id="413" r:id="rId9"/>
    <p:sldId id="414" r:id="rId10"/>
    <p:sldId id="415" r:id="rId11"/>
    <p:sldId id="416" r:id="rId12"/>
    <p:sldId id="417" r:id="rId13"/>
    <p:sldId id="418" r:id="rId14"/>
    <p:sldId id="419" r:id="rId15"/>
    <p:sldId id="420" r:id="rId16"/>
    <p:sldId id="421" r:id="rId17"/>
    <p:sldId id="422" r:id="rId18"/>
    <p:sldId id="423" r:id="rId19"/>
    <p:sldId id="424" r:id="rId20"/>
    <p:sldId id="390" r:id="rId21"/>
    <p:sldId id="426" r:id="rId22"/>
    <p:sldId id="427" r:id="rId23"/>
    <p:sldId id="428" r:id="rId24"/>
    <p:sldId id="257" r:id="rId25"/>
    <p:sldId id="258" r:id="rId26"/>
    <p:sldId id="261" r:id="rId27"/>
    <p:sldId id="262" r:id="rId28"/>
    <p:sldId id="263" r:id="rId29"/>
    <p:sldId id="265" r:id="rId30"/>
    <p:sldId id="382" r:id="rId31"/>
    <p:sldId id="267" r:id="rId32"/>
    <p:sldId id="266" r:id="rId33"/>
    <p:sldId id="268" r:id="rId34"/>
    <p:sldId id="269" r:id="rId35"/>
    <p:sldId id="270" r:id="rId36"/>
    <p:sldId id="271" r:id="rId37"/>
    <p:sldId id="272" r:id="rId38"/>
    <p:sldId id="273" r:id="rId39"/>
    <p:sldId id="383" r:id="rId40"/>
    <p:sldId id="274" r:id="rId41"/>
    <p:sldId id="275" r:id="rId42"/>
    <p:sldId id="276" r:id="rId43"/>
    <p:sldId id="282" r:id="rId44"/>
    <p:sldId id="280" r:id="rId45"/>
    <p:sldId id="281" r:id="rId46"/>
    <p:sldId id="287" r:id="rId47"/>
    <p:sldId id="288" r:id="rId48"/>
    <p:sldId id="289" r:id="rId49"/>
    <p:sldId id="284" r:id="rId50"/>
    <p:sldId id="290" r:id="rId51"/>
    <p:sldId id="291" r:id="rId52"/>
    <p:sldId id="285" r:id="rId53"/>
    <p:sldId id="293" r:id="rId54"/>
    <p:sldId id="292" r:id="rId55"/>
    <p:sldId id="384" r:id="rId56"/>
    <p:sldId id="298" r:id="rId57"/>
    <p:sldId id="286" r:id="rId58"/>
    <p:sldId id="294" r:id="rId59"/>
    <p:sldId id="295" r:id="rId60"/>
    <p:sldId id="385" r:id="rId61"/>
    <p:sldId id="283" r:id="rId62"/>
    <p:sldId id="296" r:id="rId63"/>
    <p:sldId id="297" r:id="rId64"/>
    <p:sldId id="386" r:id="rId65"/>
    <p:sldId id="387" r:id="rId66"/>
    <p:sldId id="305" r:id="rId67"/>
    <p:sldId id="306" r:id="rId68"/>
    <p:sldId id="307" r:id="rId69"/>
    <p:sldId id="308" r:id="rId70"/>
    <p:sldId id="309" r:id="rId71"/>
    <p:sldId id="429" r:id="rId72"/>
    <p:sldId id="310"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Book Antiqua" pitchFamily="18" charset="0"/>
        <a:ea typeface="+mn-ea"/>
        <a:cs typeface="+mn-cs"/>
      </a:defRPr>
    </a:lvl1pPr>
    <a:lvl2pPr marL="457200" algn="l" rtl="0" fontAlgn="base">
      <a:spcBef>
        <a:spcPct val="0"/>
      </a:spcBef>
      <a:spcAft>
        <a:spcPct val="0"/>
      </a:spcAft>
      <a:defRPr kern="1200">
        <a:solidFill>
          <a:schemeClr val="tx1"/>
        </a:solidFill>
        <a:latin typeface="Book Antiqua" pitchFamily="18" charset="0"/>
        <a:ea typeface="+mn-ea"/>
        <a:cs typeface="+mn-cs"/>
      </a:defRPr>
    </a:lvl2pPr>
    <a:lvl3pPr marL="914400" algn="l" rtl="0" fontAlgn="base">
      <a:spcBef>
        <a:spcPct val="0"/>
      </a:spcBef>
      <a:spcAft>
        <a:spcPct val="0"/>
      </a:spcAft>
      <a:defRPr kern="1200">
        <a:solidFill>
          <a:schemeClr val="tx1"/>
        </a:solidFill>
        <a:latin typeface="Book Antiqua" pitchFamily="18" charset="0"/>
        <a:ea typeface="+mn-ea"/>
        <a:cs typeface="+mn-cs"/>
      </a:defRPr>
    </a:lvl3pPr>
    <a:lvl4pPr marL="1371600" algn="l" rtl="0" fontAlgn="base">
      <a:spcBef>
        <a:spcPct val="0"/>
      </a:spcBef>
      <a:spcAft>
        <a:spcPct val="0"/>
      </a:spcAft>
      <a:defRPr kern="1200">
        <a:solidFill>
          <a:schemeClr val="tx1"/>
        </a:solidFill>
        <a:latin typeface="Book Antiqua" pitchFamily="18" charset="0"/>
        <a:ea typeface="+mn-ea"/>
        <a:cs typeface="+mn-cs"/>
      </a:defRPr>
    </a:lvl4pPr>
    <a:lvl5pPr marL="1828800" algn="l" rtl="0" fontAlgn="base">
      <a:spcBef>
        <a:spcPct val="0"/>
      </a:spcBef>
      <a:spcAft>
        <a:spcPct val="0"/>
      </a:spcAft>
      <a:defRPr kern="1200">
        <a:solidFill>
          <a:schemeClr val="tx1"/>
        </a:solidFill>
        <a:latin typeface="Book Antiqua" pitchFamily="18" charset="0"/>
        <a:ea typeface="+mn-ea"/>
        <a:cs typeface="+mn-cs"/>
      </a:defRPr>
    </a:lvl5pPr>
    <a:lvl6pPr marL="2286000" algn="l" defTabSz="914400" rtl="0" eaLnBrk="1" latinLnBrk="0" hangingPunct="1">
      <a:defRPr kern="1200">
        <a:solidFill>
          <a:schemeClr val="tx1"/>
        </a:solidFill>
        <a:latin typeface="Book Antiqua" pitchFamily="18" charset="0"/>
        <a:ea typeface="+mn-ea"/>
        <a:cs typeface="+mn-cs"/>
      </a:defRPr>
    </a:lvl6pPr>
    <a:lvl7pPr marL="2743200" algn="l" defTabSz="914400" rtl="0" eaLnBrk="1" latinLnBrk="0" hangingPunct="1">
      <a:defRPr kern="1200">
        <a:solidFill>
          <a:schemeClr val="tx1"/>
        </a:solidFill>
        <a:latin typeface="Book Antiqua" pitchFamily="18" charset="0"/>
        <a:ea typeface="+mn-ea"/>
        <a:cs typeface="+mn-cs"/>
      </a:defRPr>
    </a:lvl7pPr>
    <a:lvl8pPr marL="3200400" algn="l" defTabSz="914400" rtl="0" eaLnBrk="1" latinLnBrk="0" hangingPunct="1">
      <a:defRPr kern="1200">
        <a:solidFill>
          <a:schemeClr val="tx1"/>
        </a:solidFill>
        <a:latin typeface="Book Antiqua" pitchFamily="18" charset="0"/>
        <a:ea typeface="+mn-ea"/>
        <a:cs typeface="+mn-cs"/>
      </a:defRPr>
    </a:lvl8pPr>
    <a:lvl9pPr marL="3657600" algn="l" defTabSz="914400" rtl="0" eaLnBrk="1" latinLnBrk="0" hangingPunct="1">
      <a:defRPr kern="1200">
        <a:solidFill>
          <a:schemeClr val="tx1"/>
        </a:solidFill>
        <a:latin typeface="Book Antiqu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5050"/>
    <a:srgbClr val="5261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B9743AC-588A-4B48-902C-B7C0179A28CF}" type="datetimeFigureOut">
              <a:rPr lang="en-US"/>
              <a:pPr>
                <a:defRPr/>
              </a:pPr>
              <a:t>10/28/2014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063A93D-69F9-45A2-8E1E-F3A538256194}" type="slidenum">
              <a:rPr lang="en-US"/>
              <a:pPr>
                <a:defRPr/>
              </a:pPr>
              <a:t>‹#›</a:t>
            </a:fld>
            <a:endParaRPr lang="en-US"/>
          </a:p>
        </p:txBody>
      </p:sp>
    </p:spTree>
    <p:extLst>
      <p:ext uri="{BB962C8B-B14F-4D97-AF65-F5344CB8AC3E}">
        <p14:creationId xmlns:p14="http://schemas.microsoft.com/office/powerpoint/2010/main" val="2531771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p:spPr>
        <p:txBody>
          <a:bodyPr/>
          <a:lstStyle/>
          <a:p>
            <a:pPr eaLnBrk="1" hangingPunct="1"/>
            <a:r>
              <a:rPr lang="en-US" smtClean="0">
                <a:latin typeface="Arial" charset="0"/>
                <a:cs typeface="Arial" charset="0"/>
              </a:rPr>
              <a:t>It is critical to focus our energy here</a:t>
            </a:r>
          </a:p>
          <a:p>
            <a:pPr eaLnBrk="1" hangingPunct="1"/>
            <a:endParaRPr lang="en-US" smtClean="0">
              <a:latin typeface="Arial" charset="0"/>
              <a:cs typeface="Arial" charset="0"/>
            </a:endParaRPr>
          </a:p>
          <a:p>
            <a:pPr eaLnBrk="1" hangingPunct="1"/>
            <a:r>
              <a:rPr lang="en-US" smtClean="0">
                <a:latin typeface="Arial" charset="0"/>
                <a:cs typeface="Arial" charset="0"/>
              </a:rPr>
              <a:t>At the triage desk, providers listen carefully to identify and categorize patients according to diagnosis. It is important to be attentive to what the patient is feeling in order to uncover or identify real patient needs.</a:t>
            </a:r>
          </a:p>
          <a:p>
            <a:pPr eaLnBrk="1" hangingPunct="1"/>
            <a:endParaRPr lang="en-US" smtClean="0">
              <a:latin typeface="Arial" charset="0"/>
              <a:cs typeface="Arial" charset="0"/>
            </a:endParaRPr>
          </a:p>
          <a:p>
            <a:pPr eaLnBrk="1" hangingPunct="1"/>
            <a:r>
              <a:rPr lang="en-US" smtClean="0">
                <a:latin typeface="Arial" charset="0"/>
                <a:cs typeface="Arial" charset="0"/>
              </a:rPr>
              <a:t>John shared this story.</a:t>
            </a:r>
          </a:p>
        </p:txBody>
      </p:sp>
      <p:sp>
        <p:nvSpPr>
          <p:cNvPr id="71683" name="Slide Number Placeholder 3"/>
          <p:cNvSpPr>
            <a:spLocks noGrp="1"/>
          </p:cNvSpPr>
          <p:nvPr>
            <p:ph type="sldNum" sz="quarter" idx="5"/>
          </p:nvPr>
        </p:nvSpPr>
        <p:spPr>
          <a:noFill/>
        </p:spPr>
        <p:txBody>
          <a:bodyPr/>
          <a:lstStyle/>
          <a:p>
            <a:fld id="{004DE249-AD64-4325-B1FE-8049148F1D90}" type="slidenum">
              <a:rPr lang="en-US" smtClean="0">
                <a:latin typeface="Arial" charset="0"/>
                <a:cs typeface="Arial" charset="0"/>
              </a:rPr>
              <a:pPr/>
              <a:t>39</a:t>
            </a:fld>
            <a:endParaRPr lang="en-US"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Play 911 call after bullet point “Reportedly, there were seven (7) 911 calls”</a:t>
            </a:r>
          </a:p>
        </p:txBody>
      </p:sp>
      <p:sp>
        <p:nvSpPr>
          <p:cNvPr id="160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5A15D378-66BB-4969-A1F9-D8CF5D92CDA7}" type="slidenum">
              <a:rPr lang="en-US" altLang="en-US" smtClean="0">
                <a:latin typeface="Calibri" pitchFamily="34" charset="0"/>
              </a:rPr>
              <a:pPr fontAlgn="base">
                <a:spcBef>
                  <a:spcPct val="0"/>
                </a:spcBef>
                <a:spcAft>
                  <a:spcPct val="0"/>
                </a:spcAft>
                <a:defRPr/>
              </a:pPr>
              <a:t>7</a:t>
            </a:fld>
            <a:endParaRPr lang="en-US" alt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196C45BB-EFDD-4B3F-87B5-B5F540774DA7}" type="slidenum">
              <a:rPr lang="en-US" smtClean="0">
                <a:latin typeface="Arial" charset="0"/>
                <a:cs typeface="Arial" charset="0"/>
              </a:rPr>
              <a:pPr/>
              <a:t>60</a:t>
            </a:fld>
            <a:endParaRPr lang="en-US" smtClean="0">
              <a:latin typeface="Arial" charset="0"/>
              <a:cs typeface="Arial" charset="0"/>
            </a:endParaRPr>
          </a:p>
        </p:txBody>
      </p:sp>
      <p:sp>
        <p:nvSpPr>
          <p:cNvPr id="128002" name="Rectangle 2"/>
          <p:cNvSpPr>
            <a:spLocks noGrp="1" noRot="1" noChangeAspect="1" noTextEdit="1"/>
          </p:cNvSpPr>
          <p:nvPr>
            <p:ph type="sldImg"/>
          </p:nvPr>
        </p:nvSpPr>
        <p:spPr>
          <a:ln/>
        </p:spPr>
      </p:sp>
      <p:sp>
        <p:nvSpPr>
          <p:cNvPr id="128003" name="Rectangle 3"/>
          <p:cNvSpPr>
            <a:spLocks noGrp="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a:ln/>
        </p:spPr>
      </p:sp>
      <p:sp>
        <p:nvSpPr>
          <p:cNvPr id="132098" name="Rectangle 3"/>
          <p:cNvSpPr>
            <a:spLocks noGrp="1" noChangeArrowheads="1"/>
          </p:cNvSpPr>
          <p:nvPr>
            <p:ph type="body" idx="1"/>
          </p:nvPr>
        </p:nvSpPr>
        <p:spPr>
          <a:noFill/>
          <a:ln/>
        </p:spPr>
        <p:txBody>
          <a:bodyPr/>
          <a:lstStyle/>
          <a:p>
            <a:r>
              <a:rPr lang="en-US" smtClean="0">
                <a:latin typeface="Arial" charset="0"/>
                <a:cs typeface="Arial" charset="0"/>
              </a:rPr>
              <a:t>It is critical to distinguish between Self Defense tactics and Patient Control techniques.</a:t>
            </a:r>
          </a:p>
          <a:p>
            <a:endParaRPr lang="en-US" smtClean="0">
              <a:latin typeface="Arial" charset="0"/>
              <a:cs typeface="Arial" charset="0"/>
            </a:endParaRPr>
          </a:p>
          <a:p>
            <a:r>
              <a:rPr lang="en-US" smtClean="0">
                <a:latin typeface="Arial" charset="0"/>
                <a:cs typeface="Arial" charset="0"/>
              </a:rPr>
              <a:t>Self defense tactics are only used in emergent situations where the provider is in imminent danger of great bodily harm or death. </a:t>
            </a:r>
          </a:p>
          <a:p>
            <a:endParaRPr lang="en-US" smtClean="0">
              <a:latin typeface="Arial" charset="0"/>
              <a:cs typeface="Arial" charset="0"/>
            </a:endParaRPr>
          </a:p>
          <a:p>
            <a:r>
              <a:rPr lang="en-US" smtClean="0">
                <a:latin typeface="Arial" charset="0"/>
                <a:cs typeface="Arial" charset="0"/>
              </a:rPr>
              <a:t>Patient  Control techniques are the techniques that have been developed to maximize provider control while minimizing risk injury to patients or other providers</a:t>
            </a:r>
          </a:p>
          <a:p>
            <a:endParaRPr lang="en-US" smtClean="0">
              <a:latin typeface="Arial" charset="0"/>
              <a:cs typeface="Arial" charset="0"/>
            </a:endParaRPr>
          </a:p>
          <a:p>
            <a:r>
              <a:rPr lang="en-US" smtClean="0">
                <a:latin typeface="Arial" charset="0"/>
                <a:cs typeface="Arial" charset="0"/>
              </a:rPr>
              <a:t>Examples:</a:t>
            </a:r>
          </a:p>
          <a:p>
            <a:pPr>
              <a:buFontTx/>
              <a:buChar char="•"/>
            </a:pPr>
            <a:endParaRPr lang="en-US" smtClean="0">
              <a:latin typeface="Arial" charset="0"/>
              <a:cs typeface="Arial" charset="0"/>
            </a:endParaRPr>
          </a:p>
          <a:p>
            <a:pPr>
              <a:buFontTx/>
              <a:buChar char="•"/>
            </a:pPr>
            <a:r>
              <a:rPr lang="en-US" smtClean="0">
                <a:solidFill>
                  <a:srgbClr val="FF0000"/>
                </a:solidFill>
                <a:latin typeface="Arial" charset="0"/>
                <a:cs typeface="Arial" charset="0"/>
              </a:rPr>
              <a:t> </a:t>
            </a:r>
            <a:r>
              <a:rPr lang="en-US" b="1" smtClean="0">
                <a:solidFill>
                  <a:srgbClr val="FF0000"/>
                </a:solidFill>
                <a:latin typeface="Arial" charset="0"/>
                <a:cs typeface="Arial" charset="0"/>
              </a:rPr>
              <a:t>The provider is alone in the room with the patient and the patient takes control of the provider putting him/her in a life-threatening chokehold – this is imminent danger and requires self defense tactics</a:t>
            </a:r>
          </a:p>
          <a:p>
            <a:r>
              <a:rPr lang="en-US" smtClean="0">
                <a:latin typeface="Arial" charset="0"/>
                <a:cs typeface="Arial" charset="0"/>
              </a:rPr>
              <a:t> </a:t>
            </a:r>
          </a:p>
          <a:p>
            <a:pPr>
              <a:buFontTx/>
              <a:buChar char="•"/>
            </a:pPr>
            <a:r>
              <a:rPr lang="en-US" smtClean="0">
                <a:latin typeface="Arial" charset="0"/>
                <a:cs typeface="Arial" charset="0"/>
              </a:rPr>
              <a:t> </a:t>
            </a:r>
            <a:r>
              <a:rPr lang="en-US" b="1" i="1" smtClean="0">
                <a:latin typeface="Arial" charset="0"/>
                <a:cs typeface="Arial" charset="0"/>
              </a:rPr>
              <a:t>The patient grabs the provider by the hair – this in and of itself is NOT imminent danger and requires patient control techniques</a:t>
            </a:r>
          </a:p>
          <a:p>
            <a:pPr>
              <a:buFontTx/>
              <a:buChar char="•"/>
            </a:pPr>
            <a:endParaRPr lang="en-US" smtClean="0">
              <a:latin typeface="Arial" charset="0"/>
              <a:cs typeface="Arial" charset="0"/>
            </a:endParaRPr>
          </a:p>
          <a:p>
            <a:r>
              <a:rPr lang="en-US" smtClean="0">
                <a:latin typeface="Arial" charset="0"/>
                <a:cs typeface="Arial" charset="0"/>
              </a:rPr>
              <a:t>These scenarios place the responsibility on the provider (as a reasonable person) to select the method that protect the patient as well as themselves.</a:t>
            </a:r>
          </a:p>
          <a:p>
            <a:endParaRPr lang="en-US" smtClean="0">
              <a:latin typeface="Arial" charset="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ln/>
        </p:spPr>
      </p:sp>
      <p:sp>
        <p:nvSpPr>
          <p:cNvPr id="134146" name="Rectangle 3"/>
          <p:cNvSpPr>
            <a:spLocks noGrp="1" noChangeArrowheads="1"/>
          </p:cNvSpPr>
          <p:nvPr>
            <p:ph type="body" idx="1"/>
          </p:nvPr>
        </p:nvSpPr>
        <p:spPr>
          <a:noFill/>
          <a:ln/>
        </p:spPr>
        <p:txBody>
          <a:bodyPr/>
          <a:lstStyle/>
          <a:p>
            <a:r>
              <a:rPr lang="en-US" smtClean="0">
                <a:latin typeface="Arial" charset="0"/>
                <a:cs typeface="Arial" charset="0"/>
              </a:rPr>
              <a:t>Objective Reasonableness Standard</a:t>
            </a:r>
          </a:p>
          <a:p>
            <a:endParaRPr lang="en-US" smtClean="0">
              <a:latin typeface="Arial" charset="0"/>
              <a:cs typeface="Arial" charset="0"/>
            </a:endParaRPr>
          </a:p>
          <a:p>
            <a:r>
              <a:rPr lang="en-US" smtClean="0">
                <a:latin typeface="Arial" charset="0"/>
                <a:cs typeface="Arial" charset="0"/>
              </a:rPr>
              <a:t>1. Force must be judged from the perspective of a reasonable provider/security officer with similar training and experience.</a:t>
            </a:r>
          </a:p>
          <a:p>
            <a:endParaRPr lang="en-US" smtClean="0">
              <a:latin typeface="Arial" charset="0"/>
              <a:cs typeface="Arial" charset="0"/>
            </a:endParaRPr>
          </a:p>
          <a:p>
            <a:r>
              <a:rPr lang="en-US" smtClean="0">
                <a:latin typeface="Arial" charset="0"/>
                <a:cs typeface="Arial" charset="0"/>
              </a:rPr>
              <a:t>2. Force judged through the eyes of the provider/security officer at the scene, at the time. No 20/20 hindsight.</a:t>
            </a:r>
          </a:p>
          <a:p>
            <a:endParaRPr lang="en-US" smtClean="0">
              <a:latin typeface="Arial" charset="0"/>
              <a:cs typeface="Arial" charset="0"/>
            </a:endParaRPr>
          </a:p>
          <a:p>
            <a:r>
              <a:rPr lang="en-US" smtClean="0">
                <a:latin typeface="Arial" charset="0"/>
                <a:cs typeface="Arial" charset="0"/>
              </a:rPr>
              <a:t>3. Standard is objective. Are provider/security officers actions reasonable in light of circumstances, without regard to underlying intent.</a:t>
            </a:r>
          </a:p>
          <a:p>
            <a:endParaRPr lang="en-US" smtClean="0">
              <a:latin typeface="Arial" charset="0"/>
              <a:cs typeface="Arial" charset="0"/>
            </a:endParaRPr>
          </a:p>
          <a:p>
            <a:r>
              <a:rPr lang="en-US" smtClean="0">
                <a:latin typeface="Arial" charset="0"/>
                <a:cs typeface="Arial" charset="0"/>
              </a:rPr>
              <a:t>4.  Did the provider/security officer act properly under law at time. </a:t>
            </a:r>
          </a:p>
          <a:p>
            <a:endParaRPr lang="en-US" smtClean="0">
              <a:latin typeface="Arial" charset="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pPr eaLnBrk="1" hangingPunct="1"/>
            <a:fld id="{7C7B60E9-B1E9-4F2A-A408-16B69B841F83}" type="slidenum">
              <a:rPr lang="en-US" smtClean="0"/>
              <a:pPr eaLnBrk="1" hangingPunct="1"/>
              <a:t>72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4" name="Picture 7" descr="CoverOverl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6" name="TextBox 5"/>
            <p:cNvSpPr txBox="1"/>
            <p:nvPr/>
          </p:nvSpPr>
          <p:spPr>
            <a:xfrm>
              <a:off x="4147073" y="1381459"/>
              <a:ext cx="877163" cy="923330"/>
            </a:xfrm>
            <a:prstGeom prst="rect">
              <a:avLst/>
            </a:prstGeom>
            <a:noFill/>
          </p:spPr>
          <p:txBody>
            <a:bodyPr wrap="none">
              <a:spAutoFit/>
            </a:bodyPr>
            <a:lstStyle/>
            <a:p>
              <a:pPr fontAlgn="auto">
                <a:spcBef>
                  <a:spcPts val="0"/>
                </a:spcBef>
                <a:spcAft>
                  <a:spcPts val="0"/>
                </a:spcAft>
                <a:defRPr/>
              </a:pPr>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7" name="Straight Connector 6"/>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a:solidFill>
                  <a:schemeClr val="tx2"/>
                </a:solidFill>
              </a:defRPr>
            </a:lvl1pPr>
          </a:lstStyle>
          <a:p>
            <a:pPr>
              <a:defRPr/>
            </a:pPr>
            <a:fld id="{A8CA8B37-A6B4-46D1-84F8-6988F860F588}" type="datetimeFigureOut">
              <a:rPr lang="en-US"/>
              <a:pPr>
                <a:defRPr/>
              </a:pPr>
              <a:t>10/28/2014</a:t>
            </a:fld>
            <a:endParaRPr lang="en-US"/>
          </a:p>
        </p:txBody>
      </p:sp>
      <p:sp>
        <p:nvSpPr>
          <p:cNvPr id="10" name="Footer Placeholder 4"/>
          <p:cNvSpPr>
            <a:spLocks noGrp="1"/>
          </p:cNvSpPr>
          <p:nvPr>
            <p:ph type="ftr" sz="quarter" idx="11"/>
          </p:nvPr>
        </p:nvSpPr>
        <p:spPr/>
        <p:txBody>
          <a:bodyPr/>
          <a:lstStyle>
            <a:lvl1pPr>
              <a:defRPr>
                <a:solidFill>
                  <a:schemeClr val="tx2"/>
                </a:solidFill>
              </a:defRPr>
            </a:lvl1pPr>
          </a:lstStyle>
          <a:p>
            <a:pPr>
              <a:defRPr/>
            </a:pPr>
            <a:endParaRPr lang="en-US"/>
          </a:p>
        </p:txBody>
      </p:sp>
      <p:sp>
        <p:nvSpPr>
          <p:cNvPr id="11" name="Slide Number Placeholder 5"/>
          <p:cNvSpPr>
            <a:spLocks noGrp="1"/>
          </p:cNvSpPr>
          <p:nvPr>
            <p:ph type="sldNum" sz="quarter" idx="12"/>
          </p:nvPr>
        </p:nvSpPr>
        <p:spPr/>
        <p:txBody>
          <a:bodyPr/>
          <a:lstStyle>
            <a:lvl1pPr>
              <a:defRPr>
                <a:solidFill>
                  <a:schemeClr val="tx2"/>
                </a:solidFill>
              </a:defRPr>
            </a:lvl1pPr>
          </a:lstStyle>
          <a:p>
            <a:pPr>
              <a:defRPr/>
            </a:pPr>
            <a:fld id="{1A8C5739-61CE-403F-96B5-03CBFADD588F}" type="slidenum">
              <a:rPr lang="en-US"/>
              <a:pPr>
                <a:defRPr/>
              </a:pPr>
              <a:t>‹#›</a:t>
            </a:fld>
            <a:endParaRPr lang="en-US"/>
          </a:p>
        </p:txBody>
      </p:sp>
    </p:spTree>
    <p:extLst>
      <p:ext uri="{BB962C8B-B14F-4D97-AF65-F5344CB8AC3E}">
        <p14:creationId xmlns:p14="http://schemas.microsoft.com/office/powerpoint/2010/main" val="261362147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7"/>
          <p:cNvGrpSpPr>
            <a:grpSpLocks/>
          </p:cNvGrpSpPr>
          <p:nvPr/>
        </p:nvGrpSpPr>
        <p:grpSpPr bwMode="auto">
          <a:xfrm>
            <a:off x="1173163" y="1392238"/>
            <a:ext cx="6778625" cy="923925"/>
            <a:chOff x="1172584" y="1381459"/>
            <a:chExt cx="6779110" cy="923330"/>
          </a:xfrm>
        </p:grpSpPr>
        <p:sp>
          <p:nvSpPr>
            <p:cNvPr id="5" name="TextBox 4"/>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sz="5400" smtClean="0">
                  <a:solidFill>
                    <a:srgbClr val="DBA455"/>
                  </a:solidFill>
                  <a:latin typeface="Wingdings" pitchFamily="2" charset="2"/>
                </a:rPr>
                <a:t></a:t>
              </a:r>
            </a:p>
          </p:txBody>
        </p:sp>
        <p:cxnSp>
          <p:nvCxnSpPr>
            <p:cNvPr id="6" name="Straight Connector 5"/>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905A1DE4-522D-4DB5-AEC4-6AF97E7AE2ED}" type="datetimeFigureOut">
              <a:rPr lang="en-US"/>
              <a:pPr>
                <a:defRPr/>
              </a:pPr>
              <a:t>10/28/2014</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9B857CC1-D440-4D6E-81DC-5F6C9935EF07}" type="slidenum">
              <a:rPr lang="en-US"/>
              <a:pPr>
                <a:defRPr/>
              </a:pPr>
              <a:t>‹#›</a:t>
            </a:fld>
            <a:endParaRPr lang="en-US"/>
          </a:p>
        </p:txBody>
      </p:sp>
    </p:spTree>
    <p:extLst>
      <p:ext uri="{BB962C8B-B14F-4D97-AF65-F5344CB8AC3E}">
        <p14:creationId xmlns:p14="http://schemas.microsoft.com/office/powerpoint/2010/main" val="306366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3908425" y="2881313"/>
            <a:ext cx="5481637" cy="922338"/>
            <a:chOff x="1815339" y="1381459"/>
            <a:chExt cx="5480154" cy="923330"/>
          </a:xfrm>
        </p:grpSpPr>
        <p:sp>
          <p:nvSpPr>
            <p:cNvPr id="5" name="TextBox 4"/>
            <p:cNvSpPr txBox="1">
              <a:spLocks noChangeArrowheads="1"/>
            </p:cNvSpPr>
            <p:nvPr/>
          </p:nvSpPr>
          <p:spPr bwMode="auto">
            <a:xfrm>
              <a:off x="4146745" y="1381458"/>
              <a:ext cx="8776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sz="5400" smtClean="0">
                  <a:solidFill>
                    <a:srgbClr val="DBA455"/>
                  </a:solidFill>
                  <a:latin typeface="Wingdings" pitchFamily="2" charset="2"/>
                </a:rPr>
                <a:t></a:t>
              </a:r>
            </a:p>
          </p:txBody>
        </p:sp>
        <p:cxnSp>
          <p:nvCxnSpPr>
            <p:cNvPr id="6" name="Straight Connector 5"/>
            <p:cNvCxnSpPr/>
            <p:nvPr/>
          </p:nvCxnSpPr>
          <p:spPr>
            <a:xfrm flipH="1" flipV="1">
              <a:off x="1815339" y="1924967"/>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4826011" y="1928146"/>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84586C34-BB6D-427C-B1FA-6EDC00CE7E45}" type="datetimeFigureOut">
              <a:rPr lang="en-US"/>
              <a:pPr>
                <a:defRPr/>
              </a:pPr>
              <a:t>10/28/2014</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E37E3311-EB65-4E74-80D7-969E7E14C7D2}" type="slidenum">
              <a:rPr lang="en-US"/>
              <a:pPr>
                <a:defRPr/>
              </a:pPr>
              <a:t>‹#›</a:t>
            </a:fld>
            <a:endParaRPr lang="en-US"/>
          </a:p>
        </p:txBody>
      </p:sp>
    </p:spTree>
    <p:extLst>
      <p:ext uri="{BB962C8B-B14F-4D97-AF65-F5344CB8AC3E}">
        <p14:creationId xmlns:p14="http://schemas.microsoft.com/office/powerpoint/2010/main" val="1273521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4"/>
            <a:ext cx="782836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9088" y="5929313"/>
            <a:ext cx="1202531"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4567239"/>
            <a:ext cx="7828360"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7939088" y="4567239"/>
            <a:ext cx="1202531"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438150" y="747714"/>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7200" dirty="0">
                <a:effectLst/>
                <a:latin typeface="+mn-lt"/>
                <a:cs typeface="+mn-cs"/>
              </a:rPr>
              <a:t>“</a:t>
            </a:r>
          </a:p>
        </p:txBody>
      </p:sp>
      <p:sp>
        <p:nvSpPr>
          <p:cNvPr id="10" name="TextBox 9"/>
          <p:cNvSpPr txBox="1"/>
          <p:nvPr/>
        </p:nvSpPr>
        <p:spPr>
          <a:xfrm>
            <a:off x="7247335" y="3033713"/>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7200" dirty="0">
                <a:effectLst/>
                <a:latin typeface="+mn-lt"/>
                <a:cs typeface="+mn-cs"/>
              </a:rPr>
              <a:t>”</a:t>
            </a:r>
          </a:p>
        </p:txBody>
      </p:sp>
      <p:sp>
        <p:nvSpPr>
          <p:cNvPr id="2" name="Title 1"/>
          <p:cNvSpPr>
            <a:spLocks noGrp="1"/>
          </p:cNvSpPr>
          <p:nvPr>
            <p:ph type="title"/>
          </p:nvPr>
        </p:nvSpPr>
        <p:spPr>
          <a:xfrm>
            <a:off x="845892" y="609599"/>
            <a:ext cx="6539158" cy="3036061"/>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051717" y="3653379"/>
            <a:ext cx="6117434"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0242" y="4711616"/>
            <a:ext cx="7210394"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Date Placeholder 4"/>
          <p:cNvSpPr>
            <a:spLocks noGrp="1"/>
          </p:cNvSpPr>
          <p:nvPr>
            <p:ph type="dt" sz="half" idx="14"/>
          </p:nvPr>
        </p:nvSpPr>
        <p:spPr/>
        <p:txBody>
          <a:bodyPr/>
          <a:lstStyle>
            <a:lvl1pPr>
              <a:defRPr/>
            </a:lvl1pPr>
          </a:lstStyle>
          <a:p>
            <a:pPr>
              <a:defRPr/>
            </a:pPr>
            <a:fld id="{7852FF3A-FCB8-46C8-ACA7-C6BB23B04B13}" type="datetimeFigureOut">
              <a:rPr lang="en-US"/>
              <a:pPr>
                <a:defRPr/>
              </a:pPr>
              <a:t>10/28/2014</a:t>
            </a:fld>
            <a:endParaRPr lang="en-US"/>
          </a:p>
        </p:txBody>
      </p:sp>
      <p:sp>
        <p:nvSpPr>
          <p:cNvPr id="13" name="Footer Placeholder 5"/>
          <p:cNvSpPr>
            <a:spLocks noGrp="1"/>
          </p:cNvSpPr>
          <p:nvPr>
            <p:ph type="ftr" sz="quarter" idx="15"/>
          </p:nvPr>
        </p:nvSpPr>
        <p:spPr/>
        <p:txBody>
          <a:bodyPr/>
          <a:lstStyle>
            <a:lvl1pPr>
              <a:defRPr/>
            </a:lvl1pPr>
          </a:lstStyle>
          <a:p>
            <a:pPr>
              <a:defRPr/>
            </a:pPr>
            <a:endParaRPr lang="en-US"/>
          </a:p>
        </p:txBody>
      </p:sp>
      <p:sp>
        <p:nvSpPr>
          <p:cNvPr id="14" name="Slide Number Placeholder 6"/>
          <p:cNvSpPr>
            <a:spLocks noGrp="1"/>
          </p:cNvSpPr>
          <p:nvPr>
            <p:ph type="sldNum" sz="quarter" idx="16"/>
          </p:nvPr>
        </p:nvSpPr>
        <p:spPr>
          <a:xfrm>
            <a:off x="8047435" y="4710113"/>
            <a:ext cx="865584" cy="1090612"/>
          </a:xfrm>
        </p:spPr>
        <p:txBody>
          <a:bodyPr/>
          <a:lstStyle>
            <a:lvl1pPr>
              <a:defRPr/>
            </a:lvl1pPr>
          </a:lstStyle>
          <a:p>
            <a:pPr>
              <a:defRPr/>
            </a:pPr>
            <a:fld id="{3B932D43-CC50-4E40-AFA1-C198102177A3}" type="slidenum">
              <a:rPr lang="en-US"/>
              <a:pPr>
                <a:defRPr/>
              </a:pPr>
              <a:t>‹#›</a:t>
            </a:fld>
            <a:endParaRPr lang="en-US"/>
          </a:p>
        </p:txBody>
      </p:sp>
    </p:spTree>
    <p:extLst>
      <p:ext uri="{BB962C8B-B14F-4D97-AF65-F5344CB8AC3E}">
        <p14:creationId xmlns:p14="http://schemas.microsoft.com/office/powerpoint/2010/main" val="12657654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7"/>
          <p:cNvGrpSpPr>
            <a:grpSpLocks/>
          </p:cNvGrpSpPr>
          <p:nvPr/>
        </p:nvGrpSpPr>
        <p:grpSpPr bwMode="auto">
          <a:xfrm>
            <a:off x="1173163" y="1392238"/>
            <a:ext cx="6778625" cy="923925"/>
            <a:chOff x="1172584" y="1381459"/>
            <a:chExt cx="6779110" cy="923330"/>
          </a:xfrm>
        </p:grpSpPr>
        <p:sp>
          <p:nvSpPr>
            <p:cNvPr id="5" name="TextBox 4"/>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sz="5400" smtClean="0">
                  <a:solidFill>
                    <a:srgbClr val="DBA455"/>
                  </a:solidFill>
                  <a:latin typeface="Wingdings" pitchFamily="2" charset="2"/>
                </a:rPr>
                <a:t></a:t>
              </a:r>
            </a:p>
          </p:txBody>
        </p:sp>
        <p:cxnSp>
          <p:nvCxnSpPr>
            <p:cNvPr id="6" name="Straight Connector 5"/>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8" name="Date Placeholder 3"/>
          <p:cNvSpPr>
            <a:spLocks noGrp="1"/>
          </p:cNvSpPr>
          <p:nvPr>
            <p:ph type="dt" sz="half" idx="10"/>
          </p:nvPr>
        </p:nvSpPr>
        <p:spPr/>
        <p:txBody>
          <a:bodyPr/>
          <a:lstStyle>
            <a:lvl1pPr>
              <a:defRPr/>
            </a:lvl1pPr>
          </a:lstStyle>
          <a:p>
            <a:pPr>
              <a:defRPr/>
            </a:pPr>
            <a:fld id="{69359312-5433-4138-9F57-A9A98E61BEAA}" type="datetimeFigureOut">
              <a:rPr lang="en-US"/>
              <a:pPr>
                <a:defRPr/>
              </a:pPr>
              <a:t>10/28/2014</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48617E98-4515-48AD-8AB0-E6E33686D1DB}" type="slidenum">
              <a:rPr lang="en-US"/>
              <a:pPr>
                <a:defRPr/>
              </a:pPr>
              <a:t>‹#›</a:t>
            </a:fld>
            <a:endParaRPr lang="en-US"/>
          </a:p>
        </p:txBody>
      </p:sp>
    </p:spTree>
    <p:extLst>
      <p:ext uri="{BB962C8B-B14F-4D97-AF65-F5344CB8AC3E}">
        <p14:creationId xmlns:p14="http://schemas.microsoft.com/office/powerpoint/2010/main" val="269752437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4" name="Picture 7" descr="Cover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p:cNvGrpSpPr>
            <a:grpSpLocks/>
          </p:cNvGrpSpPr>
          <p:nvPr/>
        </p:nvGrpSpPr>
        <p:grpSpPr bwMode="auto">
          <a:xfrm>
            <a:off x="1173163" y="2887663"/>
            <a:ext cx="6778625" cy="923925"/>
            <a:chOff x="1172584" y="1381459"/>
            <a:chExt cx="6779110" cy="923330"/>
          </a:xfrm>
        </p:grpSpPr>
        <p:sp>
          <p:nvSpPr>
            <p:cNvPr id="6" name="TextBox 5"/>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sz="5400" smtClean="0">
                  <a:solidFill>
                    <a:srgbClr val="DBA455"/>
                  </a:solidFill>
                  <a:latin typeface="Wingdings" pitchFamily="2" charset="2"/>
                </a:rPr>
                <a:t></a:t>
              </a:r>
            </a:p>
          </p:txBody>
        </p:sp>
        <p:cxnSp>
          <p:nvCxnSpPr>
            <p:cNvPr id="7" name="Straight Connector 6"/>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037C23EB-3502-420A-B86C-4C8580BBF5BD}" type="datetimeFigureOut">
              <a:rPr lang="en-US"/>
              <a:pPr>
                <a:defRPr/>
              </a:pPr>
              <a:t>10/28/2014</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40D3D62F-6CEA-4D9F-BEF5-857D9027D077}" type="slidenum">
              <a:rPr lang="en-US"/>
              <a:pPr>
                <a:defRPr/>
              </a:pPr>
              <a:t>‹#›</a:t>
            </a:fld>
            <a:endParaRPr lang="en-US"/>
          </a:p>
        </p:txBody>
      </p:sp>
    </p:spTree>
    <p:extLst>
      <p:ext uri="{BB962C8B-B14F-4D97-AF65-F5344CB8AC3E}">
        <p14:creationId xmlns:p14="http://schemas.microsoft.com/office/powerpoint/2010/main" val="30201458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7"/>
          <p:cNvGrpSpPr>
            <a:grpSpLocks/>
          </p:cNvGrpSpPr>
          <p:nvPr/>
        </p:nvGrpSpPr>
        <p:grpSpPr bwMode="auto">
          <a:xfrm>
            <a:off x="1173163" y="1392238"/>
            <a:ext cx="6778625" cy="923925"/>
            <a:chOff x="1172584" y="1381459"/>
            <a:chExt cx="6779110" cy="923330"/>
          </a:xfrm>
        </p:grpSpPr>
        <p:sp>
          <p:nvSpPr>
            <p:cNvPr id="6" name="TextBox 5"/>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sz="5400" smtClean="0">
                  <a:solidFill>
                    <a:srgbClr val="DBA455"/>
                  </a:solidFill>
                  <a:latin typeface="Wingdings" pitchFamily="2" charset="2"/>
                </a:rPr>
                <a:t></a:t>
              </a:r>
            </a:p>
          </p:txBody>
        </p:sp>
        <p:cxnSp>
          <p:nvCxnSpPr>
            <p:cNvPr id="7" name="Straight Connector 6"/>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4"/>
          <p:cNvSpPr>
            <a:spLocks noGrp="1"/>
          </p:cNvSpPr>
          <p:nvPr>
            <p:ph type="dt" sz="half" idx="15"/>
          </p:nvPr>
        </p:nvSpPr>
        <p:spPr/>
        <p:txBody>
          <a:bodyPr/>
          <a:lstStyle>
            <a:lvl1pPr>
              <a:defRPr/>
            </a:lvl1pPr>
          </a:lstStyle>
          <a:p>
            <a:pPr>
              <a:defRPr/>
            </a:pPr>
            <a:fld id="{001D7844-2DDE-4163-8064-F1D0CE8AD4CE}" type="datetimeFigureOut">
              <a:rPr lang="en-US"/>
              <a:pPr>
                <a:defRPr/>
              </a:pPr>
              <a:t>10/28/2014</a:t>
            </a:fld>
            <a:endParaRPr lang="en-US"/>
          </a:p>
        </p:txBody>
      </p:sp>
      <p:sp>
        <p:nvSpPr>
          <p:cNvPr id="13" name="Footer Placeholder 5"/>
          <p:cNvSpPr>
            <a:spLocks noGrp="1"/>
          </p:cNvSpPr>
          <p:nvPr>
            <p:ph type="ftr" sz="quarter" idx="16"/>
          </p:nvPr>
        </p:nvSpPr>
        <p:spPr/>
        <p:txBody>
          <a:bodyPr/>
          <a:lstStyle>
            <a:lvl1pPr>
              <a:defRPr/>
            </a:lvl1pPr>
          </a:lstStyle>
          <a:p>
            <a:pPr>
              <a:defRPr/>
            </a:pPr>
            <a:endParaRPr lang="en-US"/>
          </a:p>
        </p:txBody>
      </p:sp>
      <p:sp>
        <p:nvSpPr>
          <p:cNvPr id="14" name="Slide Number Placeholder 6"/>
          <p:cNvSpPr>
            <a:spLocks noGrp="1"/>
          </p:cNvSpPr>
          <p:nvPr>
            <p:ph type="sldNum" sz="quarter" idx="17"/>
          </p:nvPr>
        </p:nvSpPr>
        <p:spPr/>
        <p:txBody>
          <a:bodyPr/>
          <a:lstStyle>
            <a:lvl1pPr>
              <a:defRPr/>
            </a:lvl1pPr>
          </a:lstStyle>
          <a:p>
            <a:pPr>
              <a:defRPr/>
            </a:pPr>
            <a:fld id="{96880E70-CD9D-416E-A96D-7E4E4B218C98}" type="slidenum">
              <a:rPr lang="en-US"/>
              <a:pPr>
                <a:defRPr/>
              </a:pPr>
              <a:t>‹#›</a:t>
            </a:fld>
            <a:endParaRPr lang="en-US"/>
          </a:p>
        </p:txBody>
      </p:sp>
    </p:spTree>
    <p:extLst>
      <p:ext uri="{BB962C8B-B14F-4D97-AF65-F5344CB8AC3E}">
        <p14:creationId xmlns:p14="http://schemas.microsoft.com/office/powerpoint/2010/main" val="119388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7"/>
          <p:cNvGrpSpPr>
            <a:grpSpLocks/>
          </p:cNvGrpSpPr>
          <p:nvPr/>
        </p:nvGrpSpPr>
        <p:grpSpPr bwMode="auto">
          <a:xfrm>
            <a:off x="1173163" y="1392238"/>
            <a:ext cx="6778625" cy="923925"/>
            <a:chOff x="1172584" y="1381459"/>
            <a:chExt cx="6779110" cy="923330"/>
          </a:xfrm>
        </p:grpSpPr>
        <p:sp>
          <p:nvSpPr>
            <p:cNvPr id="8" name="TextBox 7"/>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sz="5400" smtClean="0">
                  <a:solidFill>
                    <a:srgbClr val="DBA455"/>
                  </a:solidFill>
                  <a:latin typeface="Wingdings" pitchFamily="2" charset="2"/>
                </a:rPr>
                <a:t></a:t>
              </a:r>
            </a:p>
          </p:txBody>
        </p:sp>
        <p:cxnSp>
          <p:nvCxnSpPr>
            <p:cNvPr id="9" name="Straight Connector 8"/>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p:txBody>
          <a:bodyPr/>
          <a:lstStyle>
            <a:lvl1pPr>
              <a:defRPr/>
            </a:lvl1pPr>
          </a:lstStyle>
          <a:p>
            <a:pPr>
              <a:defRPr/>
            </a:pPr>
            <a:fld id="{A1EF64A8-C981-4D52-AC69-00EB6BF79F97}" type="datetimeFigureOut">
              <a:rPr lang="en-US"/>
              <a:pPr>
                <a:defRPr/>
              </a:pPr>
              <a:t>10/28/2014</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8D98CA3D-B441-47A5-83F1-57850EBA3EC3}" type="slidenum">
              <a:rPr lang="en-US"/>
              <a:pPr>
                <a:defRPr/>
              </a:pPr>
              <a:t>‹#›</a:t>
            </a:fld>
            <a:endParaRPr lang="en-US"/>
          </a:p>
        </p:txBody>
      </p:sp>
    </p:spTree>
    <p:extLst>
      <p:ext uri="{BB962C8B-B14F-4D97-AF65-F5344CB8AC3E}">
        <p14:creationId xmlns:p14="http://schemas.microsoft.com/office/powerpoint/2010/main" val="324627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7"/>
          <p:cNvGrpSpPr>
            <a:grpSpLocks/>
          </p:cNvGrpSpPr>
          <p:nvPr/>
        </p:nvGrpSpPr>
        <p:grpSpPr bwMode="auto">
          <a:xfrm>
            <a:off x="1173163" y="1392238"/>
            <a:ext cx="6778625" cy="923925"/>
            <a:chOff x="1172584" y="1381459"/>
            <a:chExt cx="6779110" cy="923330"/>
          </a:xfrm>
        </p:grpSpPr>
        <p:sp>
          <p:nvSpPr>
            <p:cNvPr id="4" name="TextBox 3"/>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sz="5400" smtClean="0">
                  <a:solidFill>
                    <a:srgbClr val="DBA455"/>
                  </a:solidFill>
                  <a:latin typeface="Wingdings" pitchFamily="2" charset="2"/>
                </a:rPr>
                <a:t></a:t>
              </a:r>
            </a:p>
          </p:txBody>
        </p:sp>
        <p:cxnSp>
          <p:nvCxnSpPr>
            <p:cNvPr id="5" name="Straight Connector 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FDE8D6D2-A8F2-4BB2-8889-6F6F1355D76B}" type="datetimeFigureOut">
              <a:rPr lang="en-US"/>
              <a:pPr>
                <a:defRPr/>
              </a:pPr>
              <a:t>10/28/2014</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7A31E029-7A94-423B-BA88-C123009AD226}" type="slidenum">
              <a:rPr lang="en-US"/>
              <a:pPr>
                <a:defRPr/>
              </a:pPr>
              <a:t>‹#›</a:t>
            </a:fld>
            <a:endParaRPr lang="en-US"/>
          </a:p>
        </p:txBody>
      </p:sp>
    </p:spTree>
    <p:extLst>
      <p:ext uri="{BB962C8B-B14F-4D97-AF65-F5344CB8AC3E}">
        <p14:creationId xmlns:p14="http://schemas.microsoft.com/office/powerpoint/2010/main" val="2772459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9127B7-D2F4-4B17-BFB4-1332C918CD25}" type="datetimeFigureOut">
              <a:rPr lang="en-US"/>
              <a:pPr>
                <a:defRPr/>
              </a:pPr>
              <a:t>10/28/2014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7F61876-4BB9-433E-987E-87D716554A40}" type="slidenum">
              <a:rPr lang="en-US"/>
              <a:pPr>
                <a:defRPr/>
              </a:pPr>
              <a:t>‹#›</a:t>
            </a:fld>
            <a:endParaRPr lang="en-US"/>
          </a:p>
        </p:txBody>
      </p:sp>
    </p:spTree>
    <p:extLst>
      <p:ext uri="{BB962C8B-B14F-4D97-AF65-F5344CB8AC3E}">
        <p14:creationId xmlns:p14="http://schemas.microsoft.com/office/powerpoint/2010/main" val="4261788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A7B379-C4D3-44DA-AAE5-C4F6ACDBDCF9}" type="datetimeFigureOut">
              <a:rPr lang="en-US"/>
              <a:pPr>
                <a:defRPr/>
              </a:pPr>
              <a:t>10/28/2014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3BC2BE-6FF4-44E9-87C1-530017A76A02}" type="slidenum">
              <a:rPr lang="en-US"/>
              <a:pPr>
                <a:defRPr/>
              </a:pPr>
              <a:t>‹#›</a:t>
            </a:fld>
            <a:endParaRPr lang="en-US"/>
          </a:p>
        </p:txBody>
      </p:sp>
    </p:spTree>
    <p:extLst>
      <p:ext uri="{BB962C8B-B14F-4D97-AF65-F5344CB8AC3E}">
        <p14:creationId xmlns:p14="http://schemas.microsoft.com/office/powerpoint/2010/main" val="189741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29A761-956F-4516-B6D0-8BCB7C5AFEC3}" type="datetimeFigureOut">
              <a:rPr lang="en-US"/>
              <a:pPr>
                <a:defRPr/>
              </a:pPr>
              <a:t>10/28/2014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682ACA-00C1-4622-A4F7-D8EF1016679D}" type="slidenum">
              <a:rPr lang="en-US"/>
              <a:pPr>
                <a:defRPr/>
              </a:pPr>
              <a:t>‹#›</a:t>
            </a:fld>
            <a:endParaRPr lang="en-US"/>
          </a:p>
        </p:txBody>
      </p:sp>
    </p:spTree>
    <p:extLst>
      <p:ext uri="{BB962C8B-B14F-4D97-AF65-F5344CB8AC3E}">
        <p14:creationId xmlns:p14="http://schemas.microsoft.com/office/powerpoint/2010/main" val="3578982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9" name="Title Placeholder 1"/>
          <p:cNvSpPr>
            <a:spLocks noGrp="1"/>
          </p:cNvSpPr>
          <p:nvPr>
            <p:ph type="title"/>
          </p:nvPr>
        </p:nvSpPr>
        <p:spPr bwMode="auto">
          <a:xfrm>
            <a:off x="688975" y="569913"/>
            <a:ext cx="77565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698500" y="2247900"/>
            <a:ext cx="77470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2"/>
                </a:solidFill>
                <a:latin typeface="+mn-lt"/>
              </a:defRPr>
            </a:lvl1pPr>
          </a:lstStyle>
          <a:p>
            <a:pPr>
              <a:defRPr/>
            </a:pPr>
            <a:fld id="{23E9261F-80A0-4F5B-8FD5-4F38DEEE2BD0}" type="datetimeFigureOut">
              <a:rPr lang="en-US"/>
              <a:pPr>
                <a:defRPr/>
              </a:pPr>
              <a:t>10/28/2014</a:t>
            </a:fld>
            <a:endParaRPr lang="en-US"/>
          </a:p>
        </p:txBody>
      </p:sp>
      <p:sp>
        <p:nvSpPr>
          <p:cNvPr id="5"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defRPr>
            </a:lvl1pPr>
          </a:lstStyle>
          <a:p>
            <a:pPr>
              <a:defRPr/>
            </a:pPr>
            <a:endParaRPr lang="en-US"/>
          </a:p>
        </p:txBody>
      </p:sp>
      <p:sp>
        <p:nvSpPr>
          <p:cNvPr id="6" name="Slide Number Placeholder 5"/>
          <p:cNvSpPr>
            <a:spLocks noGrp="1"/>
          </p:cNvSpPr>
          <p:nvPr>
            <p:ph type="sldNum" sz="quarter" idx="4"/>
          </p:nvPr>
        </p:nvSpPr>
        <p:spPr>
          <a:xfrm>
            <a:off x="6638925" y="616108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2"/>
                </a:solidFill>
                <a:latin typeface="+mn-lt"/>
              </a:defRPr>
            </a:lvl1pPr>
          </a:lstStyle>
          <a:p>
            <a:pPr>
              <a:defRPr/>
            </a:pPr>
            <a:fld id="{3C10F09A-9155-4E6D-8FA9-6EB9768CB7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0" r:id="rId7"/>
    <p:sldLayoutId id="2147483769" r:id="rId8"/>
    <p:sldLayoutId id="2147483768" r:id="rId9"/>
    <p:sldLayoutId id="2147483777" r:id="rId10"/>
    <p:sldLayoutId id="2147483778" r:id="rId11"/>
    <p:sldLayoutId id="2147483779" r:id="rId12"/>
  </p:sldLayoutIdLst>
  <p:txStyles>
    <p:titleStyle>
      <a:lvl1pPr algn="ctr" rtl="0" eaLnBrk="0" fontAlgn="base" hangingPunct="0">
        <a:spcBef>
          <a:spcPct val="0"/>
        </a:spcBef>
        <a:spcAft>
          <a:spcPct val="0"/>
        </a:spcAft>
        <a:defRPr sz="5400" kern="1200">
          <a:solidFill>
            <a:schemeClr val="tx2"/>
          </a:solidFill>
          <a:latin typeface="+mj-lt"/>
          <a:ea typeface="+mj-ea"/>
          <a:cs typeface="+mj-cs"/>
        </a:defRPr>
      </a:lvl1pPr>
      <a:lvl2pPr algn="ctr" rtl="0" eaLnBrk="0" fontAlgn="base" hangingPunct="0">
        <a:spcBef>
          <a:spcPct val="0"/>
        </a:spcBef>
        <a:spcAft>
          <a:spcPct val="0"/>
        </a:spcAft>
        <a:defRPr sz="5400">
          <a:solidFill>
            <a:schemeClr val="tx2"/>
          </a:solidFill>
          <a:latin typeface="Book Antiqua" pitchFamily="18" charset="0"/>
        </a:defRPr>
      </a:lvl2pPr>
      <a:lvl3pPr algn="ctr" rtl="0" eaLnBrk="0" fontAlgn="base" hangingPunct="0">
        <a:spcBef>
          <a:spcPct val="0"/>
        </a:spcBef>
        <a:spcAft>
          <a:spcPct val="0"/>
        </a:spcAft>
        <a:defRPr sz="5400">
          <a:solidFill>
            <a:schemeClr val="tx2"/>
          </a:solidFill>
          <a:latin typeface="Book Antiqua" pitchFamily="18" charset="0"/>
        </a:defRPr>
      </a:lvl3pPr>
      <a:lvl4pPr algn="ctr" rtl="0" eaLnBrk="0" fontAlgn="base" hangingPunct="0">
        <a:spcBef>
          <a:spcPct val="0"/>
        </a:spcBef>
        <a:spcAft>
          <a:spcPct val="0"/>
        </a:spcAft>
        <a:defRPr sz="5400">
          <a:solidFill>
            <a:schemeClr val="tx2"/>
          </a:solidFill>
          <a:latin typeface="Book Antiqua" pitchFamily="18" charset="0"/>
        </a:defRPr>
      </a:lvl4pPr>
      <a:lvl5pPr algn="ctr" rtl="0" eaLnBrk="0" fontAlgn="base" hangingPunct="0">
        <a:spcBef>
          <a:spcPct val="0"/>
        </a:spcBef>
        <a:spcAft>
          <a:spcPct val="0"/>
        </a:spcAft>
        <a:defRPr sz="5400">
          <a:solidFill>
            <a:schemeClr val="tx2"/>
          </a:solidFill>
          <a:latin typeface="Book Antiqu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eaLnBrk="0" fontAlgn="base" hangingPunct="0">
        <a:spcBef>
          <a:spcPct val="20000"/>
        </a:spcBef>
        <a:spcAft>
          <a:spcPct val="0"/>
        </a:spcAft>
        <a:buClr>
          <a:schemeClr val="accent1"/>
        </a:buClr>
        <a:buFont typeface="Wingdings" pitchFamily="2" charset="2"/>
        <a:buChar char=""/>
        <a:defRPr sz="2400" kern="1200">
          <a:solidFill>
            <a:srgbClr val="262626"/>
          </a:solidFill>
          <a:latin typeface="+mn-lt"/>
          <a:ea typeface="+mn-ea"/>
          <a:cs typeface="+mn-cs"/>
        </a:defRPr>
      </a:lvl1pPr>
      <a:lvl2pPr marL="776288" indent="-365125" algn="l" rtl="0" eaLnBrk="0" fontAlgn="base" hangingPunct="0">
        <a:spcBef>
          <a:spcPct val="20000"/>
        </a:spcBef>
        <a:spcAft>
          <a:spcPct val="0"/>
        </a:spcAft>
        <a:buClr>
          <a:schemeClr val="accent1"/>
        </a:buClr>
        <a:buFont typeface="Wingdings" pitchFamily="2" charset="2"/>
        <a:buChar char=""/>
        <a:defRPr sz="2200" kern="1200">
          <a:solidFill>
            <a:srgbClr val="262626"/>
          </a:solidFill>
          <a:latin typeface="+mn-lt"/>
          <a:ea typeface="+mn-ea"/>
          <a:cs typeface="+mn-cs"/>
        </a:defRPr>
      </a:lvl2pPr>
      <a:lvl3pPr marL="1143000" indent="-365125" algn="l" rtl="0" eaLnBrk="0" fontAlgn="base" hangingPunct="0">
        <a:spcBef>
          <a:spcPct val="20000"/>
        </a:spcBef>
        <a:spcAft>
          <a:spcPct val="0"/>
        </a:spcAft>
        <a:buClr>
          <a:schemeClr val="accent1"/>
        </a:buClr>
        <a:buFont typeface="Wingdings" pitchFamily="2" charset="2"/>
        <a:buChar char=""/>
        <a:defRPr sz="2000" kern="1200">
          <a:solidFill>
            <a:srgbClr val="262626"/>
          </a:solidFill>
          <a:latin typeface="+mn-lt"/>
          <a:ea typeface="+mn-ea"/>
          <a:cs typeface="+mn-cs"/>
        </a:defRPr>
      </a:lvl3pPr>
      <a:lvl4pPr marL="1508125" indent="-319088" algn="l" rtl="0" eaLnBrk="0" fontAlgn="base" hangingPunct="0">
        <a:spcBef>
          <a:spcPct val="20000"/>
        </a:spcBef>
        <a:spcAft>
          <a:spcPct val="0"/>
        </a:spcAft>
        <a:buClr>
          <a:schemeClr val="accent1"/>
        </a:buClr>
        <a:buFont typeface="Wingdings" pitchFamily="2" charset="2"/>
        <a:buChar char=""/>
        <a:defRPr kern="1200">
          <a:solidFill>
            <a:srgbClr val="262626"/>
          </a:solidFill>
          <a:latin typeface="+mn-lt"/>
          <a:ea typeface="+mn-ea"/>
          <a:cs typeface="+mn-cs"/>
        </a:defRPr>
      </a:lvl4pPr>
      <a:lvl5pPr marL="1828800" indent="-319088" algn="l" rtl="0" eaLnBrk="0" fontAlgn="base" hangingPunct="0">
        <a:spcBef>
          <a:spcPct val="20000"/>
        </a:spcBef>
        <a:spcAft>
          <a:spcPct val="0"/>
        </a:spcAft>
        <a:buClr>
          <a:schemeClr val="accent1"/>
        </a:buClr>
        <a:buFont typeface="Wingdings" pitchFamily="2" charset="2"/>
        <a:buChar char=""/>
        <a:defRPr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www.nbcconnecticut.com/news/local/hospital-shooting-suspect-due-in-court-157182865.html" TargetMode="External"/><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swilder@swa4safety.com"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hyperlink" Target="http://www.swa4safety.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xtLst/>
        </p:spPr>
        <p:txBody>
          <a:bodyPr rtlCol="0">
            <a:noAutofit/>
          </a:bodyPr>
          <a:lstStyle/>
          <a:p>
            <a:r>
              <a:rPr lang="en-US" sz="4400" b="1" dirty="0">
                <a:effectLst/>
              </a:rPr>
              <a:t>Healthcare </a:t>
            </a:r>
            <a:r>
              <a:rPr lang="en-US" sz="4400" b="1" dirty="0" smtClean="0">
                <a:effectLst/>
              </a:rPr>
              <a:t>Workplace Violence Recognition and Prevention</a:t>
            </a:r>
            <a:endParaRPr lang="en-US" sz="4400" dirty="0">
              <a:effectLst/>
            </a:endParaRPr>
          </a:p>
        </p:txBody>
      </p:sp>
      <p:sp>
        <p:nvSpPr>
          <p:cNvPr id="3" name="Subtitle 2"/>
          <p:cNvSpPr>
            <a:spLocks noGrp="1"/>
          </p:cNvSpPr>
          <p:nvPr>
            <p:ph type="subTitle" idx="1"/>
          </p:nvPr>
        </p:nvSpPr>
        <p:spPr>
          <a:xfrm>
            <a:off x="457200" y="3733800"/>
            <a:ext cx="8153400" cy="2557462"/>
          </a:xfrm>
        </p:spPr>
        <p:txBody>
          <a:bodyPr rtlCol="0">
            <a:normAutofit/>
          </a:bodyPr>
          <a:lstStyle/>
          <a:p>
            <a:pPr eaLnBrk="1" fontAlgn="auto" hangingPunct="1">
              <a:spcAft>
                <a:spcPts val="0"/>
              </a:spcAft>
              <a:defRPr/>
            </a:pPr>
            <a:r>
              <a:rPr lang="en-US" dirty="0" smtClean="0"/>
              <a:t/>
            </a:r>
            <a:br>
              <a:rPr lang="en-US" dirty="0" smtClean="0"/>
            </a:br>
            <a:endParaRPr lang="en-US" b="1" dirty="0" smtClean="0">
              <a:solidFill>
                <a:srgbClr val="FFC000"/>
              </a:solidFill>
            </a:endParaRPr>
          </a:p>
          <a:p>
            <a:pPr algn="l" eaLnBrk="1" fontAlgn="auto" hangingPunct="1">
              <a:spcAft>
                <a:spcPts val="0"/>
              </a:spcAft>
              <a:defRPr/>
            </a:pPr>
            <a:r>
              <a:rPr lang="en-US" sz="1400" b="1" dirty="0" smtClean="0">
                <a:solidFill>
                  <a:srgbClr val="FFC000"/>
                </a:solidFill>
              </a:rPr>
              <a:t>                                                                                Presented By:</a:t>
            </a:r>
          </a:p>
          <a:p>
            <a:pPr eaLnBrk="1" fontAlgn="auto" hangingPunct="1">
              <a:spcAft>
                <a:spcPts val="0"/>
              </a:spcAft>
              <a:defRPr/>
            </a:pPr>
            <a:endParaRPr lang="en-US" sz="1400" dirty="0" smtClean="0">
              <a:solidFill>
                <a:schemeClr val="bg1"/>
              </a:solidFill>
            </a:endParaRPr>
          </a:p>
          <a:p>
            <a:pPr algn="r" eaLnBrk="1" fontAlgn="auto" hangingPunct="1">
              <a:spcAft>
                <a:spcPts val="0"/>
              </a:spcAft>
              <a:defRPr/>
            </a:pPr>
            <a:r>
              <a:rPr lang="en-US" sz="1400" dirty="0" smtClean="0"/>
              <a:t>                 	</a:t>
            </a:r>
            <a:r>
              <a:rPr lang="en-US" sz="1800" dirty="0" smtClean="0"/>
              <a:t>Steve Wilder, BA, CHSP, STS			</a:t>
            </a:r>
          </a:p>
          <a:p>
            <a:pPr eaLnBrk="1" fontAlgn="auto" hangingPunct="1">
              <a:spcAft>
                <a:spcPts val="0"/>
              </a:spcAft>
              <a:defRPr/>
            </a:pPr>
            <a:r>
              <a:rPr lang="en-US" sz="1800" b="1" i="1" dirty="0" smtClean="0">
                <a:solidFill>
                  <a:srgbClr val="FFFF00"/>
                </a:solidFill>
              </a:rPr>
              <a:t>Sorensen, Wilder &amp; Associates</a:t>
            </a:r>
            <a:br>
              <a:rPr lang="en-US" sz="1800" b="1" i="1" dirty="0" smtClean="0">
                <a:solidFill>
                  <a:srgbClr val="FFFF00"/>
                </a:solidFill>
              </a:rPr>
            </a:br>
            <a:r>
              <a:rPr lang="en-US" sz="1800" b="1" i="1" dirty="0" smtClean="0">
                <a:solidFill>
                  <a:srgbClr val="FFFF00"/>
                </a:solidFill>
              </a:rPr>
              <a:t>Bourbonnais, IL</a:t>
            </a:r>
            <a:endParaRPr lang="en-US" sz="1800" b="1" i="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854868" y="381000"/>
            <a:ext cx="7210425" cy="1081088"/>
          </a:xfrm>
        </p:spPr>
        <p:txBody>
          <a:bodyPr/>
          <a:lstStyle/>
          <a:p>
            <a:pPr eaLnBrk="1" hangingPunct="1"/>
            <a:r>
              <a:rPr lang="en-US" altLang="en-US" sz="4400" b="1" dirty="0" smtClean="0"/>
              <a:t>Case Study:</a:t>
            </a:r>
            <a:br>
              <a:rPr lang="en-US" altLang="en-US" sz="4400" b="1" dirty="0" smtClean="0"/>
            </a:br>
            <a:r>
              <a:rPr lang="en-US" altLang="en-US" sz="4400" b="1" dirty="0" smtClean="0"/>
              <a:t>Hospital for Special Care-New Britain, CT</a:t>
            </a:r>
            <a:endParaRPr lang="en-US" altLang="en-US" sz="4400" b="1" dirty="0" smtClean="0">
              <a:solidFill>
                <a:srgbClr val="FF0000"/>
              </a:solidFill>
            </a:endParaRPr>
          </a:p>
        </p:txBody>
      </p:sp>
      <p:sp>
        <p:nvSpPr>
          <p:cNvPr id="72707" name="AutoShape 2" descr="data:image/jpeg;base64,/9j/4AAQSkZJRgABAQAAAQABAAD/2wCEAAkGBhQSEBUUExQWFRUWGRsXFxgUFxgcGBYaFBsYFBccGBoYHCYeGBkkGRUXHy8gJCgpLCwsFx4xNTAqNSYrLCkBCQoKDgwOGg8PGjAlHyQsLCwsLykqLCwsLCwsLS8sLCwpLCwsLCwsLCwsLCwsKSwpLCwpLDQsLCwpLCkpLCwsLP/AABEIAIQAyAMBIgACEQEDEQH/xAAbAAABBQEBAAAAAAAAAAAAAAAFAAECAwQGB//EAD4QAAEDAgQEAwUGAgoDAAAAAAEAAhEDIQQSMUEFIlFhE3GBMkKRobEGFCNSwdHh8AcVJDNUYnKCkvFzsrP/xAAaAQADAQEBAQAAAAAAAAAAAAAAAgMBBAUG/8QALxEAAgIBAwIDBwMFAAAAAAAAAAECEQMEEiExQRNR8AUiYXGBkcEUMvFCobHR4f/aAAwDAQACEQMRAD8A5fivCBUpw2zmyWx1Oo8iuQPfXfzFivQm6rg8QAarpsM5n4r2NfjjFqS7ng+yc05qUZO6/NkuH0garA8chN+4CM4viNSYYWspjQWHaB1MbLLw6o2rXptygNGY23tb1RV/BGF3K2BlOXpmkRbey58ePJKD2ef1OzPmxQyrxOtfT+QdXwRqnMHX05wBpsBufJb6XAw5jSSWu1gmWz3H7KHDcE8Pioc+SS29p6tGw80bYLLq0+mU7eRHBrda8aUcT8n9AZw/FvpB7K5Iv+G4CWZTYidh2KwYnBUKbHZqznVG3DWAAc3SOyLcVqvaw5W5h714MbrnuHYzNVa5zc5tlFrgdSdbRdc+oxbJKCfHrv3OvRZnlxvI0r+D/HYrGHaXZWEZejpttzd0TNCC3NBIhrG6S6/v7i6u4PSph1RuUh7pnUiNYJOhHRaatA5w0tzMDTDouCNu/mtjgey0+vBuTVLxHBqq5+fy/wAE8FLZDyJGt9D2O61MeHCQZHUIfQ4dIpvEsgkObBvcmDP1W+nVkwWhmsDqAu7T5WkovoeTrMEZSlOPXrXrqSLJ1unKdJd55FjJk5CUIAZJPCUIAZJPCaEGjJJ4SQAySdMgBkk6SDSxrbrz/EHnf/qd9SvRxTXnOKZFR46Od9ZXle0Haj9fwe/7Ijtc/p+Qj9lx/aR/pd9F1rGQFxfA3uGIp5RmMxGkg2PyXcYqo2m0ucYA3TaGaWN35k/auKU80a7r8/8ASApDYLDxarUa0GkWzec19B9VHGcYb4WdnMDaNCJXO8OfzBznxlBNzM/5Y27rc+qVbId+6M0mglfiZO3Z82dHha7nUx4ogxJmADOk3geSCcNrFlV7Q2S45RMchmRA6XUsXSjDEl5DSc2X3j2ym8DqtWC4eQ0lxBdRAqNIGoIBAvr5rz8uScmkutHrYcWOCk+zf0DzMMWgEgc15/NFpspZVjfxB1TnaL1C4sa24bGoI2G/RE8HQLmgvcxhiYcb947L0dLqoyhT7fY8bW6Cccjceb+/8GWpT0O4PxTOg7GR8pW5+FBLWh4dnmCy4GXqs4p/H+fkulTUn7rOWWGcElJev9FTTa3zU8qsydQnyqqkc7xlWVItVpYmyosNhXkTZFblTZUWZsKsqRarcqbKtszYVZU0K7KmyoszYVQmhWOEBRaJaCNCJCNyug8OVX2IpKRakmFo1gXXnNeoDVqEjVzvrC9QGGuO/rF15fxGnlr1W9Hn9/1XiavIpqNfE+p0GGWNy3fAt4PVLcRSI1zgf8rFd9jcIKjCx2hXC8AP9qoj/OF6IWqmjScZJkvaDanFrqcjh+CPoVZkvggiBY6+0Oqt4nh6rKviCk19KQ8tAGZpiDPUbrpamh1HkqqEEW+XToVs8MV7q+aMx6icqm+ez+RxDsc6qQXR0MtOaBv8ETwDqbS0U5JcCC0mWvb0MxCN4jhrKoIeA24JjWN4PdYaeMY1zrU8t2iG82Vum+y4JwlHl9z0Y5Iz4XYpY9zag8Jj2tjI0zofe8uiN4aiQOY5nfm+sDbv5LPw4ugB9zNnD2Y69QZRFw0Xfp8UUlL0jztTmm7hdfkWFqc7I6naFXEhWsw8VmOJ0kRP5hYpNZonxT/dZPNi4io8Xf4KQ09f4qWZTcI1UXvA3XQpRqzlcJXQsyZSaZ/nqnhapp9DJY2lyQTFTdYSdlR98ZMZh17f9rXJLqxFCUuiLPRMmq12t1OuielWa72SCs8SN7b5N8Kdbq4F6Jo7KwtTQnJ0BuMYtzDymBlJMDvCGN4k/KA15httBaL7+aIcd9sby0j5oSacTtNzeV4moySWSVNn0ukwweGNxXTy7lhx9Td7tO37JKlw+iSh4k/N/c6/Bxr+lfZHaDHsBEkgk2sb9IheccVqTiKx6vP6Lv3V21ckGJIs3QNHzg7ELzziLYr1R0eVzY2WylvCKhGIpEWOdoB8zC72pw2u0gMqSBNn6mQZv56Lz/hjj49GInxGxOkzv2XqfEcRkbJ6i2s9YTyySg+GJDFCae5Aik6s10VHNay0ON/O496VbhyXEjwzIAtIvBgkWEndQrVHEmXFwjMGmAHDYiLyFd91eWn2gZGUTMEWNtu62OplGl6/uJLSQk216+xW3FktLmszZQC6D7IE+1bWUMY7D1aueHU3nU6g9uyN4amfCawS7MCahmDrIM+iqqcHaJeMzbaNF27GJmQdU6zTkueSUsEYu1wQxPFadMjM47AuaAYk9NwpHjDA/KQQCJF5sbeh3hFsN/Ry15zU65PSWgg3uLRCoxv9HFXxMoewyBJfmbbZsk6n9E36nIpWnSFekg4pNX8SjB4mmXNAePeMEGXRYm+o3EKfiSDBBtqEsR9l6+Hcw1GjIA4SHzlIFgLLl8Pj3w2zssB0iwsYNt4KWGolD3kiktNGdRbOjbjGvnLPLY+azP4g0MJgxGp67yO2iziqQJ2M/OInrvdUOxMEnUNGw63Jvsk/XZGbLQQi/X3NzuMtAkiAYAMyb9kMfxp7nuDZDYAAPS8lW4nCyG5bcvbpMRsUMygUwcznydTyls2MHvHy7p1qpyVWSlpIwdtEq/GneGxgNry5xuQdvgqqLgyo4HOGubAJFxOh9VF9FoYGuI1kOdfMJgkAXT4DHN8QeICac5TBJsLBMpuXxNWOKfkEKWGe5hrOmBDb6yPy9RCnwquWtaSMpNQjmicsbp+K/axzxlp08tNgyQ65vYR0iPmsDqhfRa46mof/AES04q6plnCMuE7QRPGXio4xy+72PfqpYXjLy6Ht5T/yCA1qhaXAj2TBv6q+lXlxBtEHX2gbj6qzz5VzZzfpcL4QT4w4F7MumXXYefcobWpw6JlSxhLaZdAs6D3tKVZt27ixne+yhOe+TkdOOscVGyAwxiSDlkjNEgEap0b4RULGupkC+Z+bzsIG5tdJS3FLvlAapxioAORrcrpDmn+8ERlE7DsucxVQuqOcYBJkgaBd0abcQafNTa0BwcwgNjaQDsCQuI4jRyVqjJByuiW6HTRNER/MjhK2Sox/5Xtd8CvVcdjB4YJbIf01bIsR6ryzh+GNSrTpgSXva0CYnMY1Oi9R4rwvEMpBtWk5gBAbkIMwLyRbLAROG4aGTZZldTAjKJkWn3ZtbpoVDDV8xIzwAIk+1YdRomxGGqkNd4bqbMtwRMg6G3urJSLGZnEljnOkAzIjlJjodly06Lb+Ta3iYpUWOeYzOIblAJeWECCOnMr6nE/FnwjBBhwdrB0AQjEuz06LQOYOeQHRF4iDtotfCMHUzP8AEyNzNBs8ag9tDGwVu1Eep2NPi33bFNpakBgI3bmbYAjUkmZRjhP2lpvqupPLnVRmLrcrWtub6GFyeLw4qcQo12OHggMk5r8kS0t1AkeSv4ZhnniGINMZWO8V9IwMrpFmNnrdC4GdhX7QcXoV8Lmw9UVGNqAOj3HQdJ+i82wlMhrcwBcASbnlEGw/VdJwnCPp4Oo2ox7CazHQ4ZTImwB9rzXH1KzxBb73nAjX9lrjuRiltdllOq8gNaGwYaDNxqSQFfUIki4ziPMaHsAsuBxkxPLc8x9q2zeylWzZJBM/Dz10U3CmUeVtcmjDG+UHSI6weqx1CBUc1xF3SLEBvUv6KZcS2HQCG7C8Tbm6gLC4uOVt7uIMOMWiXE9IhNGPJOU9yofIBVJ96+l4DuVvpCjhSwtLiHA5iSGlsW8woVHjxHDMTYxlEGW6R0ss1BhblGcCXXBMTO3mrxtPgnx3CbqTINql7+039lJ4jDtjTxT/APNDH5sr+cSHAC+0nXuiQf8A2ZvXxTbf+71hbLc+o8dq/abcTwnkD3R+JzwKokBoi4GnkspaJ9mIA1J30IlU4QRVrDNYSBvALZUMLOeCSTlbF57yQbALJ2TXDCLajTlaRIJJB0Jixkd0n0gIiY7kz3PbZRFScplsTlkzzAGPj0Ck8giRaZMO7ECSPVRYNo04SqGUi9s2dBBOodcGes7JKttOGObqCAQJgan4pI4Hi1QDw9LxGBsuLmguEQPX/NbRBq1SXEzMnU77bolQxRA6Tyui0goZUbBI6FX2OPUHFJKiVN8EEaggjtCI/wBdVAZL7a8sT6dD3Q6gBnbm9mRm8t0nASY0m3kihDsqnFy14e2q5n4eaXuMwRGUeo+ajT+1NfK2oKrmmYc5wzZoE5QT8IXNYqt+HRuDDC2Olyb97qrDX5MxDTLiNpaJHqpqA7Z12G+0ByF5ZTax7n5jUY3LmbYNEXbrt1WnAfacEMDsNhQxwuS4giDEQDaTMLlAwuwRME+HVkydA8HT1AUsLw/k8XK2pT94Zi3L59YW7LM30ehYbi2GJjLSt7oqP5QNd5hdB9lsTRqYlhpUwcrpLmPcQyQbmTELznhXg/eHsFAsLWuBJeSHNIIIjuF0/wBg2UGV3NpurD8N8NIAaZY7XeP2WSx7ebKQzbrVHafbytNJm4ztgtMjfcaFeSnAU3OzF9UZTIsMv/fkuh+x1Qf1dWk2GKbc/wCkrleH4suoguIIl07CzoWu1yIqk+TRhsHSZ71SxJByttm1KsFClPtVCNSCANomReVCoQRY3It166IUKtY6QRbKY180JOQzSjwwi2lTp5eeq6B7PKAWm1x1vM7wpPwlJ05XOGY3LI5iNLdBp6IdSw1R1VpeLaWMRPbzUMXVdSDYjLmDeupIRtaEW0K4jAUy6XPqEgDZukb9VQeD4c6urmOb3df2VVCu9lcTJY0yeWJGsZjYK/E8TZ4lQS4mZygE5QfJPTirBbZS2oCtqLVw6PFbMwZBjWIvCxtWrAO/Fb6/RelF8I8/JFc/UNUsJRD3lviS8EmSOkWjQqpmDoASPGlwAcZEmAI7LPTqubUeMwLRmygAWlpNz1ss+DxxzODjPKyLRcgErzHZ6MUm+AhnYAZzl0W0jqDGx8lmxTxlETBmcxkAiDftqrcU/kc4GCGAg9wNPjZYqtDPQJLgXFxAJ0sAdBvdLVhKCRdQ4m0CxENME3dM33SQvDNmhUHR7NNrx+iSzYhdoWxPC3Ne4WcJ5XNu0g3F9j5rnMY2KjgdQV0owQ3v/t/iud4o0Cu8AQAdPQJ9jQzzvIqZnR6lgmfdCx0eMazXD/xAHMM3cxZAHmy75tDDwPwDcA+0ei2m+hGcmqMWIGF+7FjGfimQHRYAxEnU3lDOD4YUqzH1Ie1sy0DWRG/RdEKOH/w59Xn9k4oYf/DfF5RsklQrm5O7X2AbKJ+7V2ufmzvZB/KOYwslHh+R4cHSAQcrxY9iNF1NNlGXfgNyw3lzHW8Onr+6w8dNPwyKeFYJF3ZzI8ptKypBz5gelxN1KsS2o4zI5tgdr6HujeC+2T6D3OpnM14I8M+4HCIHlr6rlDDhaAZkT0OondOx0ESY620/m1lnJ0KlwG8Dx4swpoNiHVBVLjpmbtA11Qo4iW5WiGifib36lPcvkgBrrSDrPZPWaAA1rwDo4Cxcdj8FllHx0IsrRcGDodj/ABW0YxjGlopAv6uJ5bWgb2ugwqkOJIBI2I/RamND4g+hJ5Z7xudFvQS0+qC1DjMNaMrBlAAdEkuHvOPXsoYjixiAKcA5pLbyJO+upQ6NALTruG+ZG6rdUyO5myD8exHRYP7ldAtV428tPIyCIkCYJ1J3/ZU4c6uab79ShjqtgAbR6+XZXsxgyiRHcak9FkraKYHCEuTVml0Ea7lM5rTOWQL30hV0q05Tp+23kVPEQRl1FpJ2gyfml5s6HNOLfD9erIt5HFxBMz0O0SZVlA5YzMA0Ei4PTRZ2CSRJnWJ/VRo1C2YOSdAbgnvOi1qxMU4xla9evmgg7F59ZOwnQQEqYbEagX7X19UJr4w7kOnWNtvio0qrrHY2HaNvO6XYyv6uKfKsNVKYAtA0M2vlv6pIaa5uCepIHupIUX5hkz4pO1EKHjLenyXP8SrB9Z7hoT+iPte0nb5Ln+IGaz/P9Arb3Lg8XG+SgrqcLiSaTCC/2RPNv8NFyy6ThuM/ApiwgRfeFkpOPQ3L0NDi46OcP9yQD/zO+IVT8dTgTk+N/qlU4lT/ADN9NFPfMik2aacxUBJ9y/xiEP4qHZRIcWbnNEHaVa3iVH8zT5yPJV18eGiwpkG/tm8+mqLlZRLlASxAkkEdtZTtrQJDjPca9ldWwznHMAwTpDhHndVOeHe1Y7EQdNiP1VC6bE6pB5dPkJ2W2uR4THAFzg43FhBtAKG062XoR0P181Z49jYgk7GwHSOvdDQWXVcpaZlrwdHGRG/roo08s+yeszE27xbdUUsvvSlVc0mwIGwJn4raAsp4ktj5kalV1XkuJnVNmFraa9ylUfOwHlp/BFARaYNrLZS9qzmnebyC28juVjU6bZ0NwZHpfXZBpvdUcw5XXB1MQ7muU1GuCXDSTcbec9FjdinEySTPXuteBqdSIbq0wI/U2StBva6GkkAQfZ7ax3/ZDMZXzPJm20aCLW+Cvx2JF2tgt7b9Vilal3Dc2hwVOk7UbmwJ2/bzUCb6R5JkxhpOIMkzJmYgQQBEk/oksySyjbOkOgMBAMcIqv8AP9E6SSPUlFtsoCNcHbNMA3GY/NJJNLoGToWvw7bnKLdlOhwykQSWBMkptsjFsieC05Njbunw/AKTmgnNJJ36JJItlIt2aaf2Zo+HJBJd1Om9k54VSMDILs+m/mkklt2dSItw7IEMaJkGBsBG6yYzANzht4y/MbpJJkMB67QHOi0GIVSSSsREkkkgBJJJIA08PoB9SDMRNuyLVMO0sdUc0OdA1FuU5Rp2SSU5dR4rgx12tDw3I2IjQyZv11WfH0GtdAEJJJkDKsQ0CIAFtlUmSTIUSSSSDD//2Q=="/>
          <p:cNvSpPr>
            <a:spLocks noChangeAspect="1" noChangeArrowheads="1"/>
          </p:cNvSpPr>
          <p:nvPr/>
        </p:nvSpPr>
        <p:spPr bwMode="auto">
          <a:xfrm>
            <a:off x="1259681"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400">
                <a:solidFill>
                  <a:schemeClr val="tx1"/>
                </a:solidFill>
                <a:latin typeface="Trebuchet MS" pitchFamily="34" charset="0"/>
              </a:defRPr>
            </a:lvl1pPr>
            <a:lvl2pPr marL="742950" indent="-285750" eaLnBrk="0" hangingPunct="0">
              <a:lnSpc>
                <a:spcPct val="90000"/>
              </a:lnSpc>
              <a:spcBef>
                <a:spcPts val="500"/>
              </a:spcBef>
              <a:buFont typeface="Arial" charset="0"/>
              <a:buChar char="•"/>
              <a:defRPr sz="2000">
                <a:solidFill>
                  <a:schemeClr val="tx1"/>
                </a:solidFill>
                <a:latin typeface="Trebuchet MS" pitchFamily="34" charset="0"/>
              </a:defRPr>
            </a:lvl2pPr>
            <a:lvl3pPr marL="1143000" indent="-228600" eaLnBrk="0" hangingPunct="0">
              <a:lnSpc>
                <a:spcPct val="90000"/>
              </a:lnSpc>
              <a:spcBef>
                <a:spcPts val="500"/>
              </a:spcBef>
              <a:buFont typeface="Arial" charset="0"/>
              <a:buChar char="•"/>
              <a:defRPr>
                <a:solidFill>
                  <a:schemeClr val="tx1"/>
                </a:solidFill>
                <a:latin typeface="Trebuchet MS" pitchFamily="34" charset="0"/>
              </a:defRPr>
            </a:lvl3pPr>
            <a:lvl4pPr marL="1600200" indent="-228600" eaLnBrk="0" hangingPunct="0">
              <a:lnSpc>
                <a:spcPct val="90000"/>
              </a:lnSpc>
              <a:spcBef>
                <a:spcPts val="500"/>
              </a:spcBef>
              <a:buFont typeface="Arial" charset="0"/>
              <a:buChar char="•"/>
              <a:defRPr sz="1600">
                <a:solidFill>
                  <a:schemeClr val="tx1"/>
                </a:solidFill>
                <a:latin typeface="Trebuchet MS" pitchFamily="34" charset="0"/>
              </a:defRPr>
            </a:lvl4pPr>
            <a:lvl5pPr marL="2057400" indent="-228600" eaLnBrk="0" hangingPunct="0">
              <a:lnSpc>
                <a:spcPct val="90000"/>
              </a:lnSpc>
              <a:spcBef>
                <a:spcPts val="500"/>
              </a:spcBef>
              <a:buFont typeface="Arial" charset="0"/>
              <a:buChar char="•"/>
              <a:defRPr sz="1600">
                <a:solidFill>
                  <a:schemeClr val="tx1"/>
                </a:solidFill>
                <a:latin typeface="Trebuchet MS" pitchFamily="34" charset="0"/>
              </a:defRPr>
            </a:lvl5pPr>
            <a:lvl6pPr marL="25146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6pPr>
            <a:lvl7pPr marL="29718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7pPr>
            <a:lvl8pPr marL="34290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8pPr>
            <a:lvl9pPr marL="38862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9pPr>
          </a:lstStyle>
          <a:p>
            <a:pPr eaLnBrk="1" hangingPunct="1">
              <a:lnSpc>
                <a:spcPct val="100000"/>
              </a:lnSpc>
              <a:spcBef>
                <a:spcPct val="0"/>
              </a:spcBef>
              <a:buFontTx/>
              <a:buNone/>
            </a:pPr>
            <a:endParaRPr lang="en-US" altLang="en-US" sz="1800"/>
          </a:p>
        </p:txBody>
      </p:sp>
      <p:sp>
        <p:nvSpPr>
          <p:cNvPr id="3" name="Rectangle 2"/>
          <p:cNvSpPr/>
          <p:nvPr/>
        </p:nvSpPr>
        <p:spPr>
          <a:xfrm>
            <a:off x="214312" y="2071689"/>
            <a:ext cx="8491538" cy="4832092"/>
          </a:xfrm>
          <a:prstGeom prst="rect">
            <a:avLst/>
          </a:prstGeom>
        </p:spPr>
        <p:txBody>
          <a:bodyPr>
            <a:spAutoFit/>
          </a:bodyPr>
          <a:lstStyle/>
          <a:p>
            <a:pPr fontAlgn="auto">
              <a:spcBef>
                <a:spcPts val="0"/>
              </a:spcBef>
              <a:spcAft>
                <a:spcPts val="0"/>
              </a:spcAft>
              <a:defRPr/>
            </a:pPr>
            <a:r>
              <a:rPr lang="en-US" sz="3200" b="1" dirty="0">
                <a:latin typeface="Trebuchet MS" panose="020B0603020202020204" pitchFamily="34" charset="0"/>
              </a:rPr>
              <a:t>AT THE SCENE</a:t>
            </a:r>
          </a:p>
          <a:p>
            <a:pPr marL="342900" indent="-342900" fontAlgn="auto">
              <a:spcBef>
                <a:spcPts val="0"/>
              </a:spcBef>
              <a:spcAft>
                <a:spcPts val="0"/>
              </a:spcAft>
              <a:buFont typeface="Arial" pitchFamily="34" charset="0"/>
              <a:buChar char="•"/>
              <a:defRPr/>
            </a:pPr>
            <a:endParaRPr lang="en-US" sz="1200" dirty="0">
              <a:latin typeface="+mn-lt"/>
              <a:cs typeface="+mn-cs"/>
            </a:endParaRPr>
          </a:p>
          <a:p>
            <a:pPr marL="342900" indent="-342900" fontAlgn="auto">
              <a:spcBef>
                <a:spcPts val="0"/>
              </a:spcBef>
              <a:spcAft>
                <a:spcPts val="0"/>
              </a:spcAft>
              <a:buFont typeface="Arial" pitchFamily="34" charset="0"/>
              <a:buChar char="•"/>
              <a:defRPr/>
            </a:pPr>
            <a:r>
              <a:rPr lang="en-US" sz="2400" dirty="0">
                <a:latin typeface="+mn-lt"/>
                <a:cs typeface="+mn-cs"/>
              </a:rPr>
              <a:t>EMS prepares for a full building evacuation (all patients)</a:t>
            </a:r>
          </a:p>
          <a:p>
            <a:pPr marL="342900" indent="-342900" fontAlgn="auto">
              <a:spcBef>
                <a:spcPts val="0"/>
              </a:spcBef>
              <a:spcAft>
                <a:spcPts val="0"/>
              </a:spcAft>
              <a:buFont typeface="Arial" pitchFamily="34" charset="0"/>
              <a:buChar char="•"/>
              <a:defRPr/>
            </a:pPr>
            <a:r>
              <a:rPr lang="en-US" sz="2400" dirty="0">
                <a:latin typeface="+mn-lt"/>
                <a:cs typeface="+mn-cs"/>
              </a:rPr>
              <a:t>Police request building blueprints, keys and a photo of the shooter(s)</a:t>
            </a:r>
          </a:p>
          <a:p>
            <a:pPr marL="800100" lvl="1" indent="-342900" fontAlgn="auto">
              <a:spcBef>
                <a:spcPts val="0"/>
              </a:spcBef>
              <a:spcAft>
                <a:spcPts val="0"/>
              </a:spcAft>
              <a:buFont typeface="Arial" pitchFamily="34" charset="0"/>
              <a:buChar char="•"/>
              <a:defRPr/>
            </a:pPr>
            <a:r>
              <a:rPr lang="en-US" sz="2400" dirty="0">
                <a:latin typeface="+mn-lt"/>
                <a:cs typeface="+mn-cs"/>
              </a:rPr>
              <a:t>Reports indicated there may have been 2 shooters</a:t>
            </a:r>
          </a:p>
          <a:p>
            <a:pPr marL="800100" lvl="1" indent="-342900" fontAlgn="auto">
              <a:spcBef>
                <a:spcPts val="0"/>
              </a:spcBef>
              <a:spcAft>
                <a:spcPts val="0"/>
              </a:spcAft>
              <a:buFont typeface="Arial" pitchFamily="34" charset="0"/>
              <a:buChar char="•"/>
              <a:defRPr/>
            </a:pPr>
            <a:r>
              <a:rPr lang="en-US" sz="2400" dirty="0">
                <a:latin typeface="+mn-lt"/>
                <a:cs typeface="+mn-cs"/>
              </a:rPr>
              <a:t>Would not allow access to obtain these items</a:t>
            </a:r>
          </a:p>
          <a:p>
            <a:pPr marL="342900" indent="-342900" fontAlgn="auto">
              <a:spcBef>
                <a:spcPts val="0"/>
              </a:spcBef>
              <a:spcAft>
                <a:spcPts val="0"/>
              </a:spcAft>
              <a:buFont typeface="Arial" pitchFamily="34" charset="0"/>
              <a:buChar char="•"/>
              <a:defRPr/>
            </a:pPr>
            <a:r>
              <a:rPr lang="en-US" sz="2400" dirty="0">
                <a:latin typeface="+mn-lt"/>
                <a:cs typeface="+mn-cs"/>
              </a:rPr>
              <a:t>Incident Command was fragmented and unorganized</a:t>
            </a:r>
          </a:p>
          <a:p>
            <a:pPr marL="342900" indent="-342900" fontAlgn="auto">
              <a:spcBef>
                <a:spcPts val="0"/>
              </a:spcBef>
              <a:spcAft>
                <a:spcPts val="0"/>
              </a:spcAft>
              <a:buFont typeface="Arial" pitchFamily="34" charset="0"/>
              <a:buChar char="•"/>
              <a:defRPr/>
            </a:pPr>
            <a:r>
              <a:rPr lang="en-US" sz="2400" dirty="0">
                <a:latin typeface="+mn-lt"/>
                <a:cs typeface="+mn-cs"/>
              </a:rPr>
              <a:t>Communication was challenged</a:t>
            </a:r>
          </a:p>
          <a:p>
            <a:pPr marL="800100" lvl="1" indent="-342900" fontAlgn="auto">
              <a:spcBef>
                <a:spcPts val="0"/>
              </a:spcBef>
              <a:spcAft>
                <a:spcPts val="0"/>
              </a:spcAft>
              <a:buFont typeface="Arial" pitchFamily="34" charset="0"/>
              <a:buChar char="•"/>
              <a:defRPr/>
            </a:pPr>
            <a:r>
              <a:rPr lang="en-US" sz="2400" dirty="0">
                <a:latin typeface="+mn-lt"/>
                <a:cs typeface="+mn-cs"/>
              </a:rPr>
              <a:t>Phone lines were congested by families and staff calling the facility</a:t>
            </a:r>
          </a:p>
          <a:p>
            <a:pPr marL="800100" lvl="1" indent="-342900" fontAlgn="auto">
              <a:spcBef>
                <a:spcPts val="0"/>
              </a:spcBef>
              <a:spcAft>
                <a:spcPts val="0"/>
              </a:spcAft>
              <a:buFont typeface="Arial" pitchFamily="34" charset="0"/>
              <a:buChar char="•"/>
              <a:defRPr/>
            </a:pPr>
            <a:r>
              <a:rPr lang="en-US" sz="2400" dirty="0">
                <a:latin typeface="+mn-lt"/>
                <a:cs typeface="+mn-cs"/>
              </a:rPr>
              <a:t>Media quickly broadcasted the incident; </a:t>
            </a:r>
            <a:r>
              <a:rPr lang="en-US" sz="2400" dirty="0" smtClean="0">
                <a:latin typeface="+mn-lt"/>
                <a:cs typeface="+mn-cs"/>
              </a:rPr>
              <a:t>heavy </a:t>
            </a:r>
            <a:r>
              <a:rPr lang="en-US" sz="2400" dirty="0">
                <a:latin typeface="+mn-lt"/>
                <a:cs typeface="+mn-cs"/>
              </a:rPr>
              <a:t>Facebook and Twitter activity </a:t>
            </a:r>
            <a:r>
              <a:rPr lang="en-US" sz="2400" dirty="0" smtClean="0">
                <a:latin typeface="+mn-lt"/>
                <a:cs typeface="+mn-cs"/>
              </a:rPr>
              <a:t>(people on </a:t>
            </a:r>
            <a:r>
              <a:rPr lang="en-US" sz="2400" dirty="0">
                <a:latin typeface="+mn-lt"/>
                <a:cs typeface="+mn-cs"/>
              </a:rPr>
              <a:t>scene)</a:t>
            </a:r>
          </a:p>
        </p:txBody>
      </p:sp>
    </p:spTree>
    <p:extLst>
      <p:ext uri="{BB962C8B-B14F-4D97-AF65-F5344CB8AC3E}">
        <p14:creationId xmlns:p14="http://schemas.microsoft.com/office/powerpoint/2010/main" val="22356436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914400" y="381000"/>
            <a:ext cx="7210425" cy="1081088"/>
          </a:xfrm>
        </p:spPr>
        <p:txBody>
          <a:bodyPr/>
          <a:lstStyle/>
          <a:p>
            <a:pPr eaLnBrk="1" hangingPunct="1"/>
            <a:r>
              <a:rPr lang="en-US" altLang="en-US" sz="4000" b="1" dirty="0" smtClean="0"/>
              <a:t>Case Study:</a:t>
            </a:r>
            <a:br>
              <a:rPr lang="en-US" altLang="en-US" sz="4000" b="1" dirty="0" smtClean="0"/>
            </a:br>
            <a:r>
              <a:rPr lang="en-US" altLang="en-US" sz="4000" b="1" dirty="0" smtClean="0"/>
              <a:t>Hospital for Special </a:t>
            </a:r>
            <a:r>
              <a:rPr lang="en-US" altLang="en-US" sz="4000" b="1" dirty="0" err="1" smtClean="0"/>
              <a:t>CareNew</a:t>
            </a:r>
            <a:r>
              <a:rPr lang="en-US" altLang="en-US" sz="4000" b="1" dirty="0" smtClean="0"/>
              <a:t> </a:t>
            </a:r>
            <a:r>
              <a:rPr lang="en-US" altLang="en-US" sz="4000" b="1" dirty="0" smtClean="0"/>
              <a:t>Britain, CT</a:t>
            </a:r>
            <a:endParaRPr lang="en-US" altLang="en-US" sz="4000" dirty="0" smtClean="0"/>
          </a:p>
        </p:txBody>
      </p:sp>
      <p:sp>
        <p:nvSpPr>
          <p:cNvPr id="73731" name="Text Placeholder 2"/>
          <p:cNvSpPr>
            <a:spLocks noGrp="1"/>
          </p:cNvSpPr>
          <p:nvPr>
            <p:ph type="body" idx="1"/>
          </p:nvPr>
        </p:nvSpPr>
        <p:spPr>
          <a:xfrm>
            <a:off x="252211" y="2895600"/>
            <a:ext cx="3529315" cy="692150"/>
          </a:xfrm>
        </p:spPr>
        <p:txBody>
          <a:bodyPr/>
          <a:lstStyle/>
          <a:p>
            <a:pPr algn="ctr" eaLnBrk="1" hangingPunct="1"/>
            <a:r>
              <a:rPr lang="en-US" altLang="en-US" sz="2800" dirty="0" smtClean="0">
                <a:solidFill>
                  <a:srgbClr val="0000FF"/>
                </a:solidFill>
              </a:rPr>
              <a:t>Hospital Administration</a:t>
            </a:r>
          </a:p>
        </p:txBody>
      </p:sp>
      <p:sp>
        <p:nvSpPr>
          <p:cNvPr id="4" name="Content Placeholder 3"/>
          <p:cNvSpPr>
            <a:spLocks noGrp="1"/>
          </p:cNvSpPr>
          <p:nvPr>
            <p:ph sz="half" idx="2"/>
          </p:nvPr>
        </p:nvSpPr>
        <p:spPr>
          <a:xfrm>
            <a:off x="197644" y="3489326"/>
            <a:ext cx="3836194" cy="2905125"/>
          </a:xfrm>
        </p:spPr>
        <p:txBody>
          <a:bodyPr/>
          <a:lstStyle/>
          <a:p>
            <a:pPr eaLnBrk="1" hangingPunct="1"/>
            <a:r>
              <a:rPr lang="en-US" altLang="en-US" dirty="0" smtClean="0"/>
              <a:t>Assure patient safety</a:t>
            </a:r>
          </a:p>
          <a:p>
            <a:pPr eaLnBrk="1" hangingPunct="1"/>
            <a:r>
              <a:rPr lang="en-US" altLang="en-US" dirty="0" smtClean="0"/>
              <a:t>Return staff back to work</a:t>
            </a:r>
          </a:p>
          <a:p>
            <a:pPr eaLnBrk="1" hangingPunct="1"/>
            <a:r>
              <a:rPr lang="en-US" altLang="en-US" dirty="0" smtClean="0"/>
              <a:t>Not ready for police evacuation order of the facility including patients and staff</a:t>
            </a:r>
          </a:p>
          <a:p>
            <a:pPr eaLnBrk="1" hangingPunct="1"/>
            <a:r>
              <a:rPr lang="en-US" altLang="en-US" dirty="0" smtClean="0"/>
              <a:t>Operate ‘as normal’</a:t>
            </a:r>
          </a:p>
          <a:p>
            <a:pPr eaLnBrk="1" hangingPunct="1"/>
            <a:endParaRPr lang="en-US" altLang="en-US" dirty="0" smtClean="0"/>
          </a:p>
          <a:p>
            <a:pPr eaLnBrk="1" hangingPunct="1"/>
            <a:endParaRPr lang="en-US" altLang="en-US" dirty="0" smtClean="0"/>
          </a:p>
        </p:txBody>
      </p:sp>
      <p:sp>
        <p:nvSpPr>
          <p:cNvPr id="73733" name="Text Placeholder 4"/>
          <p:cNvSpPr>
            <a:spLocks noGrp="1"/>
          </p:cNvSpPr>
          <p:nvPr>
            <p:ph type="body" sz="quarter" idx="3"/>
          </p:nvPr>
        </p:nvSpPr>
        <p:spPr>
          <a:xfrm>
            <a:off x="4737497" y="2695575"/>
            <a:ext cx="3356372" cy="692150"/>
          </a:xfrm>
        </p:spPr>
        <p:txBody>
          <a:bodyPr/>
          <a:lstStyle/>
          <a:p>
            <a:pPr algn="ctr" eaLnBrk="1" hangingPunct="1"/>
            <a:r>
              <a:rPr lang="en-US" altLang="en-US" sz="2800" b="1" dirty="0" smtClean="0">
                <a:solidFill>
                  <a:srgbClr val="FF0000"/>
                </a:solidFill>
              </a:rPr>
              <a:t>Police</a:t>
            </a:r>
          </a:p>
        </p:txBody>
      </p:sp>
      <p:sp>
        <p:nvSpPr>
          <p:cNvPr id="6" name="Content Placeholder 5"/>
          <p:cNvSpPr>
            <a:spLocks noGrp="1"/>
          </p:cNvSpPr>
          <p:nvPr>
            <p:ph sz="quarter" idx="4"/>
          </p:nvPr>
        </p:nvSpPr>
        <p:spPr>
          <a:xfrm>
            <a:off x="4280297" y="3476626"/>
            <a:ext cx="4299347" cy="2906713"/>
          </a:xfrm>
        </p:spPr>
        <p:txBody>
          <a:bodyPr/>
          <a:lstStyle/>
          <a:p>
            <a:pPr eaLnBrk="1" hangingPunct="1"/>
            <a:r>
              <a:rPr lang="en-US" altLang="en-US" dirty="0" smtClean="0"/>
              <a:t>Assure everyone's safety</a:t>
            </a:r>
          </a:p>
          <a:p>
            <a:pPr eaLnBrk="1" hangingPunct="1"/>
            <a:r>
              <a:rPr lang="en-US" altLang="en-US" dirty="0" smtClean="0"/>
              <a:t>Continued ‘Lock Down’ until facility was tactically cleared from all threats</a:t>
            </a:r>
          </a:p>
          <a:p>
            <a:pPr eaLnBrk="1" hangingPunct="1"/>
            <a:r>
              <a:rPr lang="en-US" altLang="en-US" dirty="0" smtClean="0"/>
              <a:t>Crime scene preservation</a:t>
            </a:r>
          </a:p>
        </p:txBody>
      </p:sp>
      <p:sp>
        <p:nvSpPr>
          <p:cNvPr id="73735" name="TextBox 6"/>
          <p:cNvSpPr txBox="1">
            <a:spLocks noChangeArrowheads="1"/>
          </p:cNvSpPr>
          <p:nvPr/>
        </p:nvSpPr>
        <p:spPr bwMode="auto">
          <a:xfrm>
            <a:off x="264017" y="2183136"/>
            <a:ext cx="838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400">
                <a:solidFill>
                  <a:schemeClr val="tx1"/>
                </a:solidFill>
                <a:latin typeface="Trebuchet MS" pitchFamily="34" charset="0"/>
              </a:defRPr>
            </a:lvl1pPr>
            <a:lvl2pPr marL="742950" indent="-285750" eaLnBrk="0" hangingPunct="0">
              <a:lnSpc>
                <a:spcPct val="90000"/>
              </a:lnSpc>
              <a:spcBef>
                <a:spcPts val="500"/>
              </a:spcBef>
              <a:buFont typeface="Arial" charset="0"/>
              <a:buChar char="•"/>
              <a:defRPr sz="2000">
                <a:solidFill>
                  <a:schemeClr val="tx1"/>
                </a:solidFill>
                <a:latin typeface="Trebuchet MS" pitchFamily="34" charset="0"/>
              </a:defRPr>
            </a:lvl2pPr>
            <a:lvl3pPr marL="1143000" indent="-228600" eaLnBrk="0" hangingPunct="0">
              <a:lnSpc>
                <a:spcPct val="90000"/>
              </a:lnSpc>
              <a:spcBef>
                <a:spcPts val="500"/>
              </a:spcBef>
              <a:buFont typeface="Arial" charset="0"/>
              <a:buChar char="•"/>
              <a:defRPr>
                <a:solidFill>
                  <a:schemeClr val="tx1"/>
                </a:solidFill>
                <a:latin typeface="Trebuchet MS" pitchFamily="34" charset="0"/>
              </a:defRPr>
            </a:lvl3pPr>
            <a:lvl4pPr marL="1600200" indent="-228600" eaLnBrk="0" hangingPunct="0">
              <a:lnSpc>
                <a:spcPct val="90000"/>
              </a:lnSpc>
              <a:spcBef>
                <a:spcPts val="500"/>
              </a:spcBef>
              <a:buFont typeface="Arial" charset="0"/>
              <a:buChar char="•"/>
              <a:defRPr sz="1600">
                <a:solidFill>
                  <a:schemeClr val="tx1"/>
                </a:solidFill>
                <a:latin typeface="Trebuchet MS" pitchFamily="34" charset="0"/>
              </a:defRPr>
            </a:lvl4pPr>
            <a:lvl5pPr marL="2057400" indent="-228600" eaLnBrk="0" hangingPunct="0">
              <a:lnSpc>
                <a:spcPct val="90000"/>
              </a:lnSpc>
              <a:spcBef>
                <a:spcPts val="500"/>
              </a:spcBef>
              <a:buFont typeface="Arial" charset="0"/>
              <a:buChar char="•"/>
              <a:defRPr sz="1600">
                <a:solidFill>
                  <a:schemeClr val="tx1"/>
                </a:solidFill>
                <a:latin typeface="Trebuchet MS" pitchFamily="34" charset="0"/>
              </a:defRPr>
            </a:lvl5pPr>
            <a:lvl6pPr marL="25146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6pPr>
            <a:lvl7pPr marL="29718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7pPr>
            <a:lvl8pPr marL="34290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8pPr>
            <a:lvl9pPr marL="38862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9pPr>
          </a:lstStyle>
          <a:p>
            <a:pPr algn="ctr" eaLnBrk="1" hangingPunct="1">
              <a:lnSpc>
                <a:spcPct val="100000"/>
              </a:lnSpc>
              <a:spcBef>
                <a:spcPct val="0"/>
              </a:spcBef>
              <a:buFontTx/>
              <a:buNone/>
            </a:pPr>
            <a:r>
              <a:rPr lang="en-US" altLang="en-US" b="1" u="sng" dirty="0"/>
              <a:t>Focus and Goals Divided</a:t>
            </a:r>
          </a:p>
        </p:txBody>
      </p:sp>
      <p:pic>
        <p:nvPicPr>
          <p:cNvPr id="73736" name="Picture 12"/>
          <p:cNvPicPr>
            <a:picLocks noChangeAspect="1"/>
          </p:cNvPicPr>
          <p:nvPr/>
        </p:nvPicPr>
        <p:blipFill>
          <a:blip r:embed="rId2">
            <a:extLst>
              <a:ext uri="{28A0092B-C50C-407E-A947-70E740481C1C}">
                <a14:useLocalDpi xmlns:a14="http://schemas.microsoft.com/office/drawing/2010/main" val="0"/>
              </a:ext>
            </a:extLst>
          </a:blip>
          <a:srcRect l="11353" t="44463" r="26985" b="47968"/>
          <a:stretch>
            <a:fillRect/>
          </a:stretch>
        </p:blipFill>
        <p:spPr bwMode="auto">
          <a:xfrm>
            <a:off x="4373167" y="6394451"/>
            <a:ext cx="220265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578906"/>
            <a:ext cx="2057400" cy="127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p:cNvPicPr>
            <a:picLocks noChangeAspect="1"/>
          </p:cNvPicPr>
          <p:nvPr/>
        </p:nvPicPr>
        <p:blipFill>
          <a:blip r:embed="rId2">
            <a:extLst>
              <a:ext uri="{28A0092B-C50C-407E-A947-70E740481C1C}">
                <a14:useLocalDpi xmlns:a14="http://schemas.microsoft.com/office/drawing/2010/main" val="0"/>
              </a:ext>
            </a:extLst>
          </a:blip>
          <a:srcRect l="11353" t="44463" r="26985" b="47968"/>
          <a:stretch>
            <a:fillRect/>
          </a:stretch>
        </p:blipFill>
        <p:spPr bwMode="auto">
          <a:xfrm>
            <a:off x="1" y="6394451"/>
            <a:ext cx="220265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p:cNvPicPr>
            <a:picLocks noChangeAspect="1"/>
          </p:cNvPicPr>
          <p:nvPr/>
        </p:nvPicPr>
        <p:blipFill>
          <a:blip r:embed="rId2">
            <a:extLst>
              <a:ext uri="{28A0092B-C50C-407E-A947-70E740481C1C}">
                <a14:useLocalDpi xmlns:a14="http://schemas.microsoft.com/office/drawing/2010/main" val="0"/>
              </a:ext>
            </a:extLst>
          </a:blip>
          <a:srcRect l="11353" t="44463" r="26985" b="47968"/>
          <a:stretch>
            <a:fillRect/>
          </a:stretch>
        </p:blipFill>
        <p:spPr bwMode="auto">
          <a:xfrm>
            <a:off x="2170510" y="6394451"/>
            <a:ext cx="220265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51698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1000"/>
                                        <p:tgtEl>
                                          <p:spTgt spid="6">
                                            <p:txEl>
                                              <p:pRg st="2" end="2"/>
                                            </p:txEl>
                                          </p:spTgt>
                                        </p:tgtEl>
                                      </p:cBhvr>
                                    </p:animEffect>
                                    <p:anim calcmode="lin" valueType="num">
                                      <p:cBhvr>
                                        <p:cTn id="4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1000"/>
                                        <p:tgtEl>
                                          <p:spTgt spid="4">
                                            <p:txEl>
                                              <p:pRg st="3" end="3"/>
                                            </p:txEl>
                                          </p:spTgt>
                                        </p:tgtEl>
                                      </p:cBhvr>
                                    </p:animEffect>
                                    <p:anim calcmode="lin" valueType="num">
                                      <p:cBhvr>
                                        <p:cTn id="5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838200" y="381000"/>
            <a:ext cx="7210425" cy="1081088"/>
          </a:xfrm>
        </p:spPr>
        <p:txBody>
          <a:bodyPr/>
          <a:lstStyle/>
          <a:p>
            <a:pPr eaLnBrk="1" hangingPunct="1"/>
            <a:r>
              <a:rPr lang="en-US" altLang="en-US" sz="4400" b="1" dirty="0" smtClean="0"/>
              <a:t>Case Study:</a:t>
            </a:r>
            <a:br>
              <a:rPr lang="en-US" altLang="en-US" sz="4400" b="1" dirty="0" smtClean="0"/>
            </a:br>
            <a:r>
              <a:rPr lang="en-US" altLang="en-US" sz="4400" b="1" dirty="0" smtClean="0"/>
              <a:t>Hospital for Special </a:t>
            </a:r>
            <a:r>
              <a:rPr lang="en-US" altLang="en-US" sz="4400" b="1" dirty="0" smtClean="0"/>
              <a:t>Care New </a:t>
            </a:r>
            <a:r>
              <a:rPr lang="en-US" altLang="en-US" sz="4400" b="1" dirty="0" smtClean="0"/>
              <a:t>Britain, CT</a:t>
            </a:r>
            <a:endParaRPr lang="en-US" altLang="en-US" sz="4400" b="1" dirty="0" smtClean="0">
              <a:solidFill>
                <a:srgbClr val="FF0000"/>
              </a:solidFill>
            </a:endParaRPr>
          </a:p>
        </p:txBody>
      </p:sp>
      <p:sp>
        <p:nvSpPr>
          <p:cNvPr id="74755" name="AutoShape 2" descr="data:image/jpeg;base64,/9j/4AAQSkZJRgABAQAAAQABAAD/2wCEAAkGBhQSEBUUExQWFRUWGRsXFxgUFxgcGBYaFBsYFBccGBoYHCYeGBkkGRUXHy8gJCgpLCwsFx4xNTAqNSYrLCkBCQoKDgwOGg8PGjAlHyQsLCwsLykqLCwsLCwsLS8sLCwpLCwsLCwsLCwsLCwsKSwpLCwpLDQsLCwpLCkpLCwsLP/AABEIAIQAyAMBIgACEQEDEQH/xAAbAAABBQEBAAAAAAAAAAAAAAAFAAECAwQGB//EAD4QAAEDAgQEAwUGAgoDAAAAAAEAAhEDIQQSMUEFIlFhE3GBMkKRobEGFCNSwdHh8AcVJDNUYnKCkvFzsrP/xAAaAQADAQEBAQAAAAAAAAAAAAAAAgMBBAUG/8QALxEAAgIBAwIDBwMFAAAAAAAAAAECEQMEEiExQRNR8AUiYXGBkcEUMvFCobHR4f/aAAwDAQACEQMRAD8A5fivCBUpw2zmyWx1Oo8iuQPfXfzFivQm6rg8QAarpsM5n4r2NfjjFqS7ng+yc05qUZO6/NkuH0garA8chN+4CM4viNSYYWspjQWHaB1MbLLw6o2rXptygNGY23tb1RV/BGF3K2BlOXpmkRbey58ePJKD2ef1OzPmxQyrxOtfT+QdXwRqnMHX05wBpsBufJb6XAw5jSSWu1gmWz3H7KHDcE8Pioc+SS29p6tGw80bYLLq0+mU7eRHBrda8aUcT8n9AZw/FvpB7K5Iv+G4CWZTYidh2KwYnBUKbHZqznVG3DWAAc3SOyLcVqvaw5W5h714MbrnuHYzNVa5zc5tlFrgdSdbRdc+oxbJKCfHrv3OvRZnlxvI0r+D/HYrGHaXZWEZejpttzd0TNCC3NBIhrG6S6/v7i6u4PSph1RuUh7pnUiNYJOhHRaatA5w0tzMDTDouCNu/mtjgey0+vBuTVLxHBqq5+fy/wAE8FLZDyJGt9D2O61MeHCQZHUIfQ4dIpvEsgkObBvcmDP1W+nVkwWhmsDqAu7T5WkovoeTrMEZSlOPXrXrqSLJ1unKdJd55FjJk5CUIAZJPCUIAZJPCaEGjJJ4SQAySdMgBkk6SDSxrbrz/EHnf/qd9SvRxTXnOKZFR46Od9ZXle0Haj9fwe/7Ijtc/p+Qj9lx/aR/pd9F1rGQFxfA3uGIp5RmMxGkg2PyXcYqo2m0ucYA3TaGaWN35k/auKU80a7r8/8ASApDYLDxarUa0GkWzec19B9VHGcYb4WdnMDaNCJXO8OfzBznxlBNzM/5Y27rc+qVbId+6M0mglfiZO3Z82dHha7nUx4ogxJmADOk3geSCcNrFlV7Q2S45RMchmRA6XUsXSjDEl5DSc2X3j2ym8DqtWC4eQ0lxBdRAqNIGoIBAvr5rz8uScmkutHrYcWOCk+zf0DzMMWgEgc15/NFpspZVjfxB1TnaL1C4sa24bGoI2G/RE8HQLmgvcxhiYcb947L0dLqoyhT7fY8bW6Cccjceb+/8GWpT0O4PxTOg7GR8pW5+FBLWh4dnmCy4GXqs4p/H+fkulTUn7rOWWGcElJev9FTTa3zU8qsydQnyqqkc7xlWVItVpYmyosNhXkTZFblTZUWZsKsqRarcqbKtszYVZU0K7KmyoszYVQmhWOEBRaJaCNCJCNyug8OVX2IpKRakmFo1gXXnNeoDVqEjVzvrC9QGGuO/rF15fxGnlr1W9Hn9/1XiavIpqNfE+p0GGWNy3fAt4PVLcRSI1zgf8rFd9jcIKjCx2hXC8AP9qoj/OF6IWqmjScZJkvaDanFrqcjh+CPoVZkvggiBY6+0Oqt4nh6rKviCk19KQ8tAGZpiDPUbrpamh1HkqqEEW+XToVs8MV7q+aMx6icqm+ez+RxDsc6qQXR0MtOaBv8ETwDqbS0U5JcCC0mWvb0MxCN4jhrKoIeA24JjWN4PdYaeMY1zrU8t2iG82Vum+y4JwlHl9z0Y5Iz4XYpY9zag8Jj2tjI0zofe8uiN4aiQOY5nfm+sDbv5LPw4ugB9zNnD2Y69QZRFw0Xfp8UUlL0jztTmm7hdfkWFqc7I6naFXEhWsw8VmOJ0kRP5hYpNZonxT/dZPNi4io8Xf4KQ09f4qWZTcI1UXvA3XQpRqzlcJXQsyZSaZ/nqnhapp9DJY2lyQTFTdYSdlR98ZMZh17f9rXJLqxFCUuiLPRMmq12t1OuielWa72SCs8SN7b5N8Kdbq4F6Jo7KwtTQnJ0BuMYtzDymBlJMDvCGN4k/KA15httBaL7+aIcd9sby0j5oSacTtNzeV4moySWSVNn0ukwweGNxXTy7lhx9Td7tO37JKlw+iSh4k/N/c6/Bxr+lfZHaDHsBEkgk2sb9IheccVqTiKx6vP6Lv3V21ckGJIs3QNHzg7ELzziLYr1R0eVzY2WylvCKhGIpEWOdoB8zC72pw2u0gMqSBNn6mQZv56Lz/hjj49GInxGxOkzv2XqfEcRkbJ6i2s9YTyySg+GJDFCae5Aik6s10VHNay0ON/O496VbhyXEjwzIAtIvBgkWEndQrVHEmXFwjMGmAHDYiLyFd91eWn2gZGUTMEWNtu62OplGl6/uJLSQk216+xW3FktLmszZQC6D7IE+1bWUMY7D1aueHU3nU6g9uyN4amfCawS7MCahmDrIM+iqqcHaJeMzbaNF27GJmQdU6zTkueSUsEYu1wQxPFadMjM47AuaAYk9NwpHjDA/KQQCJF5sbeh3hFsN/Ry15zU65PSWgg3uLRCoxv9HFXxMoewyBJfmbbZsk6n9E36nIpWnSFekg4pNX8SjB4mmXNAePeMEGXRYm+o3EKfiSDBBtqEsR9l6+Hcw1GjIA4SHzlIFgLLl8Pj3w2zssB0iwsYNt4KWGolD3kiktNGdRbOjbjGvnLPLY+azP4g0MJgxGp67yO2iziqQJ2M/OInrvdUOxMEnUNGw63Jvsk/XZGbLQQi/X3NzuMtAkiAYAMyb9kMfxp7nuDZDYAAPS8lW4nCyG5bcvbpMRsUMygUwcznydTyls2MHvHy7p1qpyVWSlpIwdtEq/GneGxgNry5xuQdvgqqLgyo4HOGubAJFxOh9VF9FoYGuI1kOdfMJgkAXT4DHN8QeICac5TBJsLBMpuXxNWOKfkEKWGe5hrOmBDb6yPy9RCnwquWtaSMpNQjmicsbp+K/axzxlp08tNgyQ65vYR0iPmsDqhfRa46mof/AES04q6plnCMuE7QRPGXio4xy+72PfqpYXjLy6Ht5T/yCA1qhaXAj2TBv6q+lXlxBtEHX2gbj6qzz5VzZzfpcL4QT4w4F7MumXXYefcobWpw6JlSxhLaZdAs6D3tKVZt27ixne+yhOe+TkdOOscVGyAwxiSDlkjNEgEap0b4RULGupkC+Z+bzsIG5tdJS3FLvlAapxioAORrcrpDmn+8ERlE7DsucxVQuqOcYBJkgaBd0abcQafNTa0BwcwgNjaQDsCQuI4jRyVqjJByuiW6HTRNER/MjhK2Sox/5Xtd8CvVcdjB4YJbIf01bIsR6ryzh+GNSrTpgSXva0CYnMY1Oi9R4rwvEMpBtWk5gBAbkIMwLyRbLAROG4aGTZZldTAjKJkWn3ZtbpoVDDV8xIzwAIk+1YdRomxGGqkNd4bqbMtwRMg6G3urJSLGZnEljnOkAzIjlJjodly06Lb+Ta3iYpUWOeYzOIblAJeWECCOnMr6nE/FnwjBBhwdrB0AQjEuz06LQOYOeQHRF4iDtotfCMHUzP8AEyNzNBs8ag9tDGwVu1Eep2NPi33bFNpakBgI3bmbYAjUkmZRjhP2lpvqupPLnVRmLrcrWtub6GFyeLw4qcQo12OHggMk5r8kS0t1AkeSv4ZhnniGINMZWO8V9IwMrpFmNnrdC4GdhX7QcXoV8Lmw9UVGNqAOj3HQdJ+i82wlMhrcwBcASbnlEGw/VdJwnCPp4Oo2ox7CazHQ4ZTImwB9rzXH1KzxBb73nAjX9lrjuRiltdllOq8gNaGwYaDNxqSQFfUIki4ziPMaHsAsuBxkxPLc8x9q2zeylWzZJBM/Dz10U3CmUeVtcmjDG+UHSI6weqx1CBUc1xF3SLEBvUv6KZcS2HQCG7C8Tbm6gLC4uOVt7uIMOMWiXE9IhNGPJOU9yofIBVJ96+l4DuVvpCjhSwtLiHA5iSGlsW8woVHjxHDMTYxlEGW6R0ss1BhblGcCXXBMTO3mrxtPgnx3CbqTINql7+039lJ4jDtjTxT/APNDH5sr+cSHAC+0nXuiQf8A2ZvXxTbf+71hbLc+o8dq/abcTwnkD3R+JzwKokBoi4GnkspaJ9mIA1J30IlU4QRVrDNYSBvALZUMLOeCSTlbF57yQbALJ2TXDCLajTlaRIJJB0Jixkd0n0gIiY7kz3PbZRFScplsTlkzzAGPj0Ck8giRaZMO7ECSPVRYNo04SqGUi9s2dBBOodcGes7JKttOGObqCAQJgan4pI4Hi1QDw9LxGBsuLmguEQPX/NbRBq1SXEzMnU77bolQxRA6Tyui0goZUbBI6FX2OPUHFJKiVN8EEaggjtCI/wBdVAZL7a8sT6dD3Q6gBnbm9mRm8t0nASY0m3kihDsqnFy14e2q5n4eaXuMwRGUeo+ajT+1NfK2oKrmmYc5wzZoE5QT8IXNYqt+HRuDDC2Olyb97qrDX5MxDTLiNpaJHqpqA7Z12G+0ByF5ZTax7n5jUY3LmbYNEXbrt1WnAfacEMDsNhQxwuS4giDEQDaTMLlAwuwRME+HVkydA8HT1AUsLw/k8XK2pT94Zi3L59YW7LM30ehYbi2GJjLSt7oqP5QNd5hdB9lsTRqYlhpUwcrpLmPcQyQbmTELznhXg/eHsFAsLWuBJeSHNIIIjuF0/wBg2UGV3NpurD8N8NIAaZY7XeP2WSx7ebKQzbrVHafbytNJm4ztgtMjfcaFeSnAU3OzF9UZTIsMv/fkuh+x1Qf1dWk2GKbc/wCkrleH4suoguIIl07CzoWu1yIqk+TRhsHSZ71SxJByttm1KsFClPtVCNSCANomReVCoQRY3It166IUKtY6QRbKY180JOQzSjwwi2lTp5eeq6B7PKAWm1x1vM7wpPwlJ05XOGY3LI5iNLdBp6IdSw1R1VpeLaWMRPbzUMXVdSDYjLmDeupIRtaEW0K4jAUy6XPqEgDZukb9VQeD4c6urmOb3df2VVCu9lcTJY0yeWJGsZjYK/E8TZ4lQS4mZygE5QfJPTirBbZS2oCtqLVw6PFbMwZBjWIvCxtWrAO/Fb6/RelF8I8/JFc/UNUsJRD3lviS8EmSOkWjQqpmDoASPGlwAcZEmAI7LPTqubUeMwLRmygAWlpNz1ss+DxxzODjPKyLRcgErzHZ6MUm+AhnYAZzl0W0jqDGx8lmxTxlETBmcxkAiDftqrcU/kc4GCGAg9wNPjZYqtDPQJLgXFxAJ0sAdBvdLVhKCRdQ4m0CxENME3dM33SQvDNmhUHR7NNrx+iSzYhdoWxPC3Ne4WcJ5XNu0g3F9j5rnMY2KjgdQV0owQ3v/t/iud4o0Cu8AQAdPQJ9jQzzvIqZnR6lgmfdCx0eMazXD/xAHMM3cxZAHmy75tDDwPwDcA+0ei2m+hGcmqMWIGF+7FjGfimQHRYAxEnU3lDOD4YUqzH1Ie1sy0DWRG/RdEKOH/w59Xn9k4oYf/DfF5RsklQrm5O7X2AbKJ+7V2ufmzvZB/KOYwslHh+R4cHSAQcrxY9iNF1NNlGXfgNyw3lzHW8Onr+6w8dNPwyKeFYJF3ZzI8ptKypBz5gelxN1KsS2o4zI5tgdr6HujeC+2T6D3OpnM14I8M+4HCIHlr6rlDDhaAZkT0OondOx0ESY620/m1lnJ0KlwG8Dx4swpoNiHVBVLjpmbtA11Qo4iW5WiGifib36lPcvkgBrrSDrPZPWaAA1rwDo4Cxcdj8FllHx0IsrRcGDodj/ABW0YxjGlopAv6uJ5bWgb2ugwqkOJIBI2I/RamND4g+hJ5Z7xudFvQS0+qC1DjMNaMrBlAAdEkuHvOPXsoYjixiAKcA5pLbyJO+upQ6NALTruG+ZG6rdUyO5myD8exHRYP7ldAtV428tPIyCIkCYJ1J3/ZU4c6uab79ShjqtgAbR6+XZXsxgyiRHcak9FkraKYHCEuTVml0Ea7lM5rTOWQL30hV0q05Tp+23kVPEQRl1FpJ2gyfml5s6HNOLfD9erIt5HFxBMz0O0SZVlA5YzMA0Ei4PTRZ2CSRJnWJ/VRo1C2YOSdAbgnvOi1qxMU4xla9evmgg7F59ZOwnQQEqYbEagX7X19UJr4w7kOnWNtvio0qrrHY2HaNvO6XYyv6uKfKsNVKYAtA0M2vlv6pIaa5uCepIHupIUX5hkz4pO1EKHjLenyXP8SrB9Z7hoT+iPte0nb5Ln+IGaz/P9Arb3Lg8XG+SgrqcLiSaTCC/2RPNv8NFyy6ThuM/ApiwgRfeFkpOPQ3L0NDi46OcP9yQD/zO+IVT8dTgTk+N/qlU4lT/ADN9NFPfMik2aacxUBJ9y/xiEP4qHZRIcWbnNEHaVa3iVH8zT5yPJV18eGiwpkG/tm8+mqLlZRLlASxAkkEdtZTtrQJDjPca9ldWwznHMAwTpDhHndVOeHe1Y7EQdNiP1VC6bE6pB5dPkJ2W2uR4THAFzg43FhBtAKG062XoR0P181Z49jYgk7GwHSOvdDQWXVcpaZlrwdHGRG/roo08s+yeszE27xbdUUsvvSlVc0mwIGwJn4raAsp4ktj5kalV1XkuJnVNmFraa9ylUfOwHlp/BFARaYNrLZS9qzmnebyC28juVjU6bZ0NwZHpfXZBpvdUcw5XXB1MQ7muU1GuCXDSTcbec9FjdinEySTPXuteBqdSIbq0wI/U2StBva6GkkAQfZ7ax3/ZDMZXzPJm20aCLW+Cvx2JF2tgt7b9Vilal3Dc2hwVOk7UbmwJ2/bzUCb6R5JkxhpOIMkzJmYgQQBEk/oksySyjbOkOgMBAMcIqv8AP9E6SSPUlFtsoCNcHbNMA3GY/NJJNLoGToWvw7bnKLdlOhwykQSWBMkptsjFsieC05Njbunw/AKTmgnNJJ36JJItlIt2aaf2Zo+HJBJd1Om9k54VSMDILs+m/mkklt2dSItw7IEMaJkGBsBG6yYzANzht4y/MbpJJkMB67QHOi0GIVSSSsREkkkgBJJJIA08PoB9SDMRNuyLVMO0sdUc0OdA1FuU5Rp2SSU5dR4rgx12tDw3I2IjQyZv11WfH0GtdAEJJJkDKsQ0CIAFtlUmSTIUSSSSDD//2Q=="/>
          <p:cNvSpPr>
            <a:spLocks noChangeAspect="1" noChangeArrowheads="1"/>
          </p:cNvSpPr>
          <p:nvPr/>
        </p:nvSpPr>
        <p:spPr bwMode="auto">
          <a:xfrm>
            <a:off x="1259681"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400">
                <a:solidFill>
                  <a:schemeClr val="tx1"/>
                </a:solidFill>
                <a:latin typeface="Trebuchet MS" pitchFamily="34" charset="0"/>
              </a:defRPr>
            </a:lvl1pPr>
            <a:lvl2pPr marL="742950" indent="-285750" eaLnBrk="0" hangingPunct="0">
              <a:lnSpc>
                <a:spcPct val="90000"/>
              </a:lnSpc>
              <a:spcBef>
                <a:spcPts val="500"/>
              </a:spcBef>
              <a:buFont typeface="Arial" charset="0"/>
              <a:buChar char="•"/>
              <a:defRPr sz="2000">
                <a:solidFill>
                  <a:schemeClr val="tx1"/>
                </a:solidFill>
                <a:latin typeface="Trebuchet MS" pitchFamily="34" charset="0"/>
              </a:defRPr>
            </a:lvl2pPr>
            <a:lvl3pPr marL="1143000" indent="-228600" eaLnBrk="0" hangingPunct="0">
              <a:lnSpc>
                <a:spcPct val="90000"/>
              </a:lnSpc>
              <a:spcBef>
                <a:spcPts val="500"/>
              </a:spcBef>
              <a:buFont typeface="Arial" charset="0"/>
              <a:buChar char="•"/>
              <a:defRPr>
                <a:solidFill>
                  <a:schemeClr val="tx1"/>
                </a:solidFill>
                <a:latin typeface="Trebuchet MS" pitchFamily="34" charset="0"/>
              </a:defRPr>
            </a:lvl3pPr>
            <a:lvl4pPr marL="1600200" indent="-228600" eaLnBrk="0" hangingPunct="0">
              <a:lnSpc>
                <a:spcPct val="90000"/>
              </a:lnSpc>
              <a:spcBef>
                <a:spcPts val="500"/>
              </a:spcBef>
              <a:buFont typeface="Arial" charset="0"/>
              <a:buChar char="•"/>
              <a:defRPr sz="1600">
                <a:solidFill>
                  <a:schemeClr val="tx1"/>
                </a:solidFill>
                <a:latin typeface="Trebuchet MS" pitchFamily="34" charset="0"/>
              </a:defRPr>
            </a:lvl4pPr>
            <a:lvl5pPr marL="2057400" indent="-228600" eaLnBrk="0" hangingPunct="0">
              <a:lnSpc>
                <a:spcPct val="90000"/>
              </a:lnSpc>
              <a:spcBef>
                <a:spcPts val="500"/>
              </a:spcBef>
              <a:buFont typeface="Arial" charset="0"/>
              <a:buChar char="•"/>
              <a:defRPr sz="1600">
                <a:solidFill>
                  <a:schemeClr val="tx1"/>
                </a:solidFill>
                <a:latin typeface="Trebuchet MS" pitchFamily="34" charset="0"/>
              </a:defRPr>
            </a:lvl5pPr>
            <a:lvl6pPr marL="25146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6pPr>
            <a:lvl7pPr marL="29718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7pPr>
            <a:lvl8pPr marL="34290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8pPr>
            <a:lvl9pPr marL="38862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9pPr>
          </a:lstStyle>
          <a:p>
            <a:pPr eaLnBrk="1" hangingPunct="1">
              <a:lnSpc>
                <a:spcPct val="100000"/>
              </a:lnSpc>
              <a:spcBef>
                <a:spcPct val="0"/>
              </a:spcBef>
              <a:buFontTx/>
              <a:buNone/>
            </a:pPr>
            <a:endParaRPr lang="en-US" altLang="en-US" sz="1800"/>
          </a:p>
        </p:txBody>
      </p:sp>
      <p:sp>
        <p:nvSpPr>
          <p:cNvPr id="8" name="TextBox 7"/>
          <p:cNvSpPr txBox="1"/>
          <p:nvPr/>
        </p:nvSpPr>
        <p:spPr>
          <a:xfrm>
            <a:off x="158356" y="2238090"/>
            <a:ext cx="8875741" cy="4647426"/>
          </a:xfrm>
          <a:prstGeom prst="rect">
            <a:avLst/>
          </a:prstGeom>
          <a:noFill/>
        </p:spPr>
        <p:txBody>
          <a:bodyPr>
            <a:spAutoFit/>
          </a:bodyPr>
          <a:lstStyle/>
          <a:p>
            <a:pPr fontAlgn="auto">
              <a:spcBef>
                <a:spcPts val="0"/>
              </a:spcBef>
              <a:spcAft>
                <a:spcPts val="0"/>
              </a:spcAft>
              <a:defRPr/>
            </a:pPr>
            <a:r>
              <a:rPr lang="en-US" sz="3200" b="1" dirty="0">
                <a:latin typeface="Trebuchet MS" panose="020B0603020202020204" pitchFamily="34" charset="0"/>
              </a:rPr>
              <a:t>LOCKDOWN: Unforeseen Issues</a:t>
            </a:r>
          </a:p>
          <a:p>
            <a:pPr marL="457200" indent="-457200" fontAlgn="auto">
              <a:spcBef>
                <a:spcPts val="0"/>
              </a:spcBef>
              <a:spcAft>
                <a:spcPts val="0"/>
              </a:spcAft>
              <a:buFont typeface="Arial" panose="020B0604020202020204" pitchFamily="34" charset="0"/>
              <a:buChar char="•"/>
              <a:defRPr/>
            </a:pPr>
            <a:r>
              <a:rPr lang="en-US" sz="2400" dirty="0">
                <a:latin typeface="+mn-lt"/>
                <a:cs typeface="+mn-cs"/>
              </a:rPr>
              <a:t>Code team was escorted out of building – not allowed to return</a:t>
            </a:r>
          </a:p>
          <a:p>
            <a:pPr marL="342900" indent="-342900" fontAlgn="auto">
              <a:spcBef>
                <a:spcPts val="0"/>
              </a:spcBef>
              <a:spcAft>
                <a:spcPts val="0"/>
              </a:spcAft>
              <a:buFont typeface="Arial" pitchFamily="34" charset="0"/>
              <a:buChar char="•"/>
              <a:defRPr/>
            </a:pPr>
            <a:r>
              <a:rPr lang="en-US" sz="2400" dirty="0" smtClean="0">
                <a:latin typeface="+mn-lt"/>
                <a:cs typeface="+mn-cs"/>
              </a:rPr>
              <a:t> 2nd </a:t>
            </a:r>
            <a:r>
              <a:rPr lang="en-US" sz="2400" dirty="0">
                <a:latin typeface="+mn-lt"/>
                <a:cs typeface="+mn-cs"/>
              </a:rPr>
              <a:t>Shift – Massive impact to continuity of care (large code </a:t>
            </a:r>
            <a:r>
              <a:rPr lang="en-US" sz="2400" dirty="0" smtClean="0">
                <a:latin typeface="+mn-lt"/>
                <a:cs typeface="+mn-cs"/>
              </a:rPr>
              <a:t>  </a:t>
            </a:r>
          </a:p>
          <a:p>
            <a:pPr fontAlgn="auto">
              <a:spcBef>
                <a:spcPts val="0"/>
              </a:spcBef>
              <a:spcAft>
                <a:spcPts val="0"/>
              </a:spcAft>
              <a:defRPr/>
            </a:pPr>
            <a:r>
              <a:rPr lang="en-US" sz="2400" dirty="0" smtClean="0">
                <a:latin typeface="+mn-lt"/>
              </a:rPr>
              <a:t>      </a:t>
            </a:r>
            <a:r>
              <a:rPr lang="en-US" sz="2400" dirty="0" smtClean="0">
                <a:latin typeface="+mn-lt"/>
                <a:cs typeface="+mn-cs"/>
              </a:rPr>
              <a:t>team</a:t>
            </a:r>
            <a:r>
              <a:rPr lang="en-US" sz="2400" dirty="0">
                <a:latin typeface="+mn-lt"/>
                <a:cs typeface="+mn-cs"/>
              </a:rPr>
              <a:t>)</a:t>
            </a:r>
          </a:p>
          <a:p>
            <a:pPr marL="342900" indent="-342900" fontAlgn="auto">
              <a:spcBef>
                <a:spcPts val="0"/>
              </a:spcBef>
              <a:spcAft>
                <a:spcPts val="0"/>
              </a:spcAft>
              <a:buFont typeface="Arial" pitchFamily="34" charset="0"/>
              <a:buChar char="•"/>
              <a:defRPr/>
            </a:pPr>
            <a:r>
              <a:rPr lang="en-US" sz="2400" dirty="0" smtClean="0">
                <a:latin typeface="+mn-lt"/>
                <a:cs typeface="+mn-cs"/>
              </a:rPr>
              <a:t> Other </a:t>
            </a:r>
            <a:r>
              <a:rPr lang="en-US" sz="2400" dirty="0">
                <a:latin typeface="+mn-lt"/>
                <a:cs typeface="+mn-cs"/>
              </a:rPr>
              <a:t>staff not on clinical unit – could not return</a:t>
            </a:r>
          </a:p>
          <a:p>
            <a:pPr marL="342900" indent="-342900" fontAlgn="auto">
              <a:spcBef>
                <a:spcPts val="0"/>
              </a:spcBef>
              <a:spcAft>
                <a:spcPts val="0"/>
              </a:spcAft>
              <a:buFont typeface="Arial" pitchFamily="34" charset="0"/>
              <a:buChar char="•"/>
              <a:defRPr/>
            </a:pPr>
            <a:r>
              <a:rPr lang="en-US" sz="2400" dirty="0" smtClean="0">
                <a:latin typeface="+mn-lt"/>
                <a:cs typeface="+mn-cs"/>
              </a:rPr>
              <a:t> Do </a:t>
            </a:r>
            <a:r>
              <a:rPr lang="en-US" sz="2400" dirty="0">
                <a:latin typeface="+mn-lt"/>
                <a:cs typeface="+mn-cs"/>
              </a:rPr>
              <a:t>not expect that you will be able to go back to work…are </a:t>
            </a:r>
            <a:r>
              <a:rPr lang="en-US" sz="2400" dirty="0" smtClean="0">
                <a:latin typeface="+mn-lt"/>
                <a:cs typeface="+mn-cs"/>
              </a:rPr>
              <a:t> you </a:t>
            </a:r>
            <a:r>
              <a:rPr lang="en-US" sz="2400" dirty="0">
                <a:latin typeface="+mn-lt"/>
                <a:cs typeface="+mn-cs"/>
              </a:rPr>
              <a:t>and the staff: Victims, Witnesses, Mental Trauma/stress, </a:t>
            </a:r>
            <a:r>
              <a:rPr lang="en-US" sz="2400" dirty="0" smtClean="0">
                <a:latin typeface="+mn-lt"/>
                <a:cs typeface="+mn-cs"/>
              </a:rPr>
              <a:t> Next </a:t>
            </a:r>
            <a:r>
              <a:rPr lang="en-US" sz="2400" dirty="0">
                <a:latin typeface="+mn-lt"/>
                <a:cs typeface="+mn-cs"/>
              </a:rPr>
              <a:t>Target </a:t>
            </a:r>
            <a:endParaRPr lang="en-US" sz="2400" dirty="0">
              <a:ln>
                <a:solidFill>
                  <a:srgbClr val="0000FF"/>
                </a:solidFill>
              </a:ln>
              <a:latin typeface="+mn-lt"/>
              <a:cs typeface="+mn-cs"/>
            </a:endParaRPr>
          </a:p>
          <a:p>
            <a:pPr marL="342900" indent="-342900" fontAlgn="auto">
              <a:spcBef>
                <a:spcPts val="0"/>
              </a:spcBef>
              <a:spcAft>
                <a:spcPts val="0"/>
              </a:spcAft>
              <a:buFont typeface="Arial" pitchFamily="34" charset="0"/>
              <a:buChar char="•"/>
              <a:defRPr/>
            </a:pPr>
            <a:endParaRPr lang="en-US" sz="2400" dirty="0">
              <a:latin typeface="+mn-lt"/>
              <a:cs typeface="+mn-cs"/>
            </a:endParaRPr>
          </a:p>
          <a:p>
            <a:pPr algn="ctr" fontAlgn="auto">
              <a:spcBef>
                <a:spcPts val="0"/>
              </a:spcBef>
              <a:spcAft>
                <a:spcPts val="0"/>
              </a:spcAft>
              <a:defRPr/>
            </a:pPr>
            <a:r>
              <a:rPr lang="en-US" sz="2400" dirty="0">
                <a:ln>
                  <a:solidFill>
                    <a:srgbClr val="0000FF"/>
                  </a:solidFill>
                </a:ln>
                <a:latin typeface="+mn-lt"/>
                <a:cs typeface="+mn-cs"/>
              </a:rPr>
              <a:t>All hospital leadership thought to be possible targets; They were isolated and not allowed to leave police protection!</a:t>
            </a:r>
          </a:p>
        </p:txBody>
      </p:sp>
    </p:spTree>
    <p:extLst>
      <p:ext uri="{BB962C8B-B14F-4D97-AF65-F5344CB8AC3E}">
        <p14:creationId xmlns:p14="http://schemas.microsoft.com/office/powerpoint/2010/main" val="40957825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 calcmode="lin" valueType="num">
                                      <p:cBhvr additive="base">
                                        <p:cTn id="4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838200" y="381000"/>
            <a:ext cx="7210425" cy="1081087"/>
          </a:xfrm>
        </p:spPr>
        <p:txBody>
          <a:bodyPr/>
          <a:lstStyle/>
          <a:p>
            <a:pPr eaLnBrk="1" hangingPunct="1"/>
            <a:r>
              <a:rPr lang="en-US" altLang="en-US" sz="4400" b="1" dirty="0" smtClean="0"/>
              <a:t>Case Study:</a:t>
            </a:r>
            <a:br>
              <a:rPr lang="en-US" altLang="en-US" sz="4400" b="1" dirty="0" smtClean="0"/>
            </a:br>
            <a:r>
              <a:rPr lang="en-US" altLang="en-US" sz="4400" b="1" dirty="0" smtClean="0"/>
              <a:t>Hospital for Special Care-New Britain, CT</a:t>
            </a:r>
            <a:endParaRPr lang="en-US" altLang="en-US" sz="4400" b="1" dirty="0" smtClean="0">
              <a:solidFill>
                <a:srgbClr val="0000FF"/>
              </a:solidFill>
            </a:endParaRPr>
          </a:p>
        </p:txBody>
      </p:sp>
      <p:sp>
        <p:nvSpPr>
          <p:cNvPr id="75779" name="AutoShape 2" descr="data:image/jpeg;base64,/9j/4AAQSkZJRgABAQAAAQABAAD/2wCEAAkGBhQSEBUUExQWFRUWGRsXFxgUFxgcGBYaFBsYFBccGBoYHCYeGBkkGRUXHy8gJCgpLCwsFx4xNTAqNSYrLCkBCQoKDgwOGg8PGjAlHyQsLCwsLykqLCwsLCwsLS8sLCwpLCwsLCwsLCwsLCwsKSwpLCwpLDQsLCwpLCkpLCwsLP/AABEIAIQAyAMBIgACEQEDEQH/xAAbAAABBQEBAAAAAAAAAAAAAAAFAAECAwQGB//EAD4QAAEDAgQEAwUGAgoDAAAAAAEAAhEDIQQSMUEFIlFhE3GBMkKRobEGFCNSwdHh8AcVJDNUYnKCkvFzsrP/xAAaAQADAQEBAQAAAAAAAAAAAAAAAgMBBAUG/8QALxEAAgIBAwIDBwMFAAAAAAAAAAECEQMEEiExQRNR8AUiYXGBkcEUMvFCobHR4f/aAAwDAQACEQMRAD8A5fivCBUpw2zmyWx1Oo8iuQPfXfzFivQm6rg8QAarpsM5n4r2NfjjFqS7ng+yc05qUZO6/NkuH0garA8chN+4CM4viNSYYWspjQWHaB1MbLLw6o2rXptygNGY23tb1RV/BGF3K2BlOXpmkRbey58ePJKD2ef1OzPmxQyrxOtfT+QdXwRqnMHX05wBpsBufJb6XAw5jSSWu1gmWz3H7KHDcE8Pioc+SS29p6tGw80bYLLq0+mU7eRHBrda8aUcT8n9AZw/FvpB7K5Iv+G4CWZTYidh2KwYnBUKbHZqznVG3DWAAc3SOyLcVqvaw5W5h714MbrnuHYzNVa5zc5tlFrgdSdbRdc+oxbJKCfHrv3OvRZnlxvI0r+D/HYrGHaXZWEZejpttzd0TNCC3NBIhrG6S6/v7i6u4PSph1RuUh7pnUiNYJOhHRaatA5w0tzMDTDouCNu/mtjgey0+vBuTVLxHBqq5+fy/wAE8FLZDyJGt9D2O61MeHCQZHUIfQ4dIpvEsgkObBvcmDP1W+nVkwWhmsDqAu7T5WkovoeTrMEZSlOPXrXrqSLJ1unKdJd55FjJk5CUIAZJPCUIAZJPCaEGjJJ4SQAySdMgBkk6SDSxrbrz/EHnf/qd9SvRxTXnOKZFR46Od9ZXle0Haj9fwe/7Ijtc/p+Qj9lx/aR/pd9F1rGQFxfA3uGIp5RmMxGkg2PyXcYqo2m0ucYA3TaGaWN35k/auKU80a7r8/8ASApDYLDxarUa0GkWzec19B9VHGcYb4WdnMDaNCJXO8OfzBznxlBNzM/5Y27rc+qVbId+6M0mglfiZO3Z82dHha7nUx4ogxJmADOk3geSCcNrFlV7Q2S45RMchmRA6XUsXSjDEl5DSc2X3j2ym8DqtWC4eQ0lxBdRAqNIGoIBAvr5rz8uScmkutHrYcWOCk+zf0DzMMWgEgc15/NFpspZVjfxB1TnaL1C4sa24bGoI2G/RE8HQLmgvcxhiYcb947L0dLqoyhT7fY8bW6Cccjceb+/8GWpT0O4PxTOg7GR8pW5+FBLWh4dnmCy4GXqs4p/H+fkulTUn7rOWWGcElJev9FTTa3zU8qsydQnyqqkc7xlWVItVpYmyosNhXkTZFblTZUWZsKsqRarcqbKtszYVZU0K7KmyoszYVQmhWOEBRaJaCNCJCNyug8OVX2IpKRakmFo1gXXnNeoDVqEjVzvrC9QGGuO/rF15fxGnlr1W9Hn9/1XiavIpqNfE+p0GGWNy3fAt4PVLcRSI1zgf8rFd9jcIKjCx2hXC8AP9qoj/OF6IWqmjScZJkvaDanFrqcjh+CPoVZkvggiBY6+0Oqt4nh6rKviCk19KQ8tAGZpiDPUbrpamh1HkqqEEW+XToVs8MV7q+aMx6icqm+ez+RxDsc6qQXR0MtOaBv8ETwDqbS0U5JcCC0mWvb0MxCN4jhrKoIeA24JjWN4PdYaeMY1zrU8t2iG82Vum+y4JwlHl9z0Y5Iz4XYpY9zag8Jj2tjI0zofe8uiN4aiQOY5nfm+sDbv5LPw4ugB9zNnD2Y69QZRFw0Xfp8UUlL0jztTmm7hdfkWFqc7I6naFXEhWsw8VmOJ0kRP5hYpNZonxT/dZPNi4io8Xf4KQ09f4qWZTcI1UXvA3XQpRqzlcJXQsyZSaZ/nqnhapp9DJY2lyQTFTdYSdlR98ZMZh17f9rXJLqxFCUuiLPRMmq12t1OuielWa72SCs8SN7b5N8Kdbq4F6Jo7KwtTQnJ0BuMYtzDymBlJMDvCGN4k/KA15httBaL7+aIcd9sby0j5oSacTtNzeV4moySWSVNn0ukwweGNxXTy7lhx9Td7tO37JKlw+iSh4k/N/c6/Bxr+lfZHaDHsBEkgk2sb9IheccVqTiKx6vP6Lv3V21ckGJIs3QNHzg7ELzziLYr1R0eVzY2WylvCKhGIpEWOdoB8zC72pw2u0gMqSBNn6mQZv56Lz/hjj49GInxGxOkzv2XqfEcRkbJ6i2s9YTyySg+GJDFCae5Aik6s10VHNay0ON/O496VbhyXEjwzIAtIvBgkWEndQrVHEmXFwjMGmAHDYiLyFd91eWn2gZGUTMEWNtu62OplGl6/uJLSQk216+xW3FktLmszZQC6D7IE+1bWUMY7D1aueHU3nU6g9uyN4amfCawS7MCahmDrIM+iqqcHaJeMzbaNF27GJmQdU6zTkueSUsEYu1wQxPFadMjM47AuaAYk9NwpHjDA/KQQCJF5sbeh3hFsN/Ry15zU65PSWgg3uLRCoxv9HFXxMoewyBJfmbbZsk6n9E36nIpWnSFekg4pNX8SjB4mmXNAePeMEGXRYm+o3EKfiSDBBtqEsR9l6+Hcw1GjIA4SHzlIFgLLl8Pj3w2zssB0iwsYNt4KWGolD3kiktNGdRbOjbjGvnLPLY+azP4g0MJgxGp67yO2iziqQJ2M/OInrvdUOxMEnUNGw63Jvsk/XZGbLQQi/X3NzuMtAkiAYAMyb9kMfxp7nuDZDYAAPS8lW4nCyG5bcvbpMRsUMygUwcznydTyls2MHvHy7p1qpyVWSlpIwdtEq/GneGxgNry5xuQdvgqqLgyo4HOGubAJFxOh9VF9FoYGuI1kOdfMJgkAXT4DHN8QeICac5TBJsLBMpuXxNWOKfkEKWGe5hrOmBDb6yPy9RCnwquWtaSMpNQjmicsbp+K/axzxlp08tNgyQ65vYR0iPmsDqhfRa46mof/AES04q6plnCMuE7QRPGXio4xy+72PfqpYXjLy6Ht5T/yCA1qhaXAj2TBv6q+lXlxBtEHX2gbj6qzz5VzZzfpcL4QT4w4F7MumXXYefcobWpw6JlSxhLaZdAs6D3tKVZt27ixne+yhOe+TkdOOscVGyAwxiSDlkjNEgEap0b4RULGupkC+Z+bzsIG5tdJS3FLvlAapxioAORrcrpDmn+8ERlE7DsucxVQuqOcYBJkgaBd0abcQafNTa0BwcwgNjaQDsCQuI4jRyVqjJByuiW6HTRNER/MjhK2Sox/5Xtd8CvVcdjB4YJbIf01bIsR6ryzh+GNSrTpgSXva0CYnMY1Oi9R4rwvEMpBtWk5gBAbkIMwLyRbLAROG4aGTZZldTAjKJkWn3ZtbpoVDDV8xIzwAIk+1YdRomxGGqkNd4bqbMtwRMg6G3urJSLGZnEljnOkAzIjlJjodly06Lb+Ta3iYpUWOeYzOIblAJeWECCOnMr6nE/FnwjBBhwdrB0AQjEuz06LQOYOeQHRF4iDtotfCMHUzP8AEyNzNBs8ag9tDGwVu1Eep2NPi33bFNpakBgI3bmbYAjUkmZRjhP2lpvqupPLnVRmLrcrWtub6GFyeLw4qcQo12OHggMk5r8kS0t1AkeSv4ZhnniGINMZWO8V9IwMrpFmNnrdC4GdhX7QcXoV8Lmw9UVGNqAOj3HQdJ+i82wlMhrcwBcASbnlEGw/VdJwnCPp4Oo2ox7CazHQ4ZTImwB9rzXH1KzxBb73nAjX9lrjuRiltdllOq8gNaGwYaDNxqSQFfUIki4ziPMaHsAsuBxkxPLc8x9q2zeylWzZJBM/Dz10U3CmUeVtcmjDG+UHSI6weqx1CBUc1xF3SLEBvUv6KZcS2HQCG7C8Tbm6gLC4uOVt7uIMOMWiXE9IhNGPJOU9yofIBVJ96+l4DuVvpCjhSwtLiHA5iSGlsW8woVHjxHDMTYxlEGW6R0ss1BhblGcCXXBMTO3mrxtPgnx3CbqTINql7+039lJ4jDtjTxT/APNDH5sr+cSHAC+0nXuiQf8A2ZvXxTbf+71hbLc+o8dq/abcTwnkD3R+JzwKokBoi4GnkspaJ9mIA1J30IlU4QRVrDNYSBvALZUMLOeCSTlbF57yQbALJ2TXDCLajTlaRIJJB0Jixkd0n0gIiY7kz3PbZRFScplsTlkzzAGPj0Ck8giRaZMO7ECSPVRYNo04SqGUi9s2dBBOodcGes7JKttOGObqCAQJgan4pI4Hi1QDw9LxGBsuLmguEQPX/NbRBq1SXEzMnU77bolQxRA6Tyui0goZUbBI6FX2OPUHFJKiVN8EEaggjtCI/wBdVAZL7a8sT6dD3Q6gBnbm9mRm8t0nASY0m3kihDsqnFy14e2q5n4eaXuMwRGUeo+ajT+1NfK2oKrmmYc5wzZoE5QT8IXNYqt+HRuDDC2Olyb97qrDX5MxDTLiNpaJHqpqA7Z12G+0ByF5ZTax7n5jUY3LmbYNEXbrt1WnAfacEMDsNhQxwuS4giDEQDaTMLlAwuwRME+HVkydA8HT1AUsLw/k8XK2pT94Zi3L59YW7LM30ehYbi2GJjLSt7oqP5QNd5hdB9lsTRqYlhpUwcrpLmPcQyQbmTELznhXg/eHsFAsLWuBJeSHNIIIjuF0/wBg2UGV3NpurD8N8NIAaZY7XeP2WSx7ebKQzbrVHafbytNJm4ztgtMjfcaFeSnAU3OzF9UZTIsMv/fkuh+x1Qf1dWk2GKbc/wCkrleH4suoguIIl07CzoWu1yIqk+TRhsHSZ71SxJByttm1KsFClPtVCNSCANomReVCoQRY3It166IUKtY6QRbKY180JOQzSjwwi2lTp5eeq6B7PKAWm1x1vM7wpPwlJ05XOGY3LI5iNLdBp6IdSw1R1VpeLaWMRPbzUMXVdSDYjLmDeupIRtaEW0K4jAUy6XPqEgDZukb9VQeD4c6urmOb3df2VVCu9lcTJY0yeWJGsZjYK/E8TZ4lQS4mZygE5QfJPTirBbZS2oCtqLVw6PFbMwZBjWIvCxtWrAO/Fb6/RelF8I8/JFc/UNUsJRD3lviS8EmSOkWjQqpmDoASPGlwAcZEmAI7LPTqubUeMwLRmygAWlpNz1ss+DxxzODjPKyLRcgErzHZ6MUm+AhnYAZzl0W0jqDGx8lmxTxlETBmcxkAiDftqrcU/kc4GCGAg9wNPjZYqtDPQJLgXFxAJ0sAdBvdLVhKCRdQ4m0CxENME3dM33SQvDNmhUHR7NNrx+iSzYhdoWxPC3Ne4WcJ5XNu0g3F9j5rnMY2KjgdQV0owQ3v/t/iud4o0Cu8AQAdPQJ9jQzzvIqZnR6lgmfdCx0eMazXD/xAHMM3cxZAHmy75tDDwPwDcA+0ei2m+hGcmqMWIGF+7FjGfimQHRYAxEnU3lDOD4YUqzH1Ie1sy0DWRG/RdEKOH/w59Xn9k4oYf/DfF5RsklQrm5O7X2AbKJ+7V2ufmzvZB/KOYwslHh+R4cHSAQcrxY9iNF1NNlGXfgNyw3lzHW8Onr+6w8dNPwyKeFYJF3ZzI8ptKypBz5gelxN1KsS2o4zI5tgdr6HujeC+2T6D3OpnM14I8M+4HCIHlr6rlDDhaAZkT0OondOx0ESY620/m1lnJ0KlwG8Dx4swpoNiHVBVLjpmbtA11Qo4iW5WiGifib36lPcvkgBrrSDrPZPWaAA1rwDo4Cxcdj8FllHx0IsrRcGDodj/ABW0YxjGlopAv6uJ5bWgb2ugwqkOJIBI2I/RamND4g+hJ5Z7xudFvQS0+qC1DjMNaMrBlAAdEkuHvOPXsoYjixiAKcA5pLbyJO+upQ6NALTruG+ZG6rdUyO5myD8exHRYP7ldAtV428tPIyCIkCYJ1J3/ZU4c6uab79ShjqtgAbR6+XZXsxgyiRHcak9FkraKYHCEuTVml0Ea7lM5rTOWQL30hV0q05Tp+23kVPEQRl1FpJ2gyfml5s6HNOLfD9erIt5HFxBMz0O0SZVlA5YzMA0Ei4PTRZ2CSRJnWJ/VRo1C2YOSdAbgnvOi1qxMU4xla9evmgg7F59ZOwnQQEqYbEagX7X19UJr4w7kOnWNtvio0qrrHY2HaNvO6XYyv6uKfKsNVKYAtA0M2vlv6pIaa5uCepIHupIUX5hkz4pO1EKHjLenyXP8SrB9Z7hoT+iPte0nb5Ln+IGaz/P9Arb3Lg8XG+SgrqcLiSaTCC/2RPNv8NFyy6ThuM/ApiwgRfeFkpOPQ3L0NDi46OcP9yQD/zO+IVT8dTgTk+N/qlU4lT/ADN9NFPfMik2aacxUBJ9y/xiEP4qHZRIcWbnNEHaVa3iVH8zT5yPJV18eGiwpkG/tm8+mqLlZRLlASxAkkEdtZTtrQJDjPca9ldWwznHMAwTpDhHndVOeHe1Y7EQdNiP1VC6bE6pB5dPkJ2W2uR4THAFzg43FhBtAKG062XoR0P181Z49jYgk7GwHSOvdDQWXVcpaZlrwdHGRG/roo08s+yeszE27xbdUUsvvSlVc0mwIGwJn4raAsp4ktj5kalV1XkuJnVNmFraa9ylUfOwHlp/BFARaYNrLZS9qzmnebyC28juVjU6bZ0NwZHpfXZBpvdUcw5XXB1MQ7muU1GuCXDSTcbec9FjdinEySTPXuteBqdSIbq0wI/U2StBva6GkkAQfZ7ax3/ZDMZXzPJm20aCLW+Cvx2JF2tgt7b9Vilal3Dc2hwVOk7UbmwJ2/bzUCb6R5JkxhpOIMkzJmYgQQBEk/oksySyjbOkOgMBAMcIqv8AP9E6SSPUlFtsoCNcHbNMA3GY/NJJNLoGToWvw7bnKLdlOhwykQSWBMkptsjFsieC05Njbunw/AKTmgnNJJ36JJItlIt2aaf2Zo+HJBJd1Om9k54VSMDILs+m/mkklt2dSItw7IEMaJkGBsBG6yYzANzht4y/MbpJJkMB67QHOi0GIVSSSsREkkkgBJJJIA08PoB9SDMRNuyLVMO0sdUc0OdA1FuU5Rp2SSU5dR4rgx12tDw3I2IjQyZv11WfH0GtdAEJJJkDKsQ0CIAFtlUmSTIUSSSSDD//2Q=="/>
          <p:cNvSpPr>
            <a:spLocks noChangeAspect="1" noChangeArrowheads="1"/>
          </p:cNvSpPr>
          <p:nvPr/>
        </p:nvSpPr>
        <p:spPr bwMode="auto">
          <a:xfrm>
            <a:off x="1259681"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400">
                <a:solidFill>
                  <a:schemeClr val="tx1"/>
                </a:solidFill>
                <a:latin typeface="Trebuchet MS" pitchFamily="34" charset="0"/>
              </a:defRPr>
            </a:lvl1pPr>
            <a:lvl2pPr marL="742950" indent="-285750" eaLnBrk="0" hangingPunct="0">
              <a:lnSpc>
                <a:spcPct val="90000"/>
              </a:lnSpc>
              <a:spcBef>
                <a:spcPts val="500"/>
              </a:spcBef>
              <a:buFont typeface="Arial" charset="0"/>
              <a:buChar char="•"/>
              <a:defRPr sz="2000">
                <a:solidFill>
                  <a:schemeClr val="tx1"/>
                </a:solidFill>
                <a:latin typeface="Trebuchet MS" pitchFamily="34" charset="0"/>
              </a:defRPr>
            </a:lvl2pPr>
            <a:lvl3pPr marL="1143000" indent="-228600" eaLnBrk="0" hangingPunct="0">
              <a:lnSpc>
                <a:spcPct val="90000"/>
              </a:lnSpc>
              <a:spcBef>
                <a:spcPts val="500"/>
              </a:spcBef>
              <a:buFont typeface="Arial" charset="0"/>
              <a:buChar char="•"/>
              <a:defRPr>
                <a:solidFill>
                  <a:schemeClr val="tx1"/>
                </a:solidFill>
                <a:latin typeface="Trebuchet MS" pitchFamily="34" charset="0"/>
              </a:defRPr>
            </a:lvl3pPr>
            <a:lvl4pPr marL="1600200" indent="-228600" eaLnBrk="0" hangingPunct="0">
              <a:lnSpc>
                <a:spcPct val="90000"/>
              </a:lnSpc>
              <a:spcBef>
                <a:spcPts val="500"/>
              </a:spcBef>
              <a:buFont typeface="Arial" charset="0"/>
              <a:buChar char="•"/>
              <a:defRPr sz="1600">
                <a:solidFill>
                  <a:schemeClr val="tx1"/>
                </a:solidFill>
                <a:latin typeface="Trebuchet MS" pitchFamily="34" charset="0"/>
              </a:defRPr>
            </a:lvl4pPr>
            <a:lvl5pPr marL="2057400" indent="-228600" eaLnBrk="0" hangingPunct="0">
              <a:lnSpc>
                <a:spcPct val="90000"/>
              </a:lnSpc>
              <a:spcBef>
                <a:spcPts val="500"/>
              </a:spcBef>
              <a:buFont typeface="Arial" charset="0"/>
              <a:buChar char="•"/>
              <a:defRPr sz="1600">
                <a:solidFill>
                  <a:schemeClr val="tx1"/>
                </a:solidFill>
                <a:latin typeface="Trebuchet MS" pitchFamily="34" charset="0"/>
              </a:defRPr>
            </a:lvl5pPr>
            <a:lvl6pPr marL="25146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6pPr>
            <a:lvl7pPr marL="29718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7pPr>
            <a:lvl8pPr marL="34290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8pPr>
            <a:lvl9pPr marL="38862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9pPr>
          </a:lstStyle>
          <a:p>
            <a:pPr eaLnBrk="1" hangingPunct="1">
              <a:lnSpc>
                <a:spcPct val="100000"/>
              </a:lnSpc>
              <a:spcBef>
                <a:spcPct val="0"/>
              </a:spcBef>
              <a:buFontTx/>
              <a:buNone/>
            </a:pPr>
            <a:endParaRPr lang="en-US" altLang="en-US" sz="1800"/>
          </a:p>
        </p:txBody>
      </p:sp>
      <p:sp>
        <p:nvSpPr>
          <p:cNvPr id="8" name="TextBox 7"/>
          <p:cNvSpPr txBox="1"/>
          <p:nvPr/>
        </p:nvSpPr>
        <p:spPr>
          <a:xfrm>
            <a:off x="253602" y="2203450"/>
            <a:ext cx="8585597" cy="4401205"/>
          </a:xfrm>
          <a:prstGeom prst="rect">
            <a:avLst/>
          </a:prstGeom>
          <a:noFill/>
          <a:ln>
            <a:noFill/>
          </a:ln>
        </p:spPr>
        <p:txBody>
          <a:bodyPr wrap="square">
            <a:spAutoFit/>
          </a:bodyPr>
          <a:lstStyle/>
          <a:p>
            <a:pPr fontAlgn="auto">
              <a:spcBef>
                <a:spcPts val="0"/>
              </a:spcBef>
              <a:spcAft>
                <a:spcPts val="0"/>
              </a:spcAft>
              <a:defRPr/>
            </a:pPr>
            <a:r>
              <a:rPr lang="en-US" sz="3200" b="1" dirty="0">
                <a:ln w="19050">
                  <a:noFill/>
                </a:ln>
                <a:latin typeface="Trebuchet MS" panose="020B0603020202020204" pitchFamily="34" charset="0"/>
              </a:rPr>
              <a:t>Police Response: Unexpected Issues</a:t>
            </a:r>
          </a:p>
          <a:p>
            <a:pPr fontAlgn="auto">
              <a:spcBef>
                <a:spcPts val="0"/>
              </a:spcBef>
              <a:spcAft>
                <a:spcPts val="0"/>
              </a:spcAft>
              <a:defRPr/>
            </a:pPr>
            <a:endParaRPr lang="en-US" sz="2400" dirty="0">
              <a:latin typeface="+mn-lt"/>
              <a:cs typeface="+mn-cs"/>
            </a:endParaRPr>
          </a:p>
          <a:p>
            <a:pPr marL="342900" indent="-342900" fontAlgn="auto">
              <a:spcBef>
                <a:spcPts val="0"/>
              </a:spcBef>
              <a:spcAft>
                <a:spcPts val="0"/>
              </a:spcAft>
              <a:buFont typeface="Arial" pitchFamily="34" charset="0"/>
              <a:buChar char="•"/>
              <a:defRPr/>
            </a:pPr>
            <a:r>
              <a:rPr lang="en-US" sz="2800" dirty="0">
                <a:latin typeface="+mn-lt"/>
                <a:cs typeface="+mn-cs"/>
              </a:rPr>
              <a:t>Police response: Enormous! </a:t>
            </a:r>
          </a:p>
          <a:p>
            <a:pPr marL="800100" lvl="1" indent="-342900" fontAlgn="auto">
              <a:spcBef>
                <a:spcPts val="0"/>
              </a:spcBef>
              <a:spcAft>
                <a:spcPts val="0"/>
              </a:spcAft>
              <a:buFont typeface="Arial" pitchFamily="34" charset="0"/>
              <a:buChar char="•"/>
              <a:defRPr/>
            </a:pPr>
            <a:r>
              <a:rPr lang="en-US" sz="2800" dirty="0">
                <a:latin typeface="+mn-lt"/>
                <a:cs typeface="+mn-cs"/>
              </a:rPr>
              <a:t>Patrol cars</a:t>
            </a:r>
          </a:p>
          <a:p>
            <a:pPr marL="800100" lvl="1" indent="-342900" fontAlgn="auto">
              <a:spcBef>
                <a:spcPts val="0"/>
              </a:spcBef>
              <a:spcAft>
                <a:spcPts val="0"/>
              </a:spcAft>
              <a:buFont typeface="Arial" pitchFamily="34" charset="0"/>
              <a:buChar char="•"/>
              <a:defRPr/>
            </a:pPr>
            <a:r>
              <a:rPr lang="en-US" sz="2800" dirty="0">
                <a:latin typeface="+mn-lt"/>
                <a:cs typeface="+mn-cs"/>
              </a:rPr>
              <a:t>SWAT armored vehicle </a:t>
            </a:r>
          </a:p>
          <a:p>
            <a:pPr marL="800100" lvl="1" indent="-342900" fontAlgn="auto">
              <a:spcBef>
                <a:spcPts val="0"/>
              </a:spcBef>
              <a:spcAft>
                <a:spcPts val="0"/>
              </a:spcAft>
              <a:buFont typeface="Arial" pitchFamily="34" charset="0"/>
              <a:buChar char="•"/>
              <a:defRPr/>
            </a:pPr>
            <a:r>
              <a:rPr lang="en-US" sz="2800" dirty="0">
                <a:latin typeface="+mn-lt"/>
                <a:cs typeface="+mn-cs"/>
              </a:rPr>
              <a:t>Helicopter</a:t>
            </a:r>
          </a:p>
          <a:p>
            <a:pPr marL="800100" lvl="1" indent="-342900" fontAlgn="auto">
              <a:spcBef>
                <a:spcPts val="0"/>
              </a:spcBef>
              <a:spcAft>
                <a:spcPts val="0"/>
              </a:spcAft>
              <a:buFont typeface="Arial" pitchFamily="34" charset="0"/>
              <a:buChar char="•"/>
              <a:defRPr/>
            </a:pPr>
            <a:r>
              <a:rPr lang="en-US" sz="2800" dirty="0">
                <a:latin typeface="+mn-lt"/>
                <a:cs typeface="+mn-cs"/>
              </a:rPr>
              <a:t>Mobile Command</a:t>
            </a:r>
          </a:p>
          <a:p>
            <a:pPr marL="342900" indent="-342900" fontAlgn="auto">
              <a:spcBef>
                <a:spcPts val="0"/>
              </a:spcBef>
              <a:spcAft>
                <a:spcPts val="0"/>
              </a:spcAft>
              <a:buFont typeface="Arial" pitchFamily="34" charset="0"/>
              <a:buChar char="•"/>
              <a:defRPr/>
            </a:pPr>
            <a:r>
              <a:rPr lang="en-US" sz="2800" dirty="0">
                <a:latin typeface="+mn-lt"/>
                <a:cs typeface="+mn-cs"/>
              </a:rPr>
              <a:t>Campus access– so congested with </a:t>
            </a:r>
            <a:r>
              <a:rPr lang="en-US" sz="2800" dirty="0" smtClean="0">
                <a:latin typeface="+mn-lt"/>
                <a:cs typeface="+mn-cs"/>
              </a:rPr>
              <a:t>police vehicles </a:t>
            </a:r>
            <a:r>
              <a:rPr lang="en-US" sz="2800" dirty="0">
                <a:latin typeface="+mn-lt"/>
                <a:cs typeface="+mn-cs"/>
              </a:rPr>
              <a:t>that the ambulances transporting the victims had difficulty leaving the facility</a:t>
            </a:r>
          </a:p>
        </p:txBody>
      </p:sp>
    </p:spTree>
    <p:extLst>
      <p:ext uri="{BB962C8B-B14F-4D97-AF65-F5344CB8AC3E}">
        <p14:creationId xmlns:p14="http://schemas.microsoft.com/office/powerpoint/2010/main" val="15673173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1000"/>
                                        <p:tgtEl>
                                          <p:spTgt spid="8">
                                            <p:txEl>
                                              <p:pRg st="5" end="5"/>
                                            </p:txEl>
                                          </p:spTgt>
                                        </p:tgtEl>
                                      </p:cBhvr>
                                    </p:animEffect>
                                    <p:anim calcmode="lin" valueType="num">
                                      <p:cBhvr>
                                        <p:cTn id="2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1000"/>
                                        <p:tgtEl>
                                          <p:spTgt spid="8">
                                            <p:txEl>
                                              <p:pRg st="7" end="7"/>
                                            </p:txEl>
                                          </p:spTgt>
                                        </p:tgtEl>
                                      </p:cBhvr>
                                    </p:animEffect>
                                    <p:anim calcmode="lin" valueType="num">
                                      <p:cBhvr>
                                        <p:cTn id="43"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914400" y="381000"/>
            <a:ext cx="7210425" cy="1081088"/>
          </a:xfrm>
        </p:spPr>
        <p:txBody>
          <a:bodyPr/>
          <a:lstStyle/>
          <a:p>
            <a:pPr eaLnBrk="1" hangingPunct="1"/>
            <a:r>
              <a:rPr lang="en-US" altLang="en-US" sz="4400" b="1" dirty="0" smtClean="0"/>
              <a:t>Case Study:</a:t>
            </a:r>
            <a:br>
              <a:rPr lang="en-US" altLang="en-US" sz="4400" b="1" dirty="0" smtClean="0"/>
            </a:br>
            <a:r>
              <a:rPr lang="en-US" altLang="en-US" sz="4400" b="1" dirty="0" smtClean="0"/>
              <a:t>Hospital for Special Care-New Britain, CT</a:t>
            </a:r>
          </a:p>
        </p:txBody>
      </p:sp>
      <p:sp>
        <p:nvSpPr>
          <p:cNvPr id="76803" name="AutoShape 2" descr="data:image/jpeg;base64,/9j/4AAQSkZJRgABAQAAAQABAAD/2wCEAAkGBhQSEBUUExQWFRUWGRsXFxgUFxgcGBYaFBsYFBccGBoYHCYeGBkkGRUXHy8gJCgpLCwsFx4xNTAqNSYrLCkBCQoKDgwOGg8PGjAlHyQsLCwsLykqLCwsLCwsLS8sLCwpLCwsLCwsLCwsLCwsKSwpLCwpLDQsLCwpLCkpLCwsLP/AABEIAIQAyAMBIgACEQEDEQH/xAAbAAABBQEBAAAAAAAAAAAAAAAFAAECAwQGB//EAD4QAAEDAgQEAwUGAgoDAAAAAAEAAhEDIQQSMUEFIlFhE3GBMkKRobEGFCNSwdHh8AcVJDNUYnKCkvFzsrP/xAAaAQADAQEBAQAAAAAAAAAAAAAAAgMBBAUG/8QALxEAAgIBAwIDBwMFAAAAAAAAAAECEQMEEiExQRNR8AUiYXGBkcEUMvFCobHR4f/aAAwDAQACEQMRAD8A5fivCBUpw2zmyWx1Oo8iuQPfXfzFivQm6rg8QAarpsM5n4r2NfjjFqS7ng+yc05qUZO6/NkuH0garA8chN+4CM4viNSYYWspjQWHaB1MbLLw6o2rXptygNGY23tb1RV/BGF3K2BlOXpmkRbey58ePJKD2ef1OzPmxQyrxOtfT+QdXwRqnMHX05wBpsBufJb6XAw5jSSWu1gmWz3H7KHDcE8Pioc+SS29p6tGw80bYLLq0+mU7eRHBrda8aUcT8n9AZw/FvpB7K5Iv+G4CWZTYidh2KwYnBUKbHZqznVG3DWAAc3SOyLcVqvaw5W5h714MbrnuHYzNVa5zc5tlFrgdSdbRdc+oxbJKCfHrv3OvRZnlxvI0r+D/HYrGHaXZWEZejpttzd0TNCC3NBIhrG6S6/v7i6u4PSph1RuUh7pnUiNYJOhHRaatA5w0tzMDTDouCNu/mtjgey0+vBuTVLxHBqq5+fy/wAE8FLZDyJGt9D2O61MeHCQZHUIfQ4dIpvEsgkObBvcmDP1W+nVkwWhmsDqAu7T5WkovoeTrMEZSlOPXrXrqSLJ1unKdJd55FjJk5CUIAZJPCUIAZJPCaEGjJJ4SQAySdMgBkk6SDSxrbrz/EHnf/qd9SvRxTXnOKZFR46Od9ZXle0Haj9fwe/7Ijtc/p+Qj9lx/aR/pd9F1rGQFxfA3uGIp5RmMxGkg2PyXcYqo2m0ucYA3TaGaWN35k/auKU80a7r8/8ASApDYLDxarUa0GkWzec19B9VHGcYb4WdnMDaNCJXO8OfzBznxlBNzM/5Y27rc+qVbId+6M0mglfiZO3Z82dHha7nUx4ogxJmADOk3geSCcNrFlV7Q2S45RMchmRA6XUsXSjDEl5DSc2X3j2ym8DqtWC4eQ0lxBdRAqNIGoIBAvr5rz8uScmkutHrYcWOCk+zf0DzMMWgEgc15/NFpspZVjfxB1TnaL1C4sa24bGoI2G/RE8HQLmgvcxhiYcb947L0dLqoyhT7fY8bW6Cccjceb+/8GWpT0O4PxTOg7GR8pW5+FBLWh4dnmCy4GXqs4p/H+fkulTUn7rOWWGcElJev9FTTa3zU8qsydQnyqqkc7xlWVItVpYmyosNhXkTZFblTZUWZsKsqRarcqbKtszYVZU0K7KmyoszYVQmhWOEBRaJaCNCJCNyug8OVX2IpKRakmFo1gXXnNeoDVqEjVzvrC9QGGuO/rF15fxGnlr1W9Hn9/1XiavIpqNfE+p0GGWNy3fAt4PVLcRSI1zgf8rFd9jcIKjCx2hXC8AP9qoj/OF6IWqmjScZJkvaDanFrqcjh+CPoVZkvggiBY6+0Oqt4nh6rKviCk19KQ8tAGZpiDPUbrpamh1HkqqEEW+XToVs8MV7q+aMx6icqm+ez+RxDsc6qQXR0MtOaBv8ETwDqbS0U5JcCC0mWvb0MxCN4jhrKoIeA24JjWN4PdYaeMY1zrU8t2iG82Vum+y4JwlHl9z0Y5Iz4XYpY9zag8Jj2tjI0zofe8uiN4aiQOY5nfm+sDbv5LPw4ugB9zNnD2Y69QZRFw0Xfp8UUlL0jztTmm7hdfkWFqc7I6naFXEhWsw8VmOJ0kRP5hYpNZonxT/dZPNi4io8Xf4KQ09f4qWZTcI1UXvA3XQpRqzlcJXQsyZSaZ/nqnhapp9DJY2lyQTFTdYSdlR98ZMZh17f9rXJLqxFCUuiLPRMmq12t1OuielWa72SCs8SN7b5N8Kdbq4F6Jo7KwtTQnJ0BuMYtzDymBlJMDvCGN4k/KA15httBaL7+aIcd9sby0j5oSacTtNzeV4moySWSVNn0ukwweGNxXTy7lhx9Td7tO37JKlw+iSh4k/N/c6/Bxr+lfZHaDHsBEkgk2sb9IheccVqTiKx6vP6Lv3V21ckGJIs3QNHzg7ELzziLYr1R0eVzY2WylvCKhGIpEWOdoB8zC72pw2u0gMqSBNn6mQZv56Lz/hjj49GInxGxOkzv2XqfEcRkbJ6i2s9YTyySg+GJDFCae5Aik6s10VHNay0ON/O496VbhyXEjwzIAtIvBgkWEndQrVHEmXFwjMGmAHDYiLyFd91eWn2gZGUTMEWNtu62OplGl6/uJLSQk216+xW3FktLmszZQC6D7IE+1bWUMY7D1aueHU3nU6g9uyN4amfCawS7MCahmDrIM+iqqcHaJeMzbaNF27GJmQdU6zTkueSUsEYu1wQxPFadMjM47AuaAYk9NwpHjDA/KQQCJF5sbeh3hFsN/Ry15zU65PSWgg3uLRCoxv9HFXxMoewyBJfmbbZsk6n9E36nIpWnSFekg4pNX8SjB4mmXNAePeMEGXRYm+o3EKfiSDBBtqEsR9l6+Hcw1GjIA4SHzlIFgLLl8Pj3w2zssB0iwsYNt4KWGolD3kiktNGdRbOjbjGvnLPLY+azP4g0MJgxGp67yO2iziqQJ2M/OInrvdUOxMEnUNGw63Jvsk/XZGbLQQi/X3NzuMtAkiAYAMyb9kMfxp7nuDZDYAAPS8lW4nCyG5bcvbpMRsUMygUwcznydTyls2MHvHy7p1qpyVWSlpIwdtEq/GneGxgNry5xuQdvgqqLgyo4HOGubAJFxOh9VF9FoYGuI1kOdfMJgkAXT4DHN8QeICac5TBJsLBMpuXxNWOKfkEKWGe5hrOmBDb6yPy9RCnwquWtaSMpNQjmicsbp+K/axzxlp08tNgyQ65vYR0iPmsDqhfRa46mof/AES04q6plnCMuE7QRPGXio4xy+72PfqpYXjLy6Ht5T/yCA1qhaXAj2TBv6q+lXlxBtEHX2gbj6qzz5VzZzfpcL4QT4w4F7MumXXYefcobWpw6JlSxhLaZdAs6D3tKVZt27ixne+yhOe+TkdOOscVGyAwxiSDlkjNEgEap0b4RULGupkC+Z+bzsIG5tdJS3FLvlAapxioAORrcrpDmn+8ERlE7DsucxVQuqOcYBJkgaBd0abcQafNTa0BwcwgNjaQDsCQuI4jRyVqjJByuiW6HTRNER/MjhK2Sox/5Xtd8CvVcdjB4YJbIf01bIsR6ryzh+GNSrTpgSXva0CYnMY1Oi9R4rwvEMpBtWk5gBAbkIMwLyRbLAROG4aGTZZldTAjKJkWn3ZtbpoVDDV8xIzwAIk+1YdRomxGGqkNd4bqbMtwRMg6G3urJSLGZnEljnOkAzIjlJjodly06Lb+Ta3iYpUWOeYzOIblAJeWECCOnMr6nE/FnwjBBhwdrB0AQjEuz06LQOYOeQHRF4iDtotfCMHUzP8AEyNzNBs8ag9tDGwVu1Eep2NPi33bFNpakBgI3bmbYAjUkmZRjhP2lpvqupPLnVRmLrcrWtub6GFyeLw4qcQo12OHggMk5r8kS0t1AkeSv4ZhnniGINMZWO8V9IwMrpFmNnrdC4GdhX7QcXoV8Lmw9UVGNqAOj3HQdJ+i82wlMhrcwBcASbnlEGw/VdJwnCPp4Oo2ox7CazHQ4ZTImwB9rzXH1KzxBb73nAjX9lrjuRiltdllOq8gNaGwYaDNxqSQFfUIki4ziPMaHsAsuBxkxPLc8x9q2zeylWzZJBM/Dz10U3CmUeVtcmjDG+UHSI6weqx1CBUc1xF3SLEBvUv6KZcS2HQCG7C8Tbm6gLC4uOVt7uIMOMWiXE9IhNGPJOU9yofIBVJ96+l4DuVvpCjhSwtLiHA5iSGlsW8woVHjxHDMTYxlEGW6R0ss1BhblGcCXXBMTO3mrxtPgnx3CbqTINql7+039lJ4jDtjTxT/APNDH5sr+cSHAC+0nXuiQf8A2ZvXxTbf+71hbLc+o8dq/abcTwnkD3R+JzwKokBoi4GnkspaJ9mIA1J30IlU4QRVrDNYSBvALZUMLOeCSTlbF57yQbALJ2TXDCLajTlaRIJJB0Jixkd0n0gIiY7kz3PbZRFScplsTlkzzAGPj0Ck8giRaZMO7ECSPVRYNo04SqGUi9s2dBBOodcGes7JKttOGObqCAQJgan4pI4Hi1QDw9LxGBsuLmguEQPX/NbRBq1SXEzMnU77bolQxRA6Tyui0goZUbBI6FX2OPUHFJKiVN8EEaggjtCI/wBdVAZL7a8sT6dD3Q6gBnbm9mRm8t0nASY0m3kihDsqnFy14e2q5n4eaXuMwRGUeo+ajT+1NfK2oKrmmYc5wzZoE5QT8IXNYqt+HRuDDC2Olyb97qrDX5MxDTLiNpaJHqpqA7Z12G+0ByF5ZTax7n5jUY3LmbYNEXbrt1WnAfacEMDsNhQxwuS4giDEQDaTMLlAwuwRME+HVkydA8HT1AUsLw/k8XK2pT94Zi3L59YW7LM30ehYbi2GJjLSt7oqP5QNd5hdB9lsTRqYlhpUwcrpLmPcQyQbmTELznhXg/eHsFAsLWuBJeSHNIIIjuF0/wBg2UGV3NpurD8N8NIAaZY7XeP2WSx7ebKQzbrVHafbytNJm4ztgtMjfcaFeSnAU3OzF9UZTIsMv/fkuh+x1Qf1dWk2GKbc/wCkrleH4suoguIIl07CzoWu1yIqk+TRhsHSZ71SxJByttm1KsFClPtVCNSCANomReVCoQRY3It166IUKtY6QRbKY180JOQzSjwwi2lTp5eeq6B7PKAWm1x1vM7wpPwlJ05XOGY3LI5iNLdBp6IdSw1R1VpeLaWMRPbzUMXVdSDYjLmDeupIRtaEW0K4jAUy6XPqEgDZukb9VQeD4c6urmOb3df2VVCu9lcTJY0yeWJGsZjYK/E8TZ4lQS4mZygE5QfJPTirBbZS2oCtqLVw6PFbMwZBjWIvCxtWrAO/Fb6/RelF8I8/JFc/UNUsJRD3lviS8EmSOkWjQqpmDoASPGlwAcZEmAI7LPTqubUeMwLRmygAWlpNz1ss+DxxzODjPKyLRcgErzHZ6MUm+AhnYAZzl0W0jqDGx8lmxTxlETBmcxkAiDftqrcU/kc4GCGAg9wNPjZYqtDPQJLgXFxAJ0sAdBvdLVhKCRdQ4m0CxENME3dM33SQvDNmhUHR7NNrx+iSzYhdoWxPC3Ne4WcJ5XNu0g3F9j5rnMY2KjgdQV0owQ3v/t/iud4o0Cu8AQAdPQJ9jQzzvIqZnR6lgmfdCx0eMazXD/xAHMM3cxZAHmy75tDDwPwDcA+0ei2m+hGcmqMWIGF+7FjGfimQHRYAxEnU3lDOD4YUqzH1Ie1sy0DWRG/RdEKOH/w59Xn9k4oYf/DfF5RsklQrm5O7X2AbKJ+7V2ufmzvZB/KOYwslHh+R4cHSAQcrxY9iNF1NNlGXfgNyw3lzHW8Onr+6w8dNPwyKeFYJF3ZzI8ptKypBz5gelxN1KsS2o4zI5tgdr6HujeC+2T6D3OpnM14I8M+4HCIHlr6rlDDhaAZkT0OondOx0ESY620/m1lnJ0KlwG8Dx4swpoNiHVBVLjpmbtA11Qo4iW5WiGifib36lPcvkgBrrSDrPZPWaAA1rwDo4Cxcdj8FllHx0IsrRcGDodj/ABW0YxjGlopAv6uJ5bWgb2ugwqkOJIBI2I/RamND4g+hJ5Z7xudFvQS0+qC1DjMNaMrBlAAdEkuHvOPXsoYjixiAKcA5pLbyJO+upQ6NALTruG+ZG6rdUyO5myD8exHRYP7ldAtV428tPIyCIkCYJ1J3/ZU4c6uab79ShjqtgAbR6+XZXsxgyiRHcak9FkraKYHCEuTVml0Ea7lM5rTOWQL30hV0q05Tp+23kVPEQRl1FpJ2gyfml5s6HNOLfD9erIt5HFxBMz0O0SZVlA5YzMA0Ei4PTRZ2CSRJnWJ/VRo1C2YOSdAbgnvOi1qxMU4xla9evmgg7F59ZOwnQQEqYbEagX7X19UJr4w7kOnWNtvio0qrrHY2HaNvO6XYyv6uKfKsNVKYAtA0M2vlv6pIaa5uCepIHupIUX5hkz4pO1EKHjLenyXP8SrB9Z7hoT+iPte0nb5Ln+IGaz/P9Arb3Lg8XG+SgrqcLiSaTCC/2RPNv8NFyy6ThuM/ApiwgRfeFkpOPQ3L0NDi46OcP9yQD/zO+IVT8dTgTk+N/qlU4lT/ADN9NFPfMik2aacxUBJ9y/xiEP4qHZRIcWbnNEHaVa3iVH8zT5yPJV18eGiwpkG/tm8+mqLlZRLlASxAkkEdtZTtrQJDjPca9ldWwznHMAwTpDhHndVOeHe1Y7EQdNiP1VC6bE6pB5dPkJ2W2uR4THAFzg43FhBtAKG062XoR0P181Z49jYgk7GwHSOvdDQWXVcpaZlrwdHGRG/roo08s+yeszE27xbdUUsvvSlVc0mwIGwJn4raAsp4ktj5kalV1XkuJnVNmFraa9ylUfOwHlp/BFARaYNrLZS9qzmnebyC28juVjU6bZ0NwZHpfXZBpvdUcw5XXB1MQ7muU1GuCXDSTcbec9FjdinEySTPXuteBqdSIbq0wI/U2StBva6GkkAQfZ7ax3/ZDMZXzPJm20aCLW+Cvx2JF2tgt7b9Vilal3Dc2hwVOk7UbmwJ2/bzUCb6R5JkxhpOIMkzJmYgQQBEk/oksySyjbOkOgMBAMcIqv8AP9E6SSPUlFtsoCNcHbNMA3GY/NJJNLoGToWvw7bnKLdlOhwykQSWBMkptsjFsieC05Njbunw/AKTmgnNJJ36JJItlIt2aaf2Zo+HJBJd1Om9k54VSMDILs+m/mkklt2dSItw7IEMaJkGBsBG6yYzANzht4y/MbpJJkMB67QHOi0GIVSSSsREkkkgBJJJIA08PoB9SDMRNuyLVMO0sdUc0OdA1FuU5Rp2SSU5dR4rgx12tDw3I2IjQyZv11WfH0GtdAEJJJkDKsQ0CIAFtlUmSTIUSSSSDD//2Q=="/>
          <p:cNvSpPr>
            <a:spLocks noChangeAspect="1" noChangeArrowheads="1"/>
          </p:cNvSpPr>
          <p:nvPr/>
        </p:nvSpPr>
        <p:spPr bwMode="auto">
          <a:xfrm>
            <a:off x="1259681"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400">
                <a:solidFill>
                  <a:schemeClr val="tx1"/>
                </a:solidFill>
                <a:latin typeface="Trebuchet MS" pitchFamily="34" charset="0"/>
              </a:defRPr>
            </a:lvl1pPr>
            <a:lvl2pPr marL="742950" indent="-285750" eaLnBrk="0" hangingPunct="0">
              <a:lnSpc>
                <a:spcPct val="90000"/>
              </a:lnSpc>
              <a:spcBef>
                <a:spcPts val="500"/>
              </a:spcBef>
              <a:buFont typeface="Arial" charset="0"/>
              <a:buChar char="•"/>
              <a:defRPr sz="2000">
                <a:solidFill>
                  <a:schemeClr val="tx1"/>
                </a:solidFill>
                <a:latin typeface="Trebuchet MS" pitchFamily="34" charset="0"/>
              </a:defRPr>
            </a:lvl2pPr>
            <a:lvl3pPr marL="1143000" indent="-228600" eaLnBrk="0" hangingPunct="0">
              <a:lnSpc>
                <a:spcPct val="90000"/>
              </a:lnSpc>
              <a:spcBef>
                <a:spcPts val="500"/>
              </a:spcBef>
              <a:buFont typeface="Arial" charset="0"/>
              <a:buChar char="•"/>
              <a:defRPr>
                <a:solidFill>
                  <a:schemeClr val="tx1"/>
                </a:solidFill>
                <a:latin typeface="Trebuchet MS" pitchFamily="34" charset="0"/>
              </a:defRPr>
            </a:lvl3pPr>
            <a:lvl4pPr marL="1600200" indent="-228600" eaLnBrk="0" hangingPunct="0">
              <a:lnSpc>
                <a:spcPct val="90000"/>
              </a:lnSpc>
              <a:spcBef>
                <a:spcPts val="500"/>
              </a:spcBef>
              <a:buFont typeface="Arial" charset="0"/>
              <a:buChar char="•"/>
              <a:defRPr sz="1600">
                <a:solidFill>
                  <a:schemeClr val="tx1"/>
                </a:solidFill>
                <a:latin typeface="Trebuchet MS" pitchFamily="34" charset="0"/>
              </a:defRPr>
            </a:lvl4pPr>
            <a:lvl5pPr marL="2057400" indent="-228600" eaLnBrk="0" hangingPunct="0">
              <a:lnSpc>
                <a:spcPct val="90000"/>
              </a:lnSpc>
              <a:spcBef>
                <a:spcPts val="500"/>
              </a:spcBef>
              <a:buFont typeface="Arial" charset="0"/>
              <a:buChar char="•"/>
              <a:defRPr sz="1600">
                <a:solidFill>
                  <a:schemeClr val="tx1"/>
                </a:solidFill>
                <a:latin typeface="Trebuchet MS" pitchFamily="34" charset="0"/>
              </a:defRPr>
            </a:lvl5pPr>
            <a:lvl6pPr marL="25146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6pPr>
            <a:lvl7pPr marL="29718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7pPr>
            <a:lvl8pPr marL="34290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8pPr>
            <a:lvl9pPr marL="38862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9pPr>
          </a:lstStyle>
          <a:p>
            <a:pPr eaLnBrk="1" hangingPunct="1">
              <a:lnSpc>
                <a:spcPct val="100000"/>
              </a:lnSpc>
              <a:spcBef>
                <a:spcPct val="0"/>
              </a:spcBef>
              <a:buFontTx/>
              <a:buNone/>
            </a:pPr>
            <a:endParaRPr lang="en-US" altLang="en-US" sz="1800"/>
          </a:p>
        </p:txBody>
      </p:sp>
      <p:sp>
        <p:nvSpPr>
          <p:cNvPr id="8" name="TextBox 7"/>
          <p:cNvSpPr txBox="1"/>
          <p:nvPr/>
        </p:nvSpPr>
        <p:spPr>
          <a:xfrm>
            <a:off x="167879" y="2236789"/>
            <a:ext cx="8165306" cy="4401205"/>
          </a:xfrm>
          <a:prstGeom prst="rect">
            <a:avLst/>
          </a:prstGeom>
          <a:noFill/>
        </p:spPr>
        <p:txBody>
          <a:bodyPr>
            <a:spAutoFit/>
          </a:bodyPr>
          <a:lstStyle/>
          <a:p>
            <a:pPr fontAlgn="auto">
              <a:spcBef>
                <a:spcPts val="0"/>
              </a:spcBef>
              <a:spcAft>
                <a:spcPts val="0"/>
              </a:spcAft>
              <a:defRPr/>
            </a:pPr>
            <a:r>
              <a:rPr lang="en-US" sz="3200" b="1" dirty="0">
                <a:solidFill>
                  <a:srgbClr val="0000FF"/>
                </a:solidFill>
                <a:latin typeface="+mn-lt"/>
                <a:cs typeface="+mn-cs"/>
              </a:rPr>
              <a:t> </a:t>
            </a:r>
            <a:r>
              <a:rPr lang="en-US" sz="3200" b="1" dirty="0">
                <a:latin typeface="Trebuchet MS" panose="020B0603020202020204" pitchFamily="34" charset="0"/>
              </a:rPr>
              <a:t>Immediate Steps Taken</a:t>
            </a:r>
          </a:p>
          <a:p>
            <a:pPr fontAlgn="auto">
              <a:spcBef>
                <a:spcPts val="0"/>
              </a:spcBef>
              <a:spcAft>
                <a:spcPts val="0"/>
              </a:spcAft>
              <a:defRPr/>
            </a:pPr>
            <a:endParaRPr lang="en-US" sz="2400" dirty="0">
              <a:latin typeface="+mn-lt"/>
              <a:cs typeface="+mn-cs"/>
            </a:endParaRPr>
          </a:p>
          <a:p>
            <a:pPr marL="342900" indent="-342900" fontAlgn="auto">
              <a:spcBef>
                <a:spcPts val="0"/>
              </a:spcBef>
              <a:spcAft>
                <a:spcPts val="0"/>
              </a:spcAft>
              <a:buFont typeface="Arial" pitchFamily="34" charset="0"/>
              <a:buChar char="•"/>
              <a:defRPr/>
            </a:pPr>
            <a:r>
              <a:rPr lang="en-US" sz="2800" dirty="0">
                <a:latin typeface="+mn-lt"/>
                <a:cs typeface="+mn-cs"/>
              </a:rPr>
              <a:t>Communications:</a:t>
            </a:r>
          </a:p>
          <a:p>
            <a:pPr marL="800100" lvl="1" indent="-342900" fontAlgn="auto">
              <a:spcBef>
                <a:spcPts val="0"/>
              </a:spcBef>
              <a:spcAft>
                <a:spcPts val="0"/>
              </a:spcAft>
              <a:buFont typeface="Arial" pitchFamily="34" charset="0"/>
              <a:buChar char="•"/>
              <a:defRPr/>
            </a:pPr>
            <a:r>
              <a:rPr lang="en-US" sz="2800" dirty="0">
                <a:latin typeface="+mn-lt"/>
                <a:cs typeface="+mn-cs"/>
              </a:rPr>
              <a:t>Heads of Nursing, Facilities and Quality established cell phone communications with charge nurses</a:t>
            </a:r>
          </a:p>
          <a:p>
            <a:pPr marL="342900" indent="-342900" fontAlgn="auto">
              <a:spcBef>
                <a:spcPts val="0"/>
              </a:spcBef>
              <a:spcAft>
                <a:spcPts val="0"/>
              </a:spcAft>
              <a:buFont typeface="Arial" pitchFamily="34" charset="0"/>
              <a:buChar char="•"/>
              <a:defRPr/>
            </a:pPr>
            <a:r>
              <a:rPr lang="en-US" sz="2800" dirty="0">
                <a:latin typeface="+mn-lt"/>
                <a:cs typeface="+mn-cs"/>
              </a:rPr>
              <a:t>Established a plan with Police on scene to escort a response team - medical emergency</a:t>
            </a:r>
          </a:p>
          <a:p>
            <a:pPr marL="342900" indent="-342900" fontAlgn="auto">
              <a:spcBef>
                <a:spcPts val="0"/>
              </a:spcBef>
              <a:spcAft>
                <a:spcPts val="0"/>
              </a:spcAft>
              <a:buFont typeface="Arial" pitchFamily="34" charset="0"/>
              <a:buChar char="•"/>
              <a:defRPr/>
            </a:pPr>
            <a:r>
              <a:rPr lang="en-US" sz="2800" dirty="0">
                <a:latin typeface="+mn-lt"/>
                <a:cs typeface="+mn-cs"/>
              </a:rPr>
              <a:t>Public Information Officer (PIO) established communication at satellite location</a:t>
            </a:r>
          </a:p>
        </p:txBody>
      </p:sp>
    </p:spTree>
    <p:extLst>
      <p:ext uri="{BB962C8B-B14F-4D97-AF65-F5344CB8AC3E}">
        <p14:creationId xmlns:p14="http://schemas.microsoft.com/office/powerpoint/2010/main" val="223446893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834692" y="381000"/>
            <a:ext cx="7210425" cy="1081088"/>
          </a:xfrm>
        </p:spPr>
        <p:txBody>
          <a:bodyPr/>
          <a:lstStyle/>
          <a:p>
            <a:pPr eaLnBrk="1" hangingPunct="1"/>
            <a:r>
              <a:rPr lang="en-US" altLang="en-US" sz="4400" b="1" dirty="0" smtClean="0"/>
              <a:t>Case Study:</a:t>
            </a:r>
            <a:br>
              <a:rPr lang="en-US" altLang="en-US" sz="4400" b="1" dirty="0" smtClean="0"/>
            </a:br>
            <a:r>
              <a:rPr lang="en-US" altLang="en-US" sz="4400" b="1" dirty="0" smtClean="0"/>
              <a:t>Hospital for Special Care-New Britain, CT</a:t>
            </a:r>
            <a:endParaRPr lang="en-US" altLang="en-US" sz="4400" b="1" dirty="0" smtClean="0">
              <a:solidFill>
                <a:srgbClr val="FF0000"/>
              </a:solidFill>
            </a:endParaRPr>
          </a:p>
        </p:txBody>
      </p:sp>
      <p:sp>
        <p:nvSpPr>
          <p:cNvPr id="77827" name="AutoShape 2" descr="data:image/jpeg;base64,/9j/4AAQSkZJRgABAQAAAQABAAD/2wCEAAkGBhQSEBUUExQWFRUWGRsXFxgUFxgcGBYaFBsYFBccGBoYHCYeGBkkGRUXHy8gJCgpLCwsFx4xNTAqNSYrLCkBCQoKDgwOGg8PGjAlHyQsLCwsLykqLCwsLCwsLS8sLCwpLCwsLCwsLCwsLCwsKSwpLCwpLDQsLCwpLCkpLCwsLP/AABEIAIQAyAMBIgACEQEDEQH/xAAbAAABBQEBAAAAAAAAAAAAAAAFAAECAwQGB//EAD4QAAEDAgQEAwUGAgoDAAAAAAEAAhEDIQQSMUEFIlFhE3GBMkKRobEGFCNSwdHh8AcVJDNUYnKCkvFzsrP/xAAaAQADAQEBAQAAAAAAAAAAAAAAAgMBBAUG/8QALxEAAgIBAwIDBwMFAAAAAAAAAAECEQMEEiExQRNR8AUiYXGBkcEUMvFCobHR4f/aAAwDAQACEQMRAD8A5fivCBUpw2zmyWx1Oo8iuQPfXfzFivQm6rg8QAarpsM5n4r2NfjjFqS7ng+yc05qUZO6/NkuH0garA8chN+4CM4viNSYYWspjQWHaB1MbLLw6o2rXptygNGY23tb1RV/BGF3K2BlOXpmkRbey58ePJKD2ef1OzPmxQyrxOtfT+QdXwRqnMHX05wBpsBufJb6XAw5jSSWu1gmWz3H7KHDcE8Pioc+SS29p6tGw80bYLLq0+mU7eRHBrda8aUcT8n9AZw/FvpB7K5Iv+G4CWZTYidh2KwYnBUKbHZqznVG3DWAAc3SOyLcVqvaw5W5h714MbrnuHYzNVa5zc5tlFrgdSdbRdc+oxbJKCfHrv3OvRZnlxvI0r+D/HYrGHaXZWEZejpttzd0TNCC3NBIhrG6S6/v7i6u4PSph1RuUh7pnUiNYJOhHRaatA5w0tzMDTDouCNu/mtjgey0+vBuTVLxHBqq5+fy/wAE8FLZDyJGt9D2O61MeHCQZHUIfQ4dIpvEsgkObBvcmDP1W+nVkwWhmsDqAu7T5WkovoeTrMEZSlOPXrXrqSLJ1unKdJd55FjJk5CUIAZJPCUIAZJPCaEGjJJ4SQAySdMgBkk6SDSxrbrz/EHnf/qd9SvRxTXnOKZFR46Od9ZXle0Haj9fwe/7Ijtc/p+Qj9lx/aR/pd9F1rGQFxfA3uGIp5RmMxGkg2PyXcYqo2m0ucYA3TaGaWN35k/auKU80a7r8/8ASApDYLDxarUa0GkWzec19B9VHGcYb4WdnMDaNCJXO8OfzBznxlBNzM/5Y27rc+qVbId+6M0mglfiZO3Z82dHha7nUx4ogxJmADOk3geSCcNrFlV7Q2S45RMchmRA6XUsXSjDEl5DSc2X3j2ym8DqtWC4eQ0lxBdRAqNIGoIBAvr5rz8uScmkutHrYcWOCk+zf0DzMMWgEgc15/NFpspZVjfxB1TnaL1C4sa24bGoI2G/RE8HQLmgvcxhiYcb947L0dLqoyhT7fY8bW6Cccjceb+/8GWpT0O4PxTOg7GR8pW5+FBLWh4dnmCy4GXqs4p/H+fkulTUn7rOWWGcElJev9FTTa3zU8qsydQnyqqkc7xlWVItVpYmyosNhXkTZFblTZUWZsKsqRarcqbKtszYVZU0K7KmyoszYVQmhWOEBRaJaCNCJCNyug8OVX2IpKRakmFo1gXXnNeoDVqEjVzvrC9QGGuO/rF15fxGnlr1W9Hn9/1XiavIpqNfE+p0GGWNy3fAt4PVLcRSI1zgf8rFd9jcIKjCx2hXC8AP9qoj/OF6IWqmjScZJkvaDanFrqcjh+CPoVZkvggiBY6+0Oqt4nh6rKviCk19KQ8tAGZpiDPUbrpamh1HkqqEEW+XToVs8MV7q+aMx6icqm+ez+RxDsc6qQXR0MtOaBv8ETwDqbS0U5JcCC0mWvb0MxCN4jhrKoIeA24JjWN4PdYaeMY1zrU8t2iG82Vum+y4JwlHl9z0Y5Iz4XYpY9zag8Jj2tjI0zofe8uiN4aiQOY5nfm+sDbv5LPw4ugB9zNnD2Y69QZRFw0Xfp8UUlL0jztTmm7hdfkWFqc7I6naFXEhWsw8VmOJ0kRP5hYpNZonxT/dZPNi4io8Xf4KQ09f4qWZTcI1UXvA3XQpRqzlcJXQsyZSaZ/nqnhapp9DJY2lyQTFTdYSdlR98ZMZh17f9rXJLqxFCUuiLPRMmq12t1OuielWa72SCs8SN7b5N8Kdbq4F6Jo7KwtTQnJ0BuMYtzDymBlJMDvCGN4k/KA15httBaL7+aIcd9sby0j5oSacTtNzeV4moySWSVNn0ukwweGNxXTy7lhx9Td7tO37JKlw+iSh4k/N/c6/Bxr+lfZHaDHsBEkgk2sb9IheccVqTiKx6vP6Lv3V21ckGJIs3QNHzg7ELzziLYr1R0eVzY2WylvCKhGIpEWOdoB8zC72pw2u0gMqSBNn6mQZv56Lz/hjj49GInxGxOkzv2XqfEcRkbJ6i2s9YTyySg+GJDFCae5Aik6s10VHNay0ON/O496VbhyXEjwzIAtIvBgkWEndQrVHEmXFwjMGmAHDYiLyFd91eWn2gZGUTMEWNtu62OplGl6/uJLSQk216+xW3FktLmszZQC6D7IE+1bWUMY7D1aueHU3nU6g9uyN4amfCawS7MCahmDrIM+iqqcHaJeMzbaNF27GJmQdU6zTkueSUsEYu1wQxPFadMjM47AuaAYk9NwpHjDA/KQQCJF5sbeh3hFsN/Ry15zU65PSWgg3uLRCoxv9HFXxMoewyBJfmbbZsk6n9E36nIpWnSFekg4pNX8SjB4mmXNAePeMEGXRYm+o3EKfiSDBBtqEsR9l6+Hcw1GjIA4SHzlIFgLLl8Pj3w2zssB0iwsYNt4KWGolD3kiktNGdRbOjbjGvnLPLY+azP4g0MJgxGp67yO2iziqQJ2M/OInrvdUOxMEnUNGw63Jvsk/XZGbLQQi/X3NzuMtAkiAYAMyb9kMfxp7nuDZDYAAPS8lW4nCyG5bcvbpMRsUMygUwcznydTyls2MHvHy7p1qpyVWSlpIwdtEq/GneGxgNry5xuQdvgqqLgyo4HOGubAJFxOh9VF9FoYGuI1kOdfMJgkAXT4DHN8QeICac5TBJsLBMpuXxNWOKfkEKWGe5hrOmBDb6yPy9RCnwquWtaSMpNQjmicsbp+K/axzxlp08tNgyQ65vYR0iPmsDqhfRa46mof/AES04q6plnCMuE7QRPGXio4xy+72PfqpYXjLy6Ht5T/yCA1qhaXAj2TBv6q+lXlxBtEHX2gbj6qzz5VzZzfpcL4QT4w4F7MumXXYefcobWpw6JlSxhLaZdAs6D3tKVZt27ixne+yhOe+TkdOOscVGyAwxiSDlkjNEgEap0b4RULGupkC+Z+bzsIG5tdJS3FLvlAapxioAORrcrpDmn+8ERlE7DsucxVQuqOcYBJkgaBd0abcQafNTa0BwcwgNjaQDsCQuI4jRyVqjJByuiW6HTRNER/MjhK2Sox/5Xtd8CvVcdjB4YJbIf01bIsR6ryzh+GNSrTpgSXva0CYnMY1Oi9R4rwvEMpBtWk5gBAbkIMwLyRbLAROG4aGTZZldTAjKJkWn3ZtbpoVDDV8xIzwAIk+1YdRomxGGqkNd4bqbMtwRMg6G3urJSLGZnEljnOkAzIjlJjodly06Lb+Ta3iYpUWOeYzOIblAJeWECCOnMr6nE/FnwjBBhwdrB0AQjEuz06LQOYOeQHRF4iDtotfCMHUzP8AEyNzNBs8ag9tDGwVu1Eep2NPi33bFNpakBgI3bmbYAjUkmZRjhP2lpvqupPLnVRmLrcrWtub6GFyeLw4qcQo12OHggMk5r8kS0t1AkeSv4ZhnniGINMZWO8V9IwMrpFmNnrdC4GdhX7QcXoV8Lmw9UVGNqAOj3HQdJ+i82wlMhrcwBcASbnlEGw/VdJwnCPp4Oo2ox7CazHQ4ZTImwB9rzXH1KzxBb73nAjX9lrjuRiltdllOq8gNaGwYaDNxqSQFfUIki4ziPMaHsAsuBxkxPLc8x9q2zeylWzZJBM/Dz10U3CmUeVtcmjDG+UHSI6weqx1CBUc1xF3SLEBvUv6KZcS2HQCG7C8Tbm6gLC4uOVt7uIMOMWiXE9IhNGPJOU9yofIBVJ96+l4DuVvpCjhSwtLiHA5iSGlsW8woVHjxHDMTYxlEGW6R0ss1BhblGcCXXBMTO3mrxtPgnx3CbqTINql7+039lJ4jDtjTxT/APNDH5sr+cSHAC+0nXuiQf8A2ZvXxTbf+71hbLc+o8dq/abcTwnkD3R+JzwKokBoi4GnkspaJ9mIA1J30IlU4QRVrDNYSBvALZUMLOeCSTlbF57yQbALJ2TXDCLajTlaRIJJB0Jixkd0n0gIiY7kz3PbZRFScplsTlkzzAGPj0Ck8giRaZMO7ECSPVRYNo04SqGUi9s2dBBOodcGes7JKttOGObqCAQJgan4pI4Hi1QDw9LxGBsuLmguEQPX/NbRBq1SXEzMnU77bolQxRA6Tyui0goZUbBI6FX2OPUHFJKiVN8EEaggjtCI/wBdVAZL7a8sT6dD3Q6gBnbm9mRm8t0nASY0m3kihDsqnFy14e2q5n4eaXuMwRGUeo+ajT+1NfK2oKrmmYc5wzZoE5QT8IXNYqt+HRuDDC2Olyb97qrDX5MxDTLiNpaJHqpqA7Z12G+0ByF5ZTax7n5jUY3LmbYNEXbrt1WnAfacEMDsNhQxwuS4giDEQDaTMLlAwuwRME+HVkydA8HT1AUsLw/k8XK2pT94Zi3L59YW7LM30ehYbi2GJjLSt7oqP5QNd5hdB9lsTRqYlhpUwcrpLmPcQyQbmTELznhXg/eHsFAsLWuBJeSHNIIIjuF0/wBg2UGV3NpurD8N8NIAaZY7XeP2WSx7ebKQzbrVHafbytNJm4ztgtMjfcaFeSnAU3OzF9UZTIsMv/fkuh+x1Qf1dWk2GKbc/wCkrleH4suoguIIl07CzoWu1yIqk+TRhsHSZ71SxJByttm1KsFClPtVCNSCANomReVCoQRY3It166IUKtY6QRbKY180JOQzSjwwi2lTp5eeq6B7PKAWm1x1vM7wpPwlJ05XOGY3LI5iNLdBp6IdSw1R1VpeLaWMRPbzUMXVdSDYjLmDeupIRtaEW0K4jAUy6XPqEgDZukb9VQeD4c6urmOb3df2VVCu9lcTJY0yeWJGsZjYK/E8TZ4lQS4mZygE5QfJPTirBbZS2oCtqLVw6PFbMwZBjWIvCxtWrAO/Fb6/RelF8I8/JFc/UNUsJRD3lviS8EmSOkWjQqpmDoASPGlwAcZEmAI7LPTqubUeMwLRmygAWlpNz1ss+DxxzODjPKyLRcgErzHZ6MUm+AhnYAZzl0W0jqDGx8lmxTxlETBmcxkAiDftqrcU/kc4GCGAg9wNPjZYqtDPQJLgXFxAJ0sAdBvdLVhKCRdQ4m0CxENME3dM33SQvDNmhUHR7NNrx+iSzYhdoWxPC3Ne4WcJ5XNu0g3F9j5rnMY2KjgdQV0owQ3v/t/iud4o0Cu8AQAdPQJ9jQzzvIqZnR6lgmfdCx0eMazXD/xAHMM3cxZAHmy75tDDwPwDcA+0ei2m+hGcmqMWIGF+7FjGfimQHRYAxEnU3lDOD4YUqzH1Ie1sy0DWRG/RdEKOH/w59Xn9k4oYf/DfF5RsklQrm5O7X2AbKJ+7V2ufmzvZB/KOYwslHh+R4cHSAQcrxY9iNF1NNlGXfgNyw3lzHW8Onr+6w8dNPwyKeFYJF3ZzI8ptKypBz5gelxN1KsS2o4zI5tgdr6HujeC+2T6D3OpnM14I8M+4HCIHlr6rlDDhaAZkT0OondOx0ESY620/m1lnJ0KlwG8Dx4swpoNiHVBVLjpmbtA11Qo4iW5WiGifib36lPcvkgBrrSDrPZPWaAA1rwDo4Cxcdj8FllHx0IsrRcGDodj/ABW0YxjGlopAv6uJ5bWgb2ugwqkOJIBI2I/RamND4g+hJ5Z7xudFvQS0+qC1DjMNaMrBlAAdEkuHvOPXsoYjixiAKcA5pLbyJO+upQ6NALTruG+ZG6rdUyO5myD8exHRYP7ldAtV428tPIyCIkCYJ1J3/ZU4c6uab79ShjqtgAbR6+XZXsxgyiRHcak9FkraKYHCEuTVml0Ea7lM5rTOWQL30hV0q05Tp+23kVPEQRl1FpJ2gyfml5s6HNOLfD9erIt5HFxBMz0O0SZVlA5YzMA0Ei4PTRZ2CSRJnWJ/VRo1C2YOSdAbgnvOi1qxMU4xla9evmgg7F59ZOwnQQEqYbEagX7X19UJr4w7kOnWNtvio0qrrHY2HaNvO6XYyv6uKfKsNVKYAtA0M2vlv6pIaa5uCepIHupIUX5hkz4pO1EKHjLenyXP8SrB9Z7hoT+iPte0nb5Ln+IGaz/P9Arb3Lg8XG+SgrqcLiSaTCC/2RPNv8NFyy6ThuM/ApiwgRfeFkpOPQ3L0NDi46OcP9yQD/zO+IVT8dTgTk+N/qlU4lT/ADN9NFPfMik2aacxUBJ9y/xiEP4qHZRIcWbnNEHaVa3iVH8zT5yPJV18eGiwpkG/tm8+mqLlZRLlASxAkkEdtZTtrQJDjPca9ldWwznHMAwTpDhHndVOeHe1Y7EQdNiP1VC6bE6pB5dPkJ2W2uR4THAFzg43FhBtAKG062XoR0P181Z49jYgk7GwHSOvdDQWXVcpaZlrwdHGRG/roo08s+yeszE27xbdUUsvvSlVc0mwIGwJn4raAsp4ktj5kalV1XkuJnVNmFraa9ylUfOwHlp/BFARaYNrLZS9qzmnebyC28juVjU6bZ0NwZHpfXZBpvdUcw5XXB1MQ7muU1GuCXDSTcbec9FjdinEySTPXuteBqdSIbq0wI/U2StBva6GkkAQfZ7ax3/ZDMZXzPJm20aCLW+Cvx2JF2tgt7b9Vilal3Dc2hwVOk7UbmwJ2/bzUCb6R5JkxhpOIMkzJmYgQQBEk/oksySyjbOkOgMBAMcIqv8AP9E6SSPUlFtsoCNcHbNMA3GY/NJJNLoGToWvw7bnKLdlOhwykQSWBMkptsjFsieC05Njbunw/AKTmgnNJJ36JJItlIt2aaf2Zo+HJBJd1Om9k54VSMDILs+m/mkklt2dSItw7IEMaJkGBsBG6yYzANzht4y/MbpJJkMB67QHOi0GIVSSSsREkkkgBJJJIA08PoB9SDMRNuyLVMO0sdUc0OdA1FuU5Rp2SSU5dR4rgx12tDw3I2IjQyZv11WfH0GtdAEJJJkDKsQ0CIAFtlUmSTIUSSSSDD//2Q=="/>
          <p:cNvSpPr>
            <a:spLocks noChangeAspect="1" noChangeArrowheads="1"/>
          </p:cNvSpPr>
          <p:nvPr/>
        </p:nvSpPr>
        <p:spPr bwMode="auto">
          <a:xfrm>
            <a:off x="1259681"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400">
                <a:solidFill>
                  <a:schemeClr val="tx1"/>
                </a:solidFill>
                <a:latin typeface="Trebuchet MS" pitchFamily="34" charset="0"/>
              </a:defRPr>
            </a:lvl1pPr>
            <a:lvl2pPr marL="742950" indent="-285750" eaLnBrk="0" hangingPunct="0">
              <a:lnSpc>
                <a:spcPct val="90000"/>
              </a:lnSpc>
              <a:spcBef>
                <a:spcPts val="500"/>
              </a:spcBef>
              <a:buFont typeface="Arial" charset="0"/>
              <a:buChar char="•"/>
              <a:defRPr sz="2000">
                <a:solidFill>
                  <a:schemeClr val="tx1"/>
                </a:solidFill>
                <a:latin typeface="Trebuchet MS" pitchFamily="34" charset="0"/>
              </a:defRPr>
            </a:lvl2pPr>
            <a:lvl3pPr marL="1143000" indent="-228600" eaLnBrk="0" hangingPunct="0">
              <a:lnSpc>
                <a:spcPct val="90000"/>
              </a:lnSpc>
              <a:spcBef>
                <a:spcPts val="500"/>
              </a:spcBef>
              <a:buFont typeface="Arial" charset="0"/>
              <a:buChar char="•"/>
              <a:defRPr>
                <a:solidFill>
                  <a:schemeClr val="tx1"/>
                </a:solidFill>
                <a:latin typeface="Trebuchet MS" pitchFamily="34" charset="0"/>
              </a:defRPr>
            </a:lvl3pPr>
            <a:lvl4pPr marL="1600200" indent="-228600" eaLnBrk="0" hangingPunct="0">
              <a:lnSpc>
                <a:spcPct val="90000"/>
              </a:lnSpc>
              <a:spcBef>
                <a:spcPts val="500"/>
              </a:spcBef>
              <a:buFont typeface="Arial" charset="0"/>
              <a:buChar char="•"/>
              <a:defRPr sz="1600">
                <a:solidFill>
                  <a:schemeClr val="tx1"/>
                </a:solidFill>
                <a:latin typeface="Trebuchet MS" pitchFamily="34" charset="0"/>
              </a:defRPr>
            </a:lvl4pPr>
            <a:lvl5pPr marL="2057400" indent="-228600" eaLnBrk="0" hangingPunct="0">
              <a:lnSpc>
                <a:spcPct val="90000"/>
              </a:lnSpc>
              <a:spcBef>
                <a:spcPts val="500"/>
              </a:spcBef>
              <a:buFont typeface="Arial" charset="0"/>
              <a:buChar char="•"/>
              <a:defRPr sz="1600">
                <a:solidFill>
                  <a:schemeClr val="tx1"/>
                </a:solidFill>
                <a:latin typeface="Trebuchet MS" pitchFamily="34" charset="0"/>
              </a:defRPr>
            </a:lvl5pPr>
            <a:lvl6pPr marL="25146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6pPr>
            <a:lvl7pPr marL="29718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7pPr>
            <a:lvl8pPr marL="34290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8pPr>
            <a:lvl9pPr marL="38862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9pPr>
          </a:lstStyle>
          <a:p>
            <a:pPr eaLnBrk="1" hangingPunct="1">
              <a:lnSpc>
                <a:spcPct val="100000"/>
              </a:lnSpc>
              <a:spcBef>
                <a:spcPct val="0"/>
              </a:spcBef>
              <a:buFontTx/>
              <a:buNone/>
            </a:pPr>
            <a:endParaRPr lang="en-US" altLang="en-US" sz="1800"/>
          </a:p>
        </p:txBody>
      </p:sp>
      <p:sp>
        <p:nvSpPr>
          <p:cNvPr id="8" name="TextBox 7"/>
          <p:cNvSpPr txBox="1"/>
          <p:nvPr/>
        </p:nvSpPr>
        <p:spPr>
          <a:xfrm>
            <a:off x="310775" y="2256231"/>
            <a:ext cx="7653563" cy="3970318"/>
          </a:xfrm>
          <a:prstGeom prst="rect">
            <a:avLst/>
          </a:prstGeom>
          <a:noFill/>
        </p:spPr>
        <p:txBody>
          <a:bodyPr>
            <a:spAutoFit/>
          </a:bodyPr>
          <a:lstStyle/>
          <a:p>
            <a:pPr fontAlgn="auto">
              <a:spcBef>
                <a:spcPts val="0"/>
              </a:spcBef>
              <a:spcAft>
                <a:spcPts val="0"/>
              </a:spcAft>
              <a:defRPr/>
            </a:pPr>
            <a:r>
              <a:rPr lang="en-US" sz="2800" b="1" dirty="0">
                <a:ln w="19050">
                  <a:solidFill>
                    <a:schemeClr val="tx1"/>
                  </a:solidFill>
                </a:ln>
                <a:latin typeface="Trebuchet MS" panose="020B0603020202020204" pitchFamily="34" charset="0"/>
              </a:rPr>
              <a:t>Clearing the facility</a:t>
            </a:r>
          </a:p>
          <a:p>
            <a:pPr fontAlgn="auto">
              <a:spcBef>
                <a:spcPts val="0"/>
              </a:spcBef>
              <a:spcAft>
                <a:spcPts val="0"/>
              </a:spcAft>
              <a:defRPr/>
            </a:pPr>
            <a:endParaRPr lang="en-US" sz="2800" b="1" dirty="0">
              <a:latin typeface="+mn-lt"/>
              <a:cs typeface="+mn-cs"/>
            </a:endParaRPr>
          </a:p>
          <a:p>
            <a:pPr marL="342900" indent="-342900" fontAlgn="auto">
              <a:spcBef>
                <a:spcPts val="0"/>
              </a:spcBef>
              <a:spcAft>
                <a:spcPts val="0"/>
              </a:spcAft>
              <a:buFont typeface="Arial" pitchFamily="34" charset="0"/>
              <a:buChar char="•"/>
              <a:defRPr/>
            </a:pPr>
            <a:r>
              <a:rPr lang="en-US" sz="2800" dirty="0">
                <a:latin typeface="+mn-lt"/>
                <a:cs typeface="+mn-cs"/>
              </a:rPr>
              <a:t>Police cleared and secured one unit at a time</a:t>
            </a:r>
          </a:p>
          <a:p>
            <a:pPr marL="342900" indent="-342900" fontAlgn="auto">
              <a:spcBef>
                <a:spcPts val="0"/>
              </a:spcBef>
              <a:spcAft>
                <a:spcPts val="0"/>
              </a:spcAft>
              <a:buFont typeface="Arial" pitchFamily="34" charset="0"/>
              <a:buChar char="•"/>
              <a:defRPr/>
            </a:pPr>
            <a:r>
              <a:rPr lang="en-US" sz="2800" dirty="0">
                <a:latin typeface="+mn-lt"/>
                <a:cs typeface="+mn-cs"/>
              </a:rPr>
              <a:t>Every door, chase, cabinet, etc. was opened and checked</a:t>
            </a:r>
          </a:p>
          <a:p>
            <a:pPr marL="342900" indent="-342900" fontAlgn="auto">
              <a:spcBef>
                <a:spcPts val="0"/>
              </a:spcBef>
              <a:spcAft>
                <a:spcPts val="0"/>
              </a:spcAft>
              <a:buFont typeface="Arial" pitchFamily="34" charset="0"/>
              <a:buChar char="•"/>
              <a:defRPr/>
            </a:pPr>
            <a:r>
              <a:rPr lang="en-US" sz="2800" dirty="0">
                <a:latin typeface="+mn-lt"/>
                <a:cs typeface="+mn-cs"/>
              </a:rPr>
              <a:t>As they cleared each unit, they posted security at each end and allowed staff to come back in</a:t>
            </a:r>
          </a:p>
          <a:p>
            <a:pPr marL="342900" indent="-342900" fontAlgn="auto">
              <a:spcBef>
                <a:spcPts val="0"/>
              </a:spcBef>
              <a:spcAft>
                <a:spcPts val="0"/>
              </a:spcAft>
              <a:buFont typeface="Arial" pitchFamily="34" charset="0"/>
              <a:buChar char="•"/>
              <a:defRPr/>
            </a:pPr>
            <a:r>
              <a:rPr lang="en-US" sz="2800" dirty="0">
                <a:latin typeface="+mn-lt"/>
                <a:cs typeface="+mn-cs"/>
              </a:rPr>
              <a:t>Traumatic Brain Injury (TBI) Unit situation</a:t>
            </a:r>
          </a:p>
        </p:txBody>
      </p:sp>
    </p:spTree>
    <p:extLst>
      <p:ext uri="{BB962C8B-B14F-4D97-AF65-F5344CB8AC3E}">
        <p14:creationId xmlns:p14="http://schemas.microsoft.com/office/powerpoint/2010/main" val="29054469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1000"/>
                                        <p:tgtEl>
                                          <p:spTgt spid="8">
                                            <p:txEl>
                                              <p:pRg st="5" end="5"/>
                                            </p:txEl>
                                          </p:spTgt>
                                        </p:tgtEl>
                                      </p:cBhvr>
                                    </p:animEffect>
                                    <p:anim calcmode="lin" valueType="num">
                                      <p:cBhvr>
                                        <p:cTn id="2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1672" y="769939"/>
            <a:ext cx="7210425" cy="1081087"/>
          </a:xfrm>
        </p:spPr>
        <p:txBody>
          <a:bodyPr/>
          <a:lstStyle/>
          <a:p>
            <a:pPr eaLnBrk="1" hangingPunct="1"/>
            <a:r>
              <a:rPr lang="en-US" altLang="en-US" b="1" smtClean="0"/>
              <a:t>Case Study:</a:t>
            </a:r>
            <a:br>
              <a:rPr lang="en-US" altLang="en-US" b="1" smtClean="0"/>
            </a:br>
            <a:r>
              <a:rPr lang="en-US" altLang="en-US" b="1" smtClean="0"/>
              <a:t>Hospital for Special Care-New Britain, CT</a:t>
            </a:r>
            <a:endParaRPr lang="en-US" altLang="en-US" smtClean="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4743" t="-546" r="11082" b="546"/>
          <a:stretch>
            <a:fillRect/>
          </a:stretch>
        </p:blipFill>
        <p:spPr>
          <a:xfrm>
            <a:off x="5089923" y="2559050"/>
            <a:ext cx="3092053" cy="3155950"/>
          </a:xfrm>
          <a:ln w="38100">
            <a:solidFill>
              <a:schemeClr val="bg1"/>
            </a:solidFill>
            <a:miter lim="800000"/>
            <a:headEnd/>
            <a:tailEnd/>
          </a:ln>
        </p:spPr>
      </p:pic>
      <p:sp>
        <p:nvSpPr>
          <p:cNvPr id="78852" name="Text Placeholder 3"/>
          <p:cNvSpPr>
            <a:spLocks noGrp="1"/>
          </p:cNvSpPr>
          <p:nvPr>
            <p:ph type="body" sz="half" idx="2"/>
          </p:nvPr>
        </p:nvSpPr>
        <p:spPr>
          <a:xfrm>
            <a:off x="542925" y="2336800"/>
            <a:ext cx="3064669" cy="3598863"/>
          </a:xfrm>
        </p:spPr>
        <p:txBody>
          <a:bodyPr>
            <a:normAutofit lnSpcReduction="10000"/>
          </a:bodyPr>
          <a:lstStyle/>
          <a:p>
            <a:pPr eaLnBrk="1" hangingPunct="1"/>
            <a:r>
              <a:rPr lang="en-US" altLang="en-US" sz="2800" b="1" smtClean="0"/>
              <a:t>Victor Valcarcel Sr. 65, a building services aide at the hospital, was disciplined and sent home. He returned soon after and shot his two supervisors </a:t>
            </a:r>
          </a:p>
        </p:txBody>
      </p:sp>
    </p:spTree>
    <p:extLst>
      <p:ext uri="{BB962C8B-B14F-4D97-AF65-F5344CB8AC3E}">
        <p14:creationId xmlns:p14="http://schemas.microsoft.com/office/powerpoint/2010/main" val="367261691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3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840581" y="523875"/>
            <a:ext cx="6538913" cy="3035300"/>
          </a:xfrm>
        </p:spPr>
        <p:txBody>
          <a:bodyPr/>
          <a:lstStyle/>
          <a:p>
            <a:pPr eaLnBrk="1" hangingPunct="1"/>
            <a:r>
              <a:rPr lang="en-US" altLang="en-US" smtClean="0"/>
              <a:t>Today I was so mad, I was crazy and I wanted to kill Bob and Lynn, so I took the gun from under the floor board in the attic ... I told my wife that I was going back to work to get my things…</a:t>
            </a:r>
          </a:p>
        </p:txBody>
      </p:sp>
      <p:sp>
        <p:nvSpPr>
          <p:cNvPr id="79875" name="Text Placeholder 2"/>
          <p:cNvSpPr>
            <a:spLocks noGrp="1"/>
          </p:cNvSpPr>
          <p:nvPr>
            <p:ph type="body" sz="half" idx="13"/>
          </p:nvPr>
        </p:nvSpPr>
        <p:spPr>
          <a:xfrm>
            <a:off x="2558654" y="3687764"/>
            <a:ext cx="5088731" cy="549275"/>
          </a:xfrm>
        </p:spPr>
        <p:txBody>
          <a:bodyPr>
            <a:normAutofit fontScale="85000" lnSpcReduction="20000"/>
          </a:bodyPr>
          <a:lstStyle/>
          <a:p>
            <a:pPr eaLnBrk="1" hangingPunct="1"/>
            <a:r>
              <a:rPr lang="en-US" altLang="en-US" b="1" smtClean="0"/>
              <a:t>Victor Valcarcel Sr. s</a:t>
            </a:r>
            <a:r>
              <a:rPr lang="en-US" altLang="en-US" smtClean="0"/>
              <a:t>tatement to the police after being arrested for the shooting of Lynn Trask and Robert Barucci at Hospital for Special Care, New Britain, CT</a:t>
            </a:r>
          </a:p>
        </p:txBody>
      </p:sp>
      <p:sp>
        <p:nvSpPr>
          <p:cNvPr id="79876" name="Text Placeholder 3"/>
          <p:cNvSpPr>
            <a:spLocks noGrp="1"/>
          </p:cNvSpPr>
          <p:nvPr>
            <p:ph type="body" sz="half" idx="2"/>
          </p:nvPr>
        </p:nvSpPr>
        <p:spPr>
          <a:xfrm>
            <a:off x="122635" y="4694238"/>
            <a:ext cx="7209234" cy="1090612"/>
          </a:xfrm>
        </p:spPr>
        <p:txBody>
          <a:bodyPr/>
          <a:lstStyle/>
          <a:p>
            <a:pPr eaLnBrk="1" hangingPunct="1"/>
            <a:r>
              <a:rPr lang="en-US" altLang="en-US" sz="4800" b="1" smtClean="0"/>
              <a:t>Motive</a:t>
            </a:r>
          </a:p>
        </p:txBody>
      </p:sp>
    </p:spTree>
    <p:extLst>
      <p:ext uri="{BB962C8B-B14F-4D97-AF65-F5344CB8AC3E}">
        <p14:creationId xmlns:p14="http://schemas.microsoft.com/office/powerpoint/2010/main" val="242587090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931069" y="361951"/>
            <a:ext cx="6540104" cy="3394075"/>
          </a:xfrm>
        </p:spPr>
        <p:txBody>
          <a:bodyPr/>
          <a:lstStyle/>
          <a:p>
            <a:pPr eaLnBrk="1" hangingPunct="1"/>
            <a:r>
              <a:rPr lang="en-US" altLang="en-US" dirty="0" smtClean="0"/>
              <a:t>It happened so quick, I shot four times … I think they cried out, “Oh My God.” They fell to the ground. I think I shot Lynn once, then Bob once, then Lynn one more time and then Bob, like back and forth and back again…</a:t>
            </a:r>
          </a:p>
        </p:txBody>
      </p:sp>
      <p:sp>
        <p:nvSpPr>
          <p:cNvPr id="80899" name="Text Placeholder 2"/>
          <p:cNvSpPr>
            <a:spLocks noGrp="1"/>
          </p:cNvSpPr>
          <p:nvPr>
            <p:ph type="body" sz="half" idx="13"/>
          </p:nvPr>
        </p:nvSpPr>
        <p:spPr>
          <a:xfrm>
            <a:off x="2590800" y="3810000"/>
            <a:ext cx="5088731" cy="549275"/>
          </a:xfrm>
        </p:spPr>
        <p:txBody>
          <a:bodyPr>
            <a:normAutofit fontScale="85000" lnSpcReduction="20000"/>
          </a:bodyPr>
          <a:lstStyle/>
          <a:p>
            <a:pPr eaLnBrk="1" hangingPunct="1"/>
            <a:r>
              <a:rPr lang="en-US" altLang="en-US" b="1" dirty="0" smtClean="0"/>
              <a:t>Victor </a:t>
            </a:r>
            <a:r>
              <a:rPr lang="en-US" altLang="en-US" b="1" dirty="0" err="1" smtClean="0"/>
              <a:t>Valcarcel</a:t>
            </a:r>
            <a:r>
              <a:rPr lang="en-US" altLang="en-US" b="1" dirty="0" smtClean="0"/>
              <a:t> Sr. s</a:t>
            </a:r>
            <a:r>
              <a:rPr lang="en-US" altLang="en-US" dirty="0" smtClean="0"/>
              <a:t>tatement to the police after being arrested for the shooting of Lynn Trask and Robert </a:t>
            </a:r>
            <a:r>
              <a:rPr lang="en-US" altLang="en-US" dirty="0" err="1" smtClean="0"/>
              <a:t>Barucci</a:t>
            </a:r>
            <a:r>
              <a:rPr lang="en-US" altLang="en-US" dirty="0" smtClean="0"/>
              <a:t> at Hospital for Special Care, New Britain, CT</a:t>
            </a:r>
          </a:p>
        </p:txBody>
      </p:sp>
      <p:sp>
        <p:nvSpPr>
          <p:cNvPr id="80900" name="Text Placeholder 3"/>
          <p:cNvSpPr>
            <a:spLocks noGrp="1"/>
          </p:cNvSpPr>
          <p:nvPr>
            <p:ph type="body" sz="half" idx="2"/>
          </p:nvPr>
        </p:nvSpPr>
        <p:spPr>
          <a:xfrm>
            <a:off x="122635" y="4694238"/>
            <a:ext cx="7209234" cy="1090612"/>
          </a:xfrm>
        </p:spPr>
        <p:txBody>
          <a:bodyPr/>
          <a:lstStyle/>
          <a:p>
            <a:pPr eaLnBrk="1" hangingPunct="1"/>
            <a:r>
              <a:rPr lang="en-US" altLang="en-US" sz="4800" b="1" smtClean="0"/>
              <a:t>Motive</a:t>
            </a:r>
          </a:p>
        </p:txBody>
      </p:sp>
    </p:spTree>
    <p:extLst>
      <p:ext uri="{BB962C8B-B14F-4D97-AF65-F5344CB8AC3E}">
        <p14:creationId xmlns:p14="http://schemas.microsoft.com/office/powerpoint/2010/main" val="1498040174"/>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1672" y="769939"/>
            <a:ext cx="7210425" cy="1081087"/>
          </a:xfrm>
        </p:spPr>
        <p:txBody>
          <a:bodyPr/>
          <a:lstStyle/>
          <a:p>
            <a:pPr eaLnBrk="1" hangingPunct="1"/>
            <a:r>
              <a:rPr lang="en-US" altLang="en-US" b="1" smtClean="0"/>
              <a:t>Case Study:</a:t>
            </a:r>
            <a:br>
              <a:rPr lang="en-US" altLang="en-US" b="1" smtClean="0"/>
            </a:br>
            <a:r>
              <a:rPr lang="en-US" altLang="en-US" b="1" smtClean="0"/>
              <a:t>Hospital for Special Care-New Britain, CT</a:t>
            </a:r>
            <a:endParaRPr lang="en-US" altLang="en-US" smtClean="0"/>
          </a:p>
        </p:txBody>
      </p:sp>
      <p:sp>
        <p:nvSpPr>
          <p:cNvPr id="81923" name="Text Placeholder 3"/>
          <p:cNvSpPr>
            <a:spLocks noGrp="1"/>
          </p:cNvSpPr>
          <p:nvPr>
            <p:ph type="body" sz="half" idx="2"/>
          </p:nvPr>
        </p:nvSpPr>
        <p:spPr>
          <a:xfrm>
            <a:off x="283369" y="2430463"/>
            <a:ext cx="2647950" cy="3600450"/>
          </a:xfrm>
        </p:spPr>
        <p:txBody>
          <a:bodyPr>
            <a:normAutofit fontScale="85000" lnSpcReduction="10000"/>
          </a:bodyPr>
          <a:lstStyle/>
          <a:p>
            <a:pPr eaLnBrk="1" hangingPunct="1"/>
            <a:r>
              <a:rPr lang="en-US" altLang="en-US" sz="2800" b="1" smtClean="0"/>
              <a:t>Robert Barucci 53 and Lynn Trask 65, building services supervisors at the hospital, were shot by Victor Valcarcel Sr. after disciplining him.</a:t>
            </a:r>
          </a:p>
        </p:txBody>
      </p:sp>
      <p:pic>
        <p:nvPicPr>
          <p:cNvPr id="8192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l="22075" r="21477"/>
          <a:stretch>
            <a:fillRect/>
          </a:stretch>
        </p:blipFill>
        <p:spPr>
          <a:xfrm>
            <a:off x="3621882" y="2474913"/>
            <a:ext cx="2007394" cy="3556000"/>
          </a:xfrm>
          <a:ln w="38100">
            <a:solidFill>
              <a:schemeClr val="bg1"/>
            </a:solidFill>
            <a:miter lim="800000"/>
            <a:headEnd/>
            <a:tailEnd/>
          </a:ln>
        </p:spPr>
      </p:pic>
      <p:sp>
        <p:nvSpPr>
          <p:cNvPr id="81925" name="TextBox 8"/>
          <p:cNvSpPr txBox="1">
            <a:spLocks noChangeArrowheads="1"/>
          </p:cNvSpPr>
          <p:nvPr/>
        </p:nvSpPr>
        <p:spPr bwMode="auto">
          <a:xfrm>
            <a:off x="3757613" y="6051550"/>
            <a:ext cx="17359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400">
                <a:solidFill>
                  <a:schemeClr val="tx1"/>
                </a:solidFill>
                <a:latin typeface="Trebuchet MS" pitchFamily="34" charset="0"/>
              </a:defRPr>
            </a:lvl1pPr>
            <a:lvl2pPr marL="742950" indent="-285750" eaLnBrk="0" hangingPunct="0">
              <a:lnSpc>
                <a:spcPct val="90000"/>
              </a:lnSpc>
              <a:spcBef>
                <a:spcPts val="500"/>
              </a:spcBef>
              <a:buFont typeface="Arial" charset="0"/>
              <a:buChar char="•"/>
              <a:defRPr sz="2000">
                <a:solidFill>
                  <a:schemeClr val="tx1"/>
                </a:solidFill>
                <a:latin typeface="Trebuchet MS" pitchFamily="34" charset="0"/>
              </a:defRPr>
            </a:lvl2pPr>
            <a:lvl3pPr marL="1143000" indent="-228600" eaLnBrk="0" hangingPunct="0">
              <a:lnSpc>
                <a:spcPct val="90000"/>
              </a:lnSpc>
              <a:spcBef>
                <a:spcPts val="500"/>
              </a:spcBef>
              <a:buFont typeface="Arial" charset="0"/>
              <a:buChar char="•"/>
              <a:defRPr>
                <a:solidFill>
                  <a:schemeClr val="tx1"/>
                </a:solidFill>
                <a:latin typeface="Trebuchet MS" pitchFamily="34" charset="0"/>
              </a:defRPr>
            </a:lvl3pPr>
            <a:lvl4pPr marL="1600200" indent="-228600" eaLnBrk="0" hangingPunct="0">
              <a:lnSpc>
                <a:spcPct val="90000"/>
              </a:lnSpc>
              <a:spcBef>
                <a:spcPts val="500"/>
              </a:spcBef>
              <a:buFont typeface="Arial" charset="0"/>
              <a:buChar char="•"/>
              <a:defRPr sz="1600">
                <a:solidFill>
                  <a:schemeClr val="tx1"/>
                </a:solidFill>
                <a:latin typeface="Trebuchet MS" pitchFamily="34" charset="0"/>
              </a:defRPr>
            </a:lvl4pPr>
            <a:lvl5pPr marL="2057400" indent="-228600" eaLnBrk="0" hangingPunct="0">
              <a:lnSpc>
                <a:spcPct val="90000"/>
              </a:lnSpc>
              <a:spcBef>
                <a:spcPts val="500"/>
              </a:spcBef>
              <a:buFont typeface="Arial" charset="0"/>
              <a:buChar char="•"/>
              <a:defRPr sz="1600">
                <a:solidFill>
                  <a:schemeClr val="tx1"/>
                </a:solidFill>
                <a:latin typeface="Trebuchet MS" pitchFamily="34" charset="0"/>
              </a:defRPr>
            </a:lvl5pPr>
            <a:lvl6pPr marL="25146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6pPr>
            <a:lvl7pPr marL="29718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7pPr>
            <a:lvl8pPr marL="34290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8pPr>
            <a:lvl9pPr marL="38862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9pPr>
          </a:lstStyle>
          <a:p>
            <a:pPr algn="ctr" eaLnBrk="1" hangingPunct="1">
              <a:lnSpc>
                <a:spcPct val="100000"/>
              </a:lnSpc>
              <a:spcBef>
                <a:spcPct val="0"/>
              </a:spcBef>
              <a:buFontTx/>
              <a:buNone/>
            </a:pPr>
            <a:r>
              <a:rPr lang="en-US" altLang="en-US" sz="1800" b="1">
                <a:solidFill>
                  <a:schemeClr val="bg1"/>
                </a:solidFill>
              </a:rPr>
              <a:t>Robert Barucci</a:t>
            </a:r>
          </a:p>
        </p:txBody>
      </p:sp>
      <p:sp>
        <p:nvSpPr>
          <p:cNvPr id="81926" name="TextBox 9"/>
          <p:cNvSpPr txBox="1">
            <a:spLocks noChangeArrowheads="1"/>
          </p:cNvSpPr>
          <p:nvPr/>
        </p:nvSpPr>
        <p:spPr bwMode="auto">
          <a:xfrm>
            <a:off x="6643688" y="6051550"/>
            <a:ext cx="173474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400">
                <a:solidFill>
                  <a:schemeClr val="tx1"/>
                </a:solidFill>
                <a:latin typeface="Trebuchet MS" pitchFamily="34" charset="0"/>
              </a:defRPr>
            </a:lvl1pPr>
            <a:lvl2pPr marL="742950" indent="-285750" eaLnBrk="0" hangingPunct="0">
              <a:lnSpc>
                <a:spcPct val="90000"/>
              </a:lnSpc>
              <a:spcBef>
                <a:spcPts val="500"/>
              </a:spcBef>
              <a:buFont typeface="Arial" charset="0"/>
              <a:buChar char="•"/>
              <a:defRPr sz="2000">
                <a:solidFill>
                  <a:schemeClr val="tx1"/>
                </a:solidFill>
                <a:latin typeface="Trebuchet MS" pitchFamily="34" charset="0"/>
              </a:defRPr>
            </a:lvl2pPr>
            <a:lvl3pPr marL="1143000" indent="-228600" eaLnBrk="0" hangingPunct="0">
              <a:lnSpc>
                <a:spcPct val="90000"/>
              </a:lnSpc>
              <a:spcBef>
                <a:spcPts val="500"/>
              </a:spcBef>
              <a:buFont typeface="Arial" charset="0"/>
              <a:buChar char="•"/>
              <a:defRPr>
                <a:solidFill>
                  <a:schemeClr val="tx1"/>
                </a:solidFill>
                <a:latin typeface="Trebuchet MS" pitchFamily="34" charset="0"/>
              </a:defRPr>
            </a:lvl3pPr>
            <a:lvl4pPr marL="1600200" indent="-228600" eaLnBrk="0" hangingPunct="0">
              <a:lnSpc>
                <a:spcPct val="90000"/>
              </a:lnSpc>
              <a:spcBef>
                <a:spcPts val="500"/>
              </a:spcBef>
              <a:buFont typeface="Arial" charset="0"/>
              <a:buChar char="•"/>
              <a:defRPr sz="1600">
                <a:solidFill>
                  <a:schemeClr val="tx1"/>
                </a:solidFill>
                <a:latin typeface="Trebuchet MS" pitchFamily="34" charset="0"/>
              </a:defRPr>
            </a:lvl4pPr>
            <a:lvl5pPr marL="2057400" indent="-228600" eaLnBrk="0" hangingPunct="0">
              <a:lnSpc>
                <a:spcPct val="90000"/>
              </a:lnSpc>
              <a:spcBef>
                <a:spcPts val="500"/>
              </a:spcBef>
              <a:buFont typeface="Arial" charset="0"/>
              <a:buChar char="•"/>
              <a:defRPr sz="1600">
                <a:solidFill>
                  <a:schemeClr val="tx1"/>
                </a:solidFill>
                <a:latin typeface="Trebuchet MS" pitchFamily="34" charset="0"/>
              </a:defRPr>
            </a:lvl5pPr>
            <a:lvl6pPr marL="25146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6pPr>
            <a:lvl7pPr marL="29718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7pPr>
            <a:lvl8pPr marL="34290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8pPr>
            <a:lvl9pPr marL="38862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9pPr>
          </a:lstStyle>
          <a:p>
            <a:pPr algn="ctr" eaLnBrk="1" hangingPunct="1">
              <a:lnSpc>
                <a:spcPct val="100000"/>
              </a:lnSpc>
              <a:spcBef>
                <a:spcPct val="0"/>
              </a:spcBef>
              <a:buFontTx/>
              <a:buNone/>
            </a:pPr>
            <a:r>
              <a:rPr lang="en-US" altLang="en-US" sz="1800" b="1">
                <a:solidFill>
                  <a:schemeClr val="bg1"/>
                </a:solidFill>
              </a:rPr>
              <a:t>Lynn Trask</a:t>
            </a:r>
          </a:p>
        </p:txBody>
      </p:sp>
      <p:pic>
        <p:nvPicPr>
          <p:cNvPr id="81927" name="Picture 10" descr="Hospital Shooting Suspect Due in Court | NBC Connecticut - Windows Internet Explorer">
            <a:hlinkClick r:id="rId3"/>
          </p:cNvPr>
          <p:cNvPicPr>
            <a:picLocks noChangeAspect="1"/>
          </p:cNvPicPr>
          <p:nvPr/>
        </p:nvPicPr>
        <p:blipFill>
          <a:blip r:embed="rId4">
            <a:extLst>
              <a:ext uri="{28A0092B-C50C-407E-A947-70E740481C1C}">
                <a14:useLocalDpi xmlns:a14="http://schemas.microsoft.com/office/drawing/2010/main" val="0"/>
              </a:ext>
            </a:extLst>
          </a:blip>
          <a:srcRect l="25826" t="25514" r="48985" b="29953"/>
          <a:stretch>
            <a:fillRect/>
          </a:stretch>
        </p:blipFill>
        <p:spPr bwMode="auto">
          <a:xfrm>
            <a:off x="6507956" y="2519364"/>
            <a:ext cx="2006204" cy="3468687"/>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1414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981200"/>
            <a:ext cx="7747000" cy="3878263"/>
          </a:xfrm>
        </p:spPr>
        <p:txBody>
          <a:bodyPr/>
          <a:lstStyle/>
          <a:p>
            <a:r>
              <a:rPr lang="en-US" b="1" dirty="0" smtClean="0"/>
              <a:t>Always been here…</a:t>
            </a:r>
          </a:p>
          <a:p>
            <a:pPr lvl="1"/>
            <a:r>
              <a:rPr lang="en-US" dirty="0" smtClean="0"/>
              <a:t>ED aggression</a:t>
            </a:r>
          </a:p>
          <a:p>
            <a:pPr lvl="1"/>
            <a:r>
              <a:rPr lang="en-US" dirty="0" smtClean="0"/>
              <a:t>Behavioral health aggression</a:t>
            </a:r>
          </a:p>
          <a:p>
            <a:pPr lvl="1"/>
            <a:r>
              <a:rPr lang="en-US" dirty="0" smtClean="0"/>
              <a:t>Disconnects between regulatory agencies</a:t>
            </a:r>
          </a:p>
          <a:p>
            <a:pPr lvl="1"/>
            <a:r>
              <a:rPr lang="en-US" dirty="0" smtClean="0"/>
              <a:t>Many more…</a:t>
            </a:r>
          </a:p>
          <a:p>
            <a:pPr lvl="1"/>
            <a:endParaRPr lang="en-US" dirty="0"/>
          </a:p>
          <a:p>
            <a:r>
              <a:rPr lang="en-US" b="1" dirty="0" smtClean="0"/>
              <a:t>New challenges on the block…</a:t>
            </a:r>
          </a:p>
          <a:p>
            <a:pPr lvl="1"/>
            <a:r>
              <a:rPr lang="en-US" dirty="0" smtClean="0"/>
              <a:t>Armed intruder / concealed weapons</a:t>
            </a:r>
          </a:p>
          <a:p>
            <a:pPr lvl="1"/>
            <a:r>
              <a:rPr lang="en-US" dirty="0" smtClean="0"/>
              <a:t>Active shooter</a:t>
            </a:r>
          </a:p>
          <a:p>
            <a:pPr lvl="1"/>
            <a:r>
              <a:rPr lang="en-US" dirty="0" smtClean="0"/>
              <a:t>Synthetic recreational drugs</a:t>
            </a:r>
          </a:p>
          <a:p>
            <a:pPr lvl="1"/>
            <a:r>
              <a:rPr lang="en-US" dirty="0" smtClean="0"/>
              <a:t>OSHA involvement</a:t>
            </a:r>
          </a:p>
          <a:p>
            <a:pPr lvl="1"/>
            <a:endParaRPr lang="en-US" dirty="0"/>
          </a:p>
        </p:txBody>
      </p:sp>
      <p:sp>
        <p:nvSpPr>
          <p:cNvPr id="3" name="Title 2"/>
          <p:cNvSpPr>
            <a:spLocks noGrp="1"/>
          </p:cNvSpPr>
          <p:nvPr>
            <p:ph type="title"/>
          </p:nvPr>
        </p:nvSpPr>
        <p:spPr/>
        <p:txBody>
          <a:bodyPr/>
          <a:lstStyle/>
          <a:p>
            <a:r>
              <a:rPr lang="en-US" sz="4800" b="1" dirty="0" smtClean="0">
                <a:solidFill>
                  <a:srgbClr val="FF0000"/>
                </a:solidFill>
              </a:rPr>
              <a:t>THE NEW AND THE OLD</a:t>
            </a:r>
            <a:endParaRPr lang="en-US" sz="4800" b="1" dirty="0">
              <a:solidFill>
                <a:srgbClr val="FF0000"/>
              </a:solidFill>
            </a:endParaRPr>
          </a:p>
        </p:txBody>
      </p:sp>
    </p:spTree>
    <p:extLst>
      <p:ext uri="{BB962C8B-B14F-4D97-AF65-F5344CB8AC3E}">
        <p14:creationId xmlns:p14="http://schemas.microsoft.com/office/powerpoint/2010/main" val="332711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 calcmode="lin" valueType="num">
                                      <p:cBhvr additive="base">
                                        <p:cTn id="6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514600"/>
            <a:ext cx="7747000" cy="3878263"/>
          </a:xfrm>
        </p:spPr>
        <p:txBody>
          <a:bodyPr/>
          <a:lstStyle/>
          <a:p>
            <a:r>
              <a:rPr lang="en-US" dirty="0" smtClean="0"/>
              <a:t>PHASE</a:t>
            </a:r>
            <a:r>
              <a:rPr lang="en-US" sz="1800" dirty="0" smtClean="0"/>
              <a:t>®</a:t>
            </a:r>
            <a:r>
              <a:rPr lang="en-US" dirty="0" smtClean="0"/>
              <a:t> and CAVE</a:t>
            </a:r>
            <a:r>
              <a:rPr lang="en-US" sz="1800" dirty="0" smtClean="0"/>
              <a:t>® </a:t>
            </a:r>
            <a:r>
              <a:rPr lang="en-US" dirty="0" smtClean="0"/>
              <a:t>incidents</a:t>
            </a:r>
          </a:p>
          <a:p>
            <a:r>
              <a:rPr lang="en-US" dirty="0" smtClean="0"/>
              <a:t>The “4 OUTS”</a:t>
            </a:r>
          </a:p>
          <a:p>
            <a:pPr lvl="1"/>
            <a:r>
              <a:rPr lang="en-US" dirty="0" smtClean="0"/>
              <a:t>Get out</a:t>
            </a:r>
          </a:p>
          <a:p>
            <a:pPr lvl="1"/>
            <a:r>
              <a:rPr lang="en-US" dirty="0" smtClean="0"/>
              <a:t>Hide Out</a:t>
            </a:r>
          </a:p>
          <a:p>
            <a:pPr lvl="1"/>
            <a:r>
              <a:rPr lang="en-US" dirty="0" smtClean="0"/>
              <a:t>Keep Out</a:t>
            </a:r>
          </a:p>
          <a:p>
            <a:pPr lvl="1"/>
            <a:r>
              <a:rPr lang="en-US" dirty="0" smtClean="0"/>
              <a:t>Take Out</a:t>
            </a:r>
          </a:p>
          <a:p>
            <a:r>
              <a:rPr lang="en-US" dirty="0" smtClean="0"/>
              <a:t>Active Shooter Safety Action Plan</a:t>
            </a:r>
          </a:p>
          <a:p>
            <a:r>
              <a:rPr lang="en-US" dirty="0" smtClean="0"/>
              <a:t>Patient Safety vs. Self Preservation</a:t>
            </a:r>
          </a:p>
          <a:p>
            <a:r>
              <a:rPr lang="en-US" dirty="0" smtClean="0"/>
              <a:t>Recovery</a:t>
            </a:r>
            <a:endParaRPr lang="en-US" dirty="0"/>
          </a:p>
        </p:txBody>
      </p:sp>
      <p:sp>
        <p:nvSpPr>
          <p:cNvPr id="3" name="Title 2"/>
          <p:cNvSpPr>
            <a:spLocks noGrp="1"/>
          </p:cNvSpPr>
          <p:nvPr>
            <p:ph type="title"/>
          </p:nvPr>
        </p:nvSpPr>
        <p:spPr>
          <a:xfrm>
            <a:off x="685800" y="533400"/>
            <a:ext cx="7756525" cy="1054100"/>
          </a:xfrm>
        </p:spPr>
        <p:txBody>
          <a:bodyPr/>
          <a:lstStyle/>
          <a:p>
            <a:r>
              <a:rPr lang="en-US" b="1" dirty="0" smtClean="0">
                <a:solidFill>
                  <a:srgbClr val="FF0000"/>
                </a:solidFill>
              </a:rPr>
              <a:t>TRAINING FOR ACTIVE SHOOTERS</a:t>
            </a:r>
            <a:endParaRPr lang="en-US" b="1" dirty="0">
              <a:solidFill>
                <a:srgbClr val="FF0000"/>
              </a:solidFill>
            </a:endParaRPr>
          </a:p>
        </p:txBody>
      </p:sp>
    </p:spTree>
    <p:extLst>
      <p:ext uri="{BB962C8B-B14F-4D97-AF65-F5344CB8AC3E}">
        <p14:creationId xmlns:p14="http://schemas.microsoft.com/office/powerpoint/2010/main" val="103501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additive="base">
                                        <p:cTn id="4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McArthur Research Network Findings:</a:t>
            </a:r>
          </a:p>
          <a:p>
            <a:r>
              <a:rPr lang="en-US" sz="2000" b="1" i="1" dirty="0"/>
              <a:t>Gender.</a:t>
            </a:r>
            <a:r>
              <a:rPr lang="en-US" sz="2000" dirty="0"/>
              <a:t>  Men were somewhat more likely than women to be violent, but the difference was not large. Violence by women was more likely than violence by men to be directed against family members and to occur at home, and less likely to result in medical treatment or arrest.</a:t>
            </a:r>
          </a:p>
          <a:p>
            <a:r>
              <a:rPr lang="en-US" sz="2000" b="1" i="1" dirty="0" smtClean="0"/>
              <a:t>Prior </a:t>
            </a:r>
            <a:r>
              <a:rPr lang="en-US" sz="2000" b="1" i="1" dirty="0"/>
              <a:t>violence</a:t>
            </a:r>
            <a:r>
              <a:rPr lang="en-US" sz="2000" b="1" dirty="0"/>
              <a:t>.</a:t>
            </a:r>
            <a:r>
              <a:rPr lang="en-US" sz="2000" dirty="0"/>
              <a:t> All measures of prior </a:t>
            </a:r>
            <a:r>
              <a:rPr lang="en-US" sz="2000" dirty="0" smtClean="0"/>
              <a:t>violence </a:t>
            </a:r>
            <a:r>
              <a:rPr lang="en-US" sz="2000" dirty="0"/>
              <a:t>strongly related to future violence.</a:t>
            </a:r>
          </a:p>
          <a:p>
            <a:r>
              <a:rPr lang="en-US" sz="2000" b="1" i="1" dirty="0" smtClean="0"/>
              <a:t>Childhood </a:t>
            </a:r>
            <a:r>
              <a:rPr lang="en-US" sz="2000" b="1" i="1" dirty="0"/>
              <a:t>experiences</a:t>
            </a:r>
            <a:r>
              <a:rPr lang="en-US" sz="2000" b="1" dirty="0"/>
              <a:t>.</a:t>
            </a:r>
            <a:r>
              <a:rPr lang="en-US" sz="2000" dirty="0"/>
              <a:t>  The seriousness and frequency of having been physically abused as a child predicted subsequent violent behavior, as did having a parent – particularly a father – who was a substance abuser or a criminal.</a:t>
            </a:r>
          </a:p>
          <a:p>
            <a:pPr marL="0" indent="0">
              <a:buNone/>
            </a:pPr>
            <a:endParaRPr lang="en-US" dirty="0"/>
          </a:p>
        </p:txBody>
      </p:sp>
      <p:sp>
        <p:nvSpPr>
          <p:cNvPr id="3" name="Title 2"/>
          <p:cNvSpPr>
            <a:spLocks noGrp="1"/>
          </p:cNvSpPr>
          <p:nvPr>
            <p:ph type="title"/>
          </p:nvPr>
        </p:nvSpPr>
        <p:spPr/>
        <p:txBody>
          <a:bodyPr/>
          <a:lstStyle/>
          <a:p>
            <a:r>
              <a:rPr lang="en-US" dirty="0" smtClean="0"/>
              <a:t>Violence Risk Assessments</a:t>
            </a:r>
            <a:endParaRPr lang="en-US" dirty="0"/>
          </a:p>
        </p:txBody>
      </p:sp>
    </p:spTree>
    <p:extLst>
      <p:ext uri="{BB962C8B-B14F-4D97-AF65-F5344CB8AC3E}">
        <p14:creationId xmlns:p14="http://schemas.microsoft.com/office/powerpoint/2010/main" val="350544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b="1" i="1" dirty="0" smtClean="0"/>
              <a:t>Neighborhood </a:t>
            </a:r>
            <a:r>
              <a:rPr lang="en-US" sz="1800" b="1" i="1" dirty="0"/>
              <a:t>and race</a:t>
            </a:r>
            <a:r>
              <a:rPr lang="en-US" sz="1800" i="1" dirty="0"/>
              <a:t>.</a:t>
            </a:r>
            <a:r>
              <a:rPr lang="en-US" sz="1800" b="1" dirty="0"/>
              <a:t> </a:t>
            </a:r>
            <a:r>
              <a:rPr lang="en-US" sz="1800" dirty="0" smtClean="0"/>
              <a:t>African </a:t>
            </a:r>
            <a:r>
              <a:rPr lang="en-US" sz="1800" dirty="0"/>
              <a:t>Americans and whites who lived in comparably disadvantaged neighborhoods had the same rates of violence.</a:t>
            </a:r>
          </a:p>
          <a:p>
            <a:r>
              <a:rPr lang="en-US" sz="1800" b="1" i="1" dirty="0" smtClean="0"/>
              <a:t>Diagnosis</a:t>
            </a:r>
            <a:r>
              <a:rPr lang="en-US" sz="1800" b="1" i="1" dirty="0"/>
              <a:t>.</a:t>
            </a:r>
            <a:r>
              <a:rPr lang="en-US" sz="1800" b="1" dirty="0"/>
              <a:t>  </a:t>
            </a:r>
            <a:r>
              <a:rPr lang="en-US" sz="1800" dirty="0"/>
              <a:t>A diagnosis of a major mental disorder -- especially a diagnosis of schizophrenia -- was associated with a </a:t>
            </a:r>
            <a:r>
              <a:rPr lang="en-US" sz="1800" i="1" dirty="0"/>
              <a:t>lower</a:t>
            </a:r>
            <a:r>
              <a:rPr lang="en-US" sz="1800" dirty="0"/>
              <a:t> rate of violence than a diagnosis of a personality or adjustment disorder. A co-occurring diagnosis of substance abuse was strongly predictive of violence.</a:t>
            </a:r>
          </a:p>
          <a:p>
            <a:r>
              <a:rPr lang="en-US" sz="1800" b="1" i="1" dirty="0" smtClean="0"/>
              <a:t>Psychopathy</a:t>
            </a:r>
            <a:r>
              <a:rPr lang="en-US" sz="1800" b="1" i="1" dirty="0"/>
              <a:t>.</a:t>
            </a:r>
            <a:r>
              <a:rPr lang="en-US" sz="1800" dirty="0"/>
              <a:t> </a:t>
            </a:r>
            <a:r>
              <a:rPr lang="en-US" sz="1800" dirty="0" smtClean="0"/>
              <a:t>Psychopathy </a:t>
            </a:r>
            <a:r>
              <a:rPr lang="en-US" sz="1800" dirty="0"/>
              <a:t>was more strongly associated with violence than any other risk factor </a:t>
            </a:r>
            <a:r>
              <a:rPr lang="en-US" sz="1800" dirty="0" smtClean="0"/>
              <a:t>studied</a:t>
            </a:r>
            <a:r>
              <a:rPr lang="en-US" sz="1800" dirty="0"/>
              <a:t>. The “antisocial behavior” component of psychopathy, rather than the “emotional detachment” component, accounted for most of this relationship.</a:t>
            </a:r>
          </a:p>
          <a:p>
            <a:r>
              <a:rPr lang="en-US" sz="1800" b="1" i="1" dirty="0" smtClean="0"/>
              <a:t>Delusions</a:t>
            </a:r>
            <a:r>
              <a:rPr lang="en-US" sz="1800" b="1" i="1" dirty="0"/>
              <a:t>.</a:t>
            </a:r>
            <a:r>
              <a:rPr lang="en-US" sz="1800" b="1" dirty="0"/>
              <a:t> </a:t>
            </a:r>
            <a:r>
              <a:rPr lang="en-US" sz="1800" dirty="0"/>
              <a:t> The presence of delusions – or the type of delusions or the content of delusions – was not associated with violence. </a:t>
            </a:r>
            <a:endParaRPr lang="en-US" dirty="0"/>
          </a:p>
        </p:txBody>
      </p:sp>
      <p:sp>
        <p:nvSpPr>
          <p:cNvPr id="3" name="Title 2"/>
          <p:cNvSpPr>
            <a:spLocks noGrp="1"/>
          </p:cNvSpPr>
          <p:nvPr>
            <p:ph type="title"/>
          </p:nvPr>
        </p:nvSpPr>
        <p:spPr/>
        <p:txBody>
          <a:bodyPr/>
          <a:lstStyle/>
          <a:p>
            <a:r>
              <a:rPr lang="en-US" dirty="0" smtClean="0"/>
              <a:t>Violence Risk Assessments</a:t>
            </a:r>
            <a:endParaRPr lang="en-US" dirty="0"/>
          </a:p>
        </p:txBody>
      </p:sp>
    </p:spTree>
    <p:extLst>
      <p:ext uri="{BB962C8B-B14F-4D97-AF65-F5344CB8AC3E}">
        <p14:creationId xmlns:p14="http://schemas.microsoft.com/office/powerpoint/2010/main" val="174988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b="1" i="1" dirty="0" smtClean="0"/>
              <a:t>Hallucinations</a:t>
            </a:r>
            <a:r>
              <a:rPr lang="en-US" sz="1800" b="1" i="1" dirty="0"/>
              <a:t>.</a:t>
            </a:r>
            <a:r>
              <a:rPr lang="en-US" sz="1800" dirty="0"/>
              <a:t> Neither hallucinations in </a:t>
            </a:r>
            <a:r>
              <a:rPr lang="en-US" sz="1800" dirty="0" smtClean="0"/>
              <a:t>general , nor “command” </a:t>
            </a:r>
            <a:r>
              <a:rPr lang="en-US" sz="1800" dirty="0"/>
              <a:t>hallucinations per se, elevated the risk of violence. If voices specifically commanded a violent act, however, the likelihood of violence was increased.</a:t>
            </a:r>
          </a:p>
          <a:p>
            <a:r>
              <a:rPr lang="en-US" sz="1800" b="1" i="1" dirty="0" smtClean="0"/>
              <a:t>Violent </a:t>
            </a:r>
            <a:r>
              <a:rPr lang="en-US" sz="1800" b="1" i="1" dirty="0"/>
              <a:t>thoughts.</a:t>
            </a:r>
            <a:r>
              <a:rPr lang="en-US" sz="1800" b="1" dirty="0"/>
              <a:t> </a:t>
            </a:r>
            <a:r>
              <a:rPr lang="en-US" sz="1800" dirty="0"/>
              <a:t>Thinking or daydreaming about harming others was associated with violence, particularly if the thoughts or daydreams were persistent.</a:t>
            </a:r>
          </a:p>
          <a:p>
            <a:r>
              <a:rPr lang="en-US" sz="1800" b="1" i="1" dirty="0" smtClean="0"/>
              <a:t>Anger</a:t>
            </a:r>
            <a:r>
              <a:rPr lang="en-US" sz="1800" b="1" i="1" dirty="0"/>
              <a:t>.</a:t>
            </a:r>
            <a:r>
              <a:rPr lang="en-US" sz="1800" dirty="0"/>
              <a:t> The higher a patient </a:t>
            </a:r>
            <a:r>
              <a:rPr lang="en-US" sz="1800" dirty="0" smtClean="0"/>
              <a:t>anger level, </a:t>
            </a:r>
            <a:r>
              <a:rPr lang="en-US" sz="1800" dirty="0"/>
              <a:t>the more likely he or she </a:t>
            </a:r>
            <a:r>
              <a:rPr lang="en-US" sz="1800" dirty="0" smtClean="0"/>
              <a:t>is to </a:t>
            </a:r>
            <a:r>
              <a:rPr lang="en-US" sz="1800" dirty="0"/>
              <a:t>be </a:t>
            </a:r>
            <a:r>
              <a:rPr lang="en-US" sz="1800" dirty="0" smtClean="0"/>
              <a:t>violent.</a:t>
            </a:r>
            <a:endParaRPr lang="en-US" sz="1800" dirty="0"/>
          </a:p>
          <a:p>
            <a:pPr marL="0" indent="0">
              <a:buNone/>
            </a:pPr>
            <a:endParaRPr lang="en-US" dirty="0"/>
          </a:p>
        </p:txBody>
      </p:sp>
      <p:sp>
        <p:nvSpPr>
          <p:cNvPr id="3" name="Title 2"/>
          <p:cNvSpPr>
            <a:spLocks noGrp="1"/>
          </p:cNvSpPr>
          <p:nvPr>
            <p:ph type="title"/>
          </p:nvPr>
        </p:nvSpPr>
        <p:spPr/>
        <p:txBody>
          <a:bodyPr/>
          <a:lstStyle/>
          <a:p>
            <a:r>
              <a:rPr lang="en-US" dirty="0" smtClean="0"/>
              <a:t>Violence Risk Assessments</a:t>
            </a:r>
            <a:endParaRPr lang="en-US" dirty="0"/>
          </a:p>
        </p:txBody>
      </p:sp>
    </p:spTree>
    <p:extLst>
      <p:ext uri="{BB962C8B-B14F-4D97-AF65-F5344CB8AC3E}">
        <p14:creationId xmlns:p14="http://schemas.microsoft.com/office/powerpoint/2010/main" val="174988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a:bodyPr>
          <a:lstStyle/>
          <a:p>
            <a:pPr marL="365760" indent="-365760" eaLnBrk="1" fontAlgn="auto" hangingPunct="1">
              <a:spcAft>
                <a:spcPts val="0"/>
              </a:spcAft>
              <a:defRPr/>
            </a:pPr>
            <a:endParaRPr lang="en-US" dirty="0" smtClean="0">
              <a:solidFill>
                <a:schemeClr val="tx1">
                  <a:lumMod val="85000"/>
                  <a:lumOff val="15000"/>
                </a:schemeClr>
              </a:solidFill>
            </a:endParaRPr>
          </a:p>
          <a:p>
            <a:pPr marL="365760" indent="-365760" eaLnBrk="1" fontAlgn="auto" hangingPunct="1">
              <a:spcAft>
                <a:spcPts val="0"/>
              </a:spcAft>
              <a:defRPr/>
            </a:pPr>
            <a:r>
              <a:rPr lang="en-US" dirty="0" smtClean="0">
                <a:solidFill>
                  <a:schemeClr val="tx1">
                    <a:lumMod val="85000"/>
                    <a:lumOff val="15000"/>
                  </a:schemeClr>
                </a:solidFill>
              </a:rPr>
              <a:t>An intoxicated male, brought in by police for no reason other than being intoxicated, demands to be placed in a cardiac room, convinced that they have “more comfortable beds”.</a:t>
            </a:r>
          </a:p>
          <a:p>
            <a:pPr marL="0" indent="0" eaLnBrk="1" fontAlgn="auto" hangingPunct="1">
              <a:spcAft>
                <a:spcPts val="0"/>
              </a:spcAft>
              <a:buFont typeface="Wingdings" pitchFamily="2" charset="2"/>
              <a:buNone/>
              <a:defRPr/>
            </a:pPr>
            <a:endParaRPr lang="en-US" dirty="0">
              <a:solidFill>
                <a:schemeClr val="tx1">
                  <a:lumMod val="85000"/>
                  <a:lumOff val="15000"/>
                </a:schemeClr>
              </a:solidFill>
            </a:endParaRPr>
          </a:p>
        </p:txBody>
      </p:sp>
      <p:sp>
        <p:nvSpPr>
          <p:cNvPr id="11267" name="Title 2"/>
          <p:cNvSpPr>
            <a:spLocks noGrp="1"/>
          </p:cNvSpPr>
          <p:nvPr>
            <p:ph type="title"/>
          </p:nvPr>
        </p:nvSpPr>
        <p:spPr/>
        <p:txBody>
          <a:bodyPr/>
          <a:lstStyle/>
          <a:p>
            <a:pPr eaLnBrk="1" hangingPunct="1"/>
            <a:r>
              <a:rPr lang="en-US" sz="4800" dirty="0" smtClean="0"/>
              <a:t>How Would You Respond?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a:bodyPr>
          <a:lstStyle/>
          <a:p>
            <a:pPr marL="365760" indent="-365760" eaLnBrk="1" fontAlgn="auto" hangingPunct="1">
              <a:spcAft>
                <a:spcPts val="0"/>
              </a:spcAft>
              <a:defRPr/>
            </a:pPr>
            <a:r>
              <a:rPr lang="en-US" dirty="0" smtClean="0">
                <a:solidFill>
                  <a:schemeClr val="tx1">
                    <a:lumMod val="85000"/>
                    <a:lumOff val="15000"/>
                  </a:schemeClr>
                </a:solidFill>
              </a:rPr>
              <a:t>A behavioral health patient in the ED demands to be taken outside for a cigarette, or she will “burn the whole place down”</a:t>
            </a:r>
            <a:endParaRPr lang="en-US" dirty="0">
              <a:solidFill>
                <a:schemeClr val="tx1">
                  <a:lumMod val="85000"/>
                  <a:lumOff val="15000"/>
                </a:schemeClr>
              </a:solidFill>
            </a:endParaRPr>
          </a:p>
          <a:p>
            <a:pPr marL="0" indent="0" eaLnBrk="1" fontAlgn="auto" hangingPunct="1">
              <a:spcAft>
                <a:spcPts val="0"/>
              </a:spcAft>
              <a:buFont typeface="Wingdings" pitchFamily="2" charset="2"/>
              <a:buNone/>
              <a:defRPr/>
            </a:pPr>
            <a:endParaRPr lang="en-US" dirty="0" smtClean="0">
              <a:solidFill>
                <a:schemeClr val="tx1">
                  <a:lumMod val="85000"/>
                  <a:lumOff val="15000"/>
                </a:schemeClr>
              </a:solidFill>
            </a:endParaRPr>
          </a:p>
          <a:p>
            <a:pPr marL="365760" indent="-365760" eaLnBrk="1" fontAlgn="auto" hangingPunct="1">
              <a:spcAft>
                <a:spcPts val="0"/>
              </a:spcAft>
              <a:defRPr/>
            </a:pPr>
            <a:r>
              <a:rPr lang="en-US" dirty="0" smtClean="0">
                <a:solidFill>
                  <a:schemeClr val="tx1">
                    <a:lumMod val="85000"/>
                    <a:lumOff val="15000"/>
                  </a:schemeClr>
                </a:solidFill>
              </a:rPr>
              <a:t>An intoxicated visitor tells the receptionist in the ED that “I know where you park and when you will be walking out to your car”…</a:t>
            </a:r>
            <a:endParaRPr lang="en-US" dirty="0">
              <a:solidFill>
                <a:schemeClr val="tx1">
                  <a:lumMod val="85000"/>
                  <a:lumOff val="15000"/>
                </a:schemeClr>
              </a:solidFill>
            </a:endParaRPr>
          </a:p>
          <a:p>
            <a:pPr marL="0" indent="0" eaLnBrk="1" fontAlgn="auto" hangingPunct="1">
              <a:spcAft>
                <a:spcPts val="0"/>
              </a:spcAft>
              <a:buFont typeface="Wingdings" pitchFamily="2" charset="2"/>
              <a:buNone/>
              <a:defRPr/>
            </a:pPr>
            <a:endParaRPr lang="en-US" dirty="0">
              <a:solidFill>
                <a:schemeClr val="tx1">
                  <a:lumMod val="85000"/>
                  <a:lumOff val="15000"/>
                </a:schemeClr>
              </a:solidFill>
            </a:endParaRPr>
          </a:p>
          <a:p>
            <a:pPr marL="365760" indent="-365760" eaLnBrk="1" fontAlgn="auto" hangingPunct="1">
              <a:spcAft>
                <a:spcPts val="0"/>
              </a:spcAft>
              <a:defRPr/>
            </a:pPr>
            <a:endParaRPr lang="en-US" dirty="0">
              <a:solidFill>
                <a:schemeClr val="tx1">
                  <a:lumMod val="85000"/>
                  <a:lumOff val="15000"/>
                </a:schemeClr>
              </a:solidFill>
            </a:endParaRPr>
          </a:p>
        </p:txBody>
      </p:sp>
      <p:sp>
        <p:nvSpPr>
          <p:cNvPr id="12291" name="Title 2"/>
          <p:cNvSpPr>
            <a:spLocks noGrp="1"/>
          </p:cNvSpPr>
          <p:nvPr>
            <p:ph type="title"/>
          </p:nvPr>
        </p:nvSpPr>
        <p:spPr/>
        <p:txBody>
          <a:bodyPr/>
          <a:lstStyle/>
          <a:p>
            <a:pPr eaLnBrk="1" hangingPunct="1"/>
            <a:r>
              <a:rPr lang="en-US" sz="4800" dirty="0"/>
              <a:t>How Would You Respond?</a:t>
            </a:r>
            <a:endParaRPr lang="en-US" sz="4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lnSpcReduction="10000"/>
          </a:bodyPr>
          <a:lstStyle/>
          <a:p>
            <a:pPr marL="365760" indent="-365760" eaLnBrk="1" fontAlgn="auto" hangingPunct="1">
              <a:spcAft>
                <a:spcPts val="0"/>
              </a:spcAft>
              <a:defRPr/>
            </a:pPr>
            <a:r>
              <a:rPr lang="en-US" dirty="0" smtClean="0">
                <a:solidFill>
                  <a:schemeClr val="tx1">
                    <a:lumMod val="85000"/>
                    <a:lumOff val="15000"/>
                  </a:schemeClr>
                </a:solidFill>
              </a:rPr>
              <a:t>A nurse removes a catheter from a patient, and as she turns away, the patient attacks her from behind</a:t>
            </a:r>
          </a:p>
          <a:p>
            <a:pPr marL="0" indent="0" eaLnBrk="1" fontAlgn="auto" hangingPunct="1">
              <a:spcAft>
                <a:spcPts val="0"/>
              </a:spcAft>
              <a:buFont typeface="Wingdings" pitchFamily="2" charset="2"/>
              <a:buNone/>
              <a:defRPr/>
            </a:pPr>
            <a:endParaRPr lang="en-US" dirty="0" smtClean="0">
              <a:solidFill>
                <a:schemeClr val="tx1">
                  <a:lumMod val="85000"/>
                  <a:lumOff val="15000"/>
                </a:schemeClr>
              </a:solidFill>
            </a:endParaRPr>
          </a:p>
          <a:p>
            <a:pPr marL="365760" indent="-365760" eaLnBrk="1" fontAlgn="auto" hangingPunct="1">
              <a:spcAft>
                <a:spcPts val="0"/>
              </a:spcAft>
              <a:defRPr/>
            </a:pPr>
            <a:r>
              <a:rPr lang="en-US" dirty="0" smtClean="0">
                <a:solidFill>
                  <a:schemeClr val="tx1">
                    <a:lumMod val="85000"/>
                    <a:lumOff val="15000"/>
                  </a:schemeClr>
                </a:solidFill>
                <a:latin typeface="Times New Roman"/>
              </a:rPr>
              <a:t>An unruly patient, suspected of being under the influence of a foreign substance, is place in restraints on the orders of the ED doc.  20 minutes later, the patient’s physician, who is a friend of the family, arrives and demands that the patient be taken out of restraints, even though the patient is still making threats to the staff what he will do to them once he is released.</a:t>
            </a:r>
            <a:endParaRPr lang="en-US" dirty="0">
              <a:solidFill>
                <a:schemeClr val="tx1">
                  <a:lumMod val="85000"/>
                  <a:lumOff val="15000"/>
                </a:schemeClr>
              </a:solidFill>
              <a:latin typeface="Times New Roman"/>
            </a:endParaRPr>
          </a:p>
          <a:p>
            <a:pPr marL="0" indent="0" eaLnBrk="1" fontAlgn="auto" hangingPunct="1">
              <a:spcAft>
                <a:spcPts val="0"/>
              </a:spcAft>
              <a:buFont typeface="Wingdings" pitchFamily="2" charset="2"/>
              <a:buNone/>
              <a:defRPr/>
            </a:pPr>
            <a:endParaRPr lang="en-US" dirty="0">
              <a:solidFill>
                <a:schemeClr val="tx1">
                  <a:lumMod val="85000"/>
                  <a:lumOff val="15000"/>
                </a:schemeClr>
              </a:solidFill>
            </a:endParaRPr>
          </a:p>
          <a:p>
            <a:pPr marL="365760" indent="-365760" eaLnBrk="1" fontAlgn="auto" hangingPunct="1">
              <a:spcAft>
                <a:spcPts val="0"/>
              </a:spcAft>
              <a:defRPr/>
            </a:pPr>
            <a:endParaRPr lang="en-US" dirty="0">
              <a:solidFill>
                <a:schemeClr val="tx1">
                  <a:lumMod val="85000"/>
                  <a:lumOff val="15000"/>
                </a:schemeClr>
              </a:solidFill>
            </a:endParaRPr>
          </a:p>
        </p:txBody>
      </p:sp>
      <p:sp>
        <p:nvSpPr>
          <p:cNvPr id="13315" name="Title 2"/>
          <p:cNvSpPr>
            <a:spLocks noGrp="1"/>
          </p:cNvSpPr>
          <p:nvPr>
            <p:ph type="title"/>
          </p:nvPr>
        </p:nvSpPr>
        <p:spPr/>
        <p:txBody>
          <a:bodyPr/>
          <a:lstStyle/>
          <a:p>
            <a:pPr eaLnBrk="1" hangingPunct="1"/>
            <a:r>
              <a:rPr lang="en-US" sz="4800" dirty="0"/>
              <a:t>How Would You Respond?</a:t>
            </a:r>
            <a:endParaRPr lang="en-US" sz="4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
            </a:pPr>
            <a:r>
              <a:rPr lang="en-US" dirty="0">
                <a:solidFill>
                  <a:srgbClr val="30658B"/>
                </a:solidFill>
              </a:rPr>
              <a:t>Incidents of healthcare violence may be </a:t>
            </a:r>
            <a:r>
              <a:rPr lang="en-US" dirty="0" smtClean="0">
                <a:solidFill>
                  <a:srgbClr val="30658B"/>
                </a:solidFill>
              </a:rPr>
              <a:t>similar to </a:t>
            </a:r>
            <a:r>
              <a:rPr lang="en-US" dirty="0">
                <a:solidFill>
                  <a:srgbClr val="30658B"/>
                </a:solidFill>
              </a:rPr>
              <a:t>other workplace settings or very unique to </a:t>
            </a:r>
            <a:r>
              <a:rPr lang="en-US" dirty="0" smtClean="0">
                <a:solidFill>
                  <a:srgbClr val="30658B"/>
                </a:solidFill>
              </a:rPr>
              <a:t>the</a:t>
            </a:r>
            <a:br>
              <a:rPr lang="en-US" dirty="0" smtClean="0">
                <a:solidFill>
                  <a:srgbClr val="30658B"/>
                </a:solidFill>
              </a:rPr>
            </a:br>
            <a:r>
              <a:rPr lang="en-US" dirty="0" smtClean="0">
                <a:solidFill>
                  <a:srgbClr val="30658B"/>
                </a:solidFill>
              </a:rPr>
              <a:t>population </a:t>
            </a:r>
            <a:r>
              <a:rPr lang="en-US" dirty="0">
                <a:solidFill>
                  <a:srgbClr val="30658B"/>
                </a:solidFill>
              </a:rPr>
              <a:t>served</a:t>
            </a:r>
          </a:p>
          <a:p>
            <a:pPr>
              <a:buNone/>
            </a:pPr>
            <a:endParaRPr lang="en-US" sz="900" dirty="0">
              <a:solidFill>
                <a:srgbClr val="30658B"/>
              </a:solidFill>
            </a:endParaRPr>
          </a:p>
          <a:p>
            <a:pPr>
              <a:buFont typeface="Wingdings" pitchFamily="2" charset="2"/>
              <a:buChar char="§"/>
            </a:pPr>
            <a:r>
              <a:rPr lang="en-US" dirty="0" smtClean="0">
                <a:solidFill>
                  <a:srgbClr val="30658B"/>
                </a:solidFill>
              </a:rPr>
              <a:t>All </a:t>
            </a:r>
            <a:r>
              <a:rPr lang="en-US" dirty="0">
                <a:solidFill>
                  <a:srgbClr val="30658B"/>
                </a:solidFill>
              </a:rPr>
              <a:t>scenarios discussed have the potential to </a:t>
            </a:r>
            <a:r>
              <a:rPr lang="en-US" dirty="0" smtClean="0">
                <a:solidFill>
                  <a:srgbClr val="30658B"/>
                </a:solidFill>
              </a:rPr>
              <a:t>be</a:t>
            </a:r>
            <a:br>
              <a:rPr lang="en-US" dirty="0" smtClean="0">
                <a:solidFill>
                  <a:srgbClr val="30658B"/>
                </a:solidFill>
              </a:rPr>
            </a:br>
            <a:r>
              <a:rPr lang="en-US" dirty="0" smtClean="0">
                <a:solidFill>
                  <a:srgbClr val="30658B"/>
                </a:solidFill>
              </a:rPr>
              <a:t>catastrophic </a:t>
            </a:r>
            <a:r>
              <a:rPr lang="en-US" dirty="0">
                <a:solidFill>
                  <a:srgbClr val="30658B"/>
                </a:solidFill>
              </a:rPr>
              <a:t>in nature </a:t>
            </a:r>
          </a:p>
          <a:p>
            <a:pPr>
              <a:buNone/>
            </a:pPr>
            <a:endParaRPr lang="en-US" sz="900" dirty="0">
              <a:solidFill>
                <a:srgbClr val="30658B"/>
              </a:solidFill>
            </a:endParaRPr>
          </a:p>
          <a:p>
            <a:pPr>
              <a:buFont typeface="Wingdings" pitchFamily="2" charset="2"/>
              <a:buChar char="§"/>
            </a:pPr>
            <a:r>
              <a:rPr lang="en-US" dirty="0" smtClean="0">
                <a:solidFill>
                  <a:srgbClr val="30658B"/>
                </a:solidFill>
              </a:rPr>
              <a:t>Understanding </a:t>
            </a:r>
            <a:r>
              <a:rPr lang="en-US" dirty="0">
                <a:solidFill>
                  <a:srgbClr val="30658B"/>
                </a:solidFill>
              </a:rPr>
              <a:t>the issues and what to look for </a:t>
            </a:r>
            <a:r>
              <a:rPr lang="en-US" dirty="0" smtClean="0">
                <a:solidFill>
                  <a:srgbClr val="30658B"/>
                </a:solidFill>
              </a:rPr>
              <a:t/>
            </a:r>
            <a:br>
              <a:rPr lang="en-US" dirty="0" smtClean="0">
                <a:solidFill>
                  <a:srgbClr val="30658B"/>
                </a:solidFill>
              </a:rPr>
            </a:br>
            <a:r>
              <a:rPr lang="en-US" dirty="0" smtClean="0">
                <a:solidFill>
                  <a:srgbClr val="30658B"/>
                </a:solidFill>
              </a:rPr>
              <a:t>enables </a:t>
            </a:r>
            <a:r>
              <a:rPr lang="en-US" dirty="0">
                <a:solidFill>
                  <a:srgbClr val="30658B"/>
                </a:solidFill>
              </a:rPr>
              <a:t>us to avoid or mitigate negative </a:t>
            </a:r>
            <a:r>
              <a:rPr lang="en-US" dirty="0" smtClean="0">
                <a:solidFill>
                  <a:srgbClr val="30658B"/>
                </a:solidFill>
              </a:rPr>
              <a:t>outcomes </a:t>
            </a:r>
            <a:endParaRPr lang="en-US" dirty="0">
              <a:solidFill>
                <a:srgbClr val="30658B"/>
              </a:solidFill>
            </a:endParaRPr>
          </a:p>
          <a:p>
            <a:pPr marL="0" indent="0" eaLnBrk="1" hangingPunct="1">
              <a:buFont typeface="Wingdings" pitchFamily="2" charset="2"/>
              <a:buNone/>
              <a:defRPr/>
            </a:pPr>
            <a:endParaRPr lang="en-US" dirty="0"/>
          </a:p>
        </p:txBody>
      </p:sp>
      <p:sp>
        <p:nvSpPr>
          <p:cNvPr id="16387" name="Title 2"/>
          <p:cNvSpPr>
            <a:spLocks noGrp="1"/>
          </p:cNvSpPr>
          <p:nvPr>
            <p:ph type="title"/>
          </p:nvPr>
        </p:nvSpPr>
        <p:spPr>
          <a:xfrm>
            <a:off x="693738" y="569913"/>
            <a:ext cx="7756525" cy="1054100"/>
          </a:xfrm>
        </p:spPr>
        <p:txBody>
          <a:bodyPr/>
          <a:lstStyle/>
          <a:p>
            <a:pPr eaLnBrk="1" hangingPunct="1"/>
            <a:r>
              <a:rPr lang="en-US" sz="4400" b="1" dirty="0" smtClean="0">
                <a:solidFill>
                  <a:srgbClr val="FF0000"/>
                </a:solidFill>
              </a:rPr>
              <a:t>WORKPLACE VIOLENCE</a:t>
            </a:r>
            <a:endParaRPr lang="en-US" sz="44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90563" y="1204913"/>
            <a:ext cx="7754937" cy="1911350"/>
          </a:xfrm>
        </p:spPr>
        <p:txBody>
          <a:bodyPr/>
          <a:lstStyle/>
          <a:p>
            <a:pPr eaLnBrk="1" hangingPunct="1"/>
            <a:r>
              <a:rPr lang="en-US" sz="3600" smtClean="0"/>
              <a:t>Incidents of </a:t>
            </a:r>
            <a:r>
              <a:rPr lang="en-US" sz="3200" b="1" i="1" smtClean="0">
                <a:latin typeface="Berlin Sans FB Demi" pitchFamily="34" charset="0"/>
              </a:rPr>
              <a:t>Workplace Violence  </a:t>
            </a:r>
            <a:r>
              <a:rPr lang="en-US" sz="3600" smtClean="0"/>
              <a:t>are equally catastrophic in nature, but can be avoided, if we understand the issues, and know what to look for.</a:t>
            </a: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962400"/>
            <a:ext cx="16573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057400"/>
            <a:ext cx="7747000" cy="3878263"/>
          </a:xfrm>
        </p:spPr>
        <p:txBody>
          <a:bodyPr/>
          <a:lstStyle/>
          <a:p>
            <a:pPr eaLnBrk="1" hangingPunct="1"/>
            <a:r>
              <a:rPr lang="en-US" dirty="0"/>
              <a:t> 60% of workplace assaults occur in the health care </a:t>
            </a:r>
            <a:r>
              <a:rPr lang="en-US" dirty="0" smtClean="0"/>
              <a:t>setting; 75</a:t>
            </a:r>
            <a:r>
              <a:rPr lang="en-US" dirty="0"/>
              <a:t>% of these assaults are by patients or residents  </a:t>
            </a:r>
          </a:p>
          <a:p>
            <a:pPr eaLnBrk="1" hangingPunct="1">
              <a:defRPr/>
            </a:pPr>
            <a:r>
              <a:rPr lang="en-US" dirty="0" smtClean="0"/>
              <a:t>43</a:t>
            </a:r>
            <a:r>
              <a:rPr lang="en-US" dirty="0"/>
              <a:t>% of </a:t>
            </a:r>
            <a:r>
              <a:rPr lang="en-US" dirty="0" smtClean="0"/>
              <a:t>ED nurses have </a:t>
            </a:r>
            <a:r>
              <a:rPr lang="en-US" dirty="0"/>
              <a:t>reported a violent incident in their workplace in the last 3 years</a:t>
            </a:r>
            <a:r>
              <a:rPr lang="en-US" dirty="0" smtClean="0"/>
              <a:t>.  72% said they received no support from the hospital after.</a:t>
            </a:r>
          </a:p>
          <a:p>
            <a:pPr eaLnBrk="1" hangingPunct="1">
              <a:defRPr/>
            </a:pPr>
            <a:r>
              <a:rPr lang="en-US" dirty="0" smtClean="0"/>
              <a:t>More and more states are enacting legislation to protect healthcare workers; Virginia now is mandatory 48 hour incarceration for assaulting a healthcare professional.</a:t>
            </a:r>
          </a:p>
          <a:p>
            <a:pPr eaLnBrk="1" hangingPunct="1">
              <a:defRPr/>
            </a:pPr>
            <a:r>
              <a:rPr lang="en-US" dirty="0" smtClean="0"/>
              <a:t>Approximately </a:t>
            </a:r>
            <a:r>
              <a:rPr lang="en-US" dirty="0"/>
              <a:t>900 deaths and 1.7 million non fatal assaults occur in the work place a year</a:t>
            </a:r>
            <a:r>
              <a:rPr lang="en-US" dirty="0" smtClean="0"/>
              <a:t>.</a:t>
            </a:r>
            <a:endParaRPr lang="en-US" dirty="0"/>
          </a:p>
        </p:txBody>
      </p:sp>
      <p:sp>
        <p:nvSpPr>
          <p:cNvPr id="3" name="Title 2"/>
          <p:cNvSpPr>
            <a:spLocks noGrp="1"/>
          </p:cNvSpPr>
          <p:nvPr>
            <p:ph type="title"/>
          </p:nvPr>
        </p:nvSpPr>
        <p:spPr/>
        <p:txBody>
          <a:bodyPr/>
          <a:lstStyle/>
          <a:p>
            <a:pPr eaLnBrk="1" hangingPunct="1">
              <a:defRPr/>
            </a:pPr>
            <a:r>
              <a:rPr lang="en-US" sz="4400" dirty="0" smtClean="0">
                <a:effectLst>
                  <a:outerShdw blurRad="50800" dist="38100" algn="tr" rotWithShape="0">
                    <a:prstClr val="black">
                      <a:alpha val="40000"/>
                    </a:prstClr>
                  </a:outerShdw>
                </a:effectLst>
              </a:rPr>
              <a:t>Facts</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886277" y="533400"/>
            <a:ext cx="7210425" cy="1081088"/>
          </a:xfrm>
        </p:spPr>
        <p:txBody>
          <a:bodyPr/>
          <a:lstStyle/>
          <a:p>
            <a:pPr eaLnBrk="1" hangingPunct="1"/>
            <a:r>
              <a:rPr lang="en-US" altLang="en-US" sz="4400" smtClean="0"/>
              <a:t>Hospital for Special Care</a:t>
            </a:r>
          </a:p>
        </p:txBody>
      </p:sp>
      <p:sp>
        <p:nvSpPr>
          <p:cNvPr id="65539" name="AutoShape 2" descr="data:image/jpeg;base64,/9j/4AAQSkZJRgABAQAAAQABAAD/2wCEAAkGBhQSEBUUExQWFRUWGRsXFxgUFxgcGBYaFBsYFBccGBoYHCYeGBkkGRUXHy8gJCgpLCwsFx4xNTAqNSYrLCkBCQoKDgwOGg8PGjAlHyQsLCwsLykqLCwsLCwsLS8sLCwpLCwsLCwsLCwsLCwsKSwpLCwpLDQsLCwpLCkpLCwsLP/AABEIAIQAyAMBIgACEQEDEQH/xAAbAAABBQEBAAAAAAAAAAAAAAAFAAECAwQGB//EAD4QAAEDAgQEAwUGAgoDAAAAAAEAAhEDIQQSMUEFIlFhE3GBMkKRobEGFCNSwdHh8AcVJDNUYnKCkvFzsrP/xAAaAQADAQEBAQAAAAAAAAAAAAAAAgMBBAUG/8QALxEAAgIBAwIDBwMFAAAAAAAAAAECEQMEEiExQRNR8AUiYXGBkcEUMvFCobHR4f/aAAwDAQACEQMRAD8A5fivCBUpw2zmyWx1Oo8iuQPfXfzFivQm6rg8QAarpsM5n4r2NfjjFqS7ng+yc05qUZO6/NkuH0garA8chN+4CM4viNSYYWspjQWHaB1MbLLw6o2rXptygNGY23tb1RV/BGF3K2BlOXpmkRbey58ePJKD2ef1OzPmxQyrxOtfT+QdXwRqnMHX05wBpsBufJb6XAw5jSSWu1gmWz3H7KHDcE8Pioc+SS29p6tGw80bYLLq0+mU7eRHBrda8aUcT8n9AZw/FvpB7K5Iv+G4CWZTYidh2KwYnBUKbHZqznVG3DWAAc3SOyLcVqvaw5W5h714MbrnuHYzNVa5zc5tlFrgdSdbRdc+oxbJKCfHrv3OvRZnlxvI0r+D/HYrGHaXZWEZejpttzd0TNCC3NBIhrG6S6/v7i6u4PSph1RuUh7pnUiNYJOhHRaatA5w0tzMDTDouCNu/mtjgey0+vBuTVLxHBqq5+fy/wAE8FLZDyJGt9D2O61MeHCQZHUIfQ4dIpvEsgkObBvcmDP1W+nVkwWhmsDqAu7T5WkovoeTrMEZSlOPXrXrqSLJ1unKdJd55FjJk5CUIAZJPCUIAZJPCaEGjJJ4SQAySdMgBkk6SDSxrbrz/EHnf/qd9SvRxTXnOKZFR46Od9ZXle0Haj9fwe/7Ijtc/p+Qj9lx/aR/pd9F1rGQFxfA3uGIp5RmMxGkg2PyXcYqo2m0ucYA3TaGaWN35k/auKU80a7r8/8ASApDYLDxarUa0GkWzec19B9VHGcYb4WdnMDaNCJXO8OfzBznxlBNzM/5Y27rc+qVbId+6M0mglfiZO3Z82dHha7nUx4ogxJmADOk3geSCcNrFlV7Q2S45RMchmRA6XUsXSjDEl5DSc2X3j2ym8DqtWC4eQ0lxBdRAqNIGoIBAvr5rz8uScmkutHrYcWOCk+zf0DzMMWgEgc15/NFpspZVjfxB1TnaL1C4sa24bGoI2G/RE8HQLmgvcxhiYcb947L0dLqoyhT7fY8bW6Cccjceb+/8GWpT0O4PxTOg7GR8pW5+FBLWh4dnmCy4GXqs4p/H+fkulTUn7rOWWGcElJev9FTTa3zU8qsydQnyqqkc7xlWVItVpYmyosNhXkTZFblTZUWZsKsqRarcqbKtszYVZU0K7KmyoszYVQmhWOEBRaJaCNCJCNyug8OVX2IpKRakmFo1gXXnNeoDVqEjVzvrC9QGGuO/rF15fxGnlr1W9Hn9/1XiavIpqNfE+p0GGWNy3fAt4PVLcRSI1zgf8rFd9jcIKjCx2hXC8AP9qoj/OF6IWqmjScZJkvaDanFrqcjh+CPoVZkvggiBY6+0Oqt4nh6rKviCk19KQ8tAGZpiDPUbrpamh1HkqqEEW+XToVs8MV7q+aMx6icqm+ez+RxDsc6qQXR0MtOaBv8ETwDqbS0U5JcCC0mWvb0MxCN4jhrKoIeA24JjWN4PdYaeMY1zrU8t2iG82Vum+y4JwlHl9z0Y5Iz4XYpY9zag8Jj2tjI0zofe8uiN4aiQOY5nfm+sDbv5LPw4ugB9zNnD2Y69QZRFw0Xfp8UUlL0jztTmm7hdfkWFqc7I6naFXEhWsw8VmOJ0kRP5hYpNZonxT/dZPNi4io8Xf4KQ09f4qWZTcI1UXvA3XQpRqzlcJXQsyZSaZ/nqnhapp9DJY2lyQTFTdYSdlR98ZMZh17f9rXJLqxFCUuiLPRMmq12t1OuielWa72SCs8SN7b5N8Kdbq4F6Jo7KwtTQnJ0BuMYtzDymBlJMDvCGN4k/KA15httBaL7+aIcd9sby0j5oSacTtNzeV4moySWSVNn0ukwweGNxXTy7lhx9Td7tO37JKlw+iSh4k/N/c6/Bxr+lfZHaDHsBEkgk2sb9IheccVqTiKx6vP6Lv3V21ckGJIs3QNHzg7ELzziLYr1R0eVzY2WylvCKhGIpEWOdoB8zC72pw2u0gMqSBNn6mQZv56Lz/hjj49GInxGxOkzv2XqfEcRkbJ6i2s9YTyySg+GJDFCae5Aik6s10VHNay0ON/O496VbhyXEjwzIAtIvBgkWEndQrVHEmXFwjMGmAHDYiLyFd91eWn2gZGUTMEWNtu62OplGl6/uJLSQk216+xW3FktLmszZQC6D7IE+1bWUMY7D1aueHU3nU6g9uyN4amfCawS7MCahmDrIM+iqqcHaJeMzbaNF27GJmQdU6zTkueSUsEYu1wQxPFadMjM47AuaAYk9NwpHjDA/KQQCJF5sbeh3hFsN/Ry15zU65PSWgg3uLRCoxv9HFXxMoewyBJfmbbZsk6n9E36nIpWnSFekg4pNX8SjB4mmXNAePeMEGXRYm+o3EKfiSDBBtqEsR9l6+Hcw1GjIA4SHzlIFgLLl8Pj3w2zssB0iwsYNt4KWGolD3kiktNGdRbOjbjGvnLPLY+azP4g0MJgxGp67yO2iziqQJ2M/OInrvdUOxMEnUNGw63Jvsk/XZGbLQQi/X3NzuMtAkiAYAMyb9kMfxp7nuDZDYAAPS8lW4nCyG5bcvbpMRsUMygUwcznydTyls2MHvHy7p1qpyVWSlpIwdtEq/GneGxgNry5xuQdvgqqLgyo4HOGubAJFxOh9VF9FoYGuI1kOdfMJgkAXT4DHN8QeICac5TBJsLBMpuXxNWOKfkEKWGe5hrOmBDb6yPy9RCnwquWtaSMpNQjmicsbp+K/axzxlp08tNgyQ65vYR0iPmsDqhfRa46mof/AES04q6plnCMuE7QRPGXio4xy+72PfqpYXjLy6Ht5T/yCA1qhaXAj2TBv6q+lXlxBtEHX2gbj6qzz5VzZzfpcL4QT4w4F7MumXXYefcobWpw6JlSxhLaZdAs6D3tKVZt27ixne+yhOe+TkdOOscVGyAwxiSDlkjNEgEap0b4RULGupkC+Z+bzsIG5tdJS3FLvlAapxioAORrcrpDmn+8ERlE7DsucxVQuqOcYBJkgaBd0abcQafNTa0BwcwgNjaQDsCQuI4jRyVqjJByuiW6HTRNER/MjhK2Sox/5Xtd8CvVcdjB4YJbIf01bIsR6ryzh+GNSrTpgSXva0CYnMY1Oi9R4rwvEMpBtWk5gBAbkIMwLyRbLAROG4aGTZZldTAjKJkWn3ZtbpoVDDV8xIzwAIk+1YdRomxGGqkNd4bqbMtwRMg6G3urJSLGZnEljnOkAzIjlJjodly06Lb+Ta3iYpUWOeYzOIblAJeWECCOnMr6nE/FnwjBBhwdrB0AQjEuz06LQOYOeQHRF4iDtotfCMHUzP8AEyNzNBs8ag9tDGwVu1Eep2NPi33bFNpakBgI3bmbYAjUkmZRjhP2lpvqupPLnVRmLrcrWtub6GFyeLw4qcQo12OHggMk5r8kS0t1AkeSv4ZhnniGINMZWO8V9IwMrpFmNnrdC4GdhX7QcXoV8Lmw9UVGNqAOj3HQdJ+i82wlMhrcwBcASbnlEGw/VdJwnCPp4Oo2ox7CazHQ4ZTImwB9rzXH1KzxBb73nAjX9lrjuRiltdllOq8gNaGwYaDNxqSQFfUIki4ziPMaHsAsuBxkxPLc8x9q2zeylWzZJBM/Dz10U3CmUeVtcmjDG+UHSI6weqx1CBUc1xF3SLEBvUv6KZcS2HQCG7C8Tbm6gLC4uOVt7uIMOMWiXE9IhNGPJOU9yofIBVJ96+l4DuVvpCjhSwtLiHA5iSGlsW8woVHjxHDMTYxlEGW6R0ss1BhblGcCXXBMTO3mrxtPgnx3CbqTINql7+039lJ4jDtjTxT/APNDH5sr+cSHAC+0nXuiQf8A2ZvXxTbf+71hbLc+o8dq/abcTwnkD3R+JzwKokBoi4GnkspaJ9mIA1J30IlU4QRVrDNYSBvALZUMLOeCSTlbF57yQbALJ2TXDCLajTlaRIJJB0Jixkd0n0gIiY7kz3PbZRFScplsTlkzzAGPj0Ck8giRaZMO7ECSPVRYNo04SqGUi9s2dBBOodcGes7JKttOGObqCAQJgan4pI4Hi1QDw9LxGBsuLmguEQPX/NbRBq1SXEzMnU77bolQxRA6Tyui0goZUbBI6FX2OPUHFJKiVN8EEaggjtCI/wBdVAZL7a8sT6dD3Q6gBnbm9mRm8t0nASY0m3kihDsqnFy14e2q5n4eaXuMwRGUeo+ajT+1NfK2oKrmmYc5wzZoE5QT8IXNYqt+HRuDDC2Olyb97qrDX5MxDTLiNpaJHqpqA7Z12G+0ByF5ZTax7n5jUY3LmbYNEXbrt1WnAfacEMDsNhQxwuS4giDEQDaTMLlAwuwRME+HVkydA8HT1AUsLw/k8XK2pT94Zi3L59YW7LM30ehYbi2GJjLSt7oqP5QNd5hdB9lsTRqYlhpUwcrpLmPcQyQbmTELznhXg/eHsFAsLWuBJeSHNIIIjuF0/wBg2UGV3NpurD8N8NIAaZY7XeP2WSx7ebKQzbrVHafbytNJm4ztgtMjfcaFeSnAU3OzF9UZTIsMv/fkuh+x1Qf1dWk2GKbc/wCkrleH4suoguIIl07CzoWu1yIqk+TRhsHSZ71SxJByttm1KsFClPtVCNSCANomReVCoQRY3It166IUKtY6QRbKY180JOQzSjwwi2lTp5eeq6B7PKAWm1x1vM7wpPwlJ05XOGY3LI5iNLdBp6IdSw1R1VpeLaWMRPbzUMXVdSDYjLmDeupIRtaEW0K4jAUy6XPqEgDZukb9VQeD4c6urmOb3df2VVCu9lcTJY0yeWJGsZjYK/E8TZ4lQS4mZygE5QfJPTirBbZS2oCtqLVw6PFbMwZBjWIvCxtWrAO/Fb6/RelF8I8/JFc/UNUsJRD3lviS8EmSOkWjQqpmDoASPGlwAcZEmAI7LPTqubUeMwLRmygAWlpNz1ss+DxxzODjPKyLRcgErzHZ6MUm+AhnYAZzl0W0jqDGx8lmxTxlETBmcxkAiDftqrcU/kc4GCGAg9wNPjZYqtDPQJLgXFxAJ0sAdBvdLVhKCRdQ4m0CxENME3dM33SQvDNmhUHR7NNrx+iSzYhdoWxPC3Ne4WcJ5XNu0g3F9j5rnMY2KjgdQV0owQ3v/t/iud4o0Cu8AQAdPQJ9jQzzvIqZnR6lgmfdCx0eMazXD/xAHMM3cxZAHmy75tDDwPwDcA+0ei2m+hGcmqMWIGF+7FjGfimQHRYAxEnU3lDOD4YUqzH1Ie1sy0DWRG/RdEKOH/w59Xn9k4oYf/DfF5RsklQrm5O7X2AbKJ+7V2ufmzvZB/KOYwslHh+R4cHSAQcrxY9iNF1NNlGXfgNyw3lzHW8Onr+6w8dNPwyKeFYJF3ZzI8ptKypBz5gelxN1KsS2o4zI5tgdr6HujeC+2T6D3OpnM14I8M+4HCIHlr6rlDDhaAZkT0OondOx0ESY620/m1lnJ0KlwG8Dx4swpoNiHVBVLjpmbtA11Qo4iW5WiGifib36lPcvkgBrrSDrPZPWaAA1rwDo4Cxcdj8FllHx0IsrRcGDodj/ABW0YxjGlopAv6uJ5bWgb2ugwqkOJIBI2I/RamND4g+hJ5Z7xudFvQS0+qC1DjMNaMrBlAAdEkuHvOPXsoYjixiAKcA5pLbyJO+upQ6NALTruG+ZG6rdUyO5myD8exHRYP7ldAtV428tPIyCIkCYJ1J3/ZU4c6uab79ShjqtgAbR6+XZXsxgyiRHcak9FkraKYHCEuTVml0Ea7lM5rTOWQL30hV0q05Tp+23kVPEQRl1FpJ2gyfml5s6HNOLfD9erIt5HFxBMz0O0SZVlA5YzMA0Ei4PTRZ2CSRJnWJ/VRo1C2YOSdAbgnvOi1qxMU4xla9evmgg7F59ZOwnQQEqYbEagX7X19UJr4w7kOnWNtvio0qrrHY2HaNvO6XYyv6uKfKsNVKYAtA0M2vlv6pIaa5uCepIHupIUX5hkz4pO1EKHjLenyXP8SrB9Z7hoT+iPte0nb5Ln+IGaz/P9Arb3Lg8XG+SgrqcLiSaTCC/2RPNv8NFyy6ThuM/ApiwgRfeFkpOPQ3L0NDi46OcP9yQD/zO+IVT8dTgTk+N/qlU4lT/ADN9NFPfMik2aacxUBJ9y/xiEP4qHZRIcWbnNEHaVa3iVH8zT5yPJV18eGiwpkG/tm8+mqLlZRLlASxAkkEdtZTtrQJDjPca9ldWwznHMAwTpDhHndVOeHe1Y7EQdNiP1VC6bE6pB5dPkJ2W2uR4THAFzg43FhBtAKG062XoR0P181Z49jYgk7GwHSOvdDQWXVcpaZlrwdHGRG/roo08s+yeszE27xbdUUsvvSlVc0mwIGwJn4raAsp4ktj5kalV1XkuJnVNmFraa9ylUfOwHlp/BFARaYNrLZS9qzmnebyC28juVjU6bZ0NwZHpfXZBpvdUcw5XXB1MQ7muU1GuCXDSTcbec9FjdinEySTPXuteBqdSIbq0wI/U2StBva6GkkAQfZ7ax3/ZDMZXzPJm20aCLW+Cvx2JF2tgt7b9Vilal3Dc2hwVOk7UbmwJ2/bzUCb6R5JkxhpOIMkzJmYgQQBEk/oksySyjbOkOgMBAMcIqv8AP9E6SSPUlFtsoCNcHbNMA3GY/NJJNLoGToWvw7bnKLdlOhwykQSWBMkptsjFsieC05Njbunw/AKTmgnNJJ36JJItlIt2aaf2Zo+HJBJd1Om9k54VSMDILs+m/mkklt2dSItw7IEMaJkGBsBG6yYzANzht4y/MbpJJkMB67QHOi0GIVSSSsREkkkgBJJJIA08PoB9SDMRNuyLVMO0sdUc0OdA1FuU5Rp2SSU5dR4rgx12tDw3I2IjQyZv11WfH0GtdAEJJJkDKsQ0CIAFtlUmSTIUSSSSDD//2Q=="/>
          <p:cNvSpPr>
            <a:spLocks noChangeAspect="1" noChangeArrowheads="1"/>
          </p:cNvSpPr>
          <p:nvPr/>
        </p:nvSpPr>
        <p:spPr bwMode="auto">
          <a:xfrm>
            <a:off x="1259681"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400">
                <a:solidFill>
                  <a:schemeClr val="tx1"/>
                </a:solidFill>
                <a:latin typeface="Trebuchet MS" pitchFamily="34" charset="0"/>
              </a:defRPr>
            </a:lvl1pPr>
            <a:lvl2pPr marL="742950" indent="-285750" eaLnBrk="0" hangingPunct="0">
              <a:lnSpc>
                <a:spcPct val="90000"/>
              </a:lnSpc>
              <a:spcBef>
                <a:spcPts val="500"/>
              </a:spcBef>
              <a:buFont typeface="Arial" charset="0"/>
              <a:buChar char="•"/>
              <a:defRPr sz="2000">
                <a:solidFill>
                  <a:schemeClr val="tx1"/>
                </a:solidFill>
                <a:latin typeface="Trebuchet MS" pitchFamily="34" charset="0"/>
              </a:defRPr>
            </a:lvl2pPr>
            <a:lvl3pPr marL="1143000" indent="-228600" eaLnBrk="0" hangingPunct="0">
              <a:lnSpc>
                <a:spcPct val="90000"/>
              </a:lnSpc>
              <a:spcBef>
                <a:spcPts val="500"/>
              </a:spcBef>
              <a:buFont typeface="Arial" charset="0"/>
              <a:buChar char="•"/>
              <a:defRPr>
                <a:solidFill>
                  <a:schemeClr val="tx1"/>
                </a:solidFill>
                <a:latin typeface="Trebuchet MS" pitchFamily="34" charset="0"/>
              </a:defRPr>
            </a:lvl3pPr>
            <a:lvl4pPr marL="1600200" indent="-228600" eaLnBrk="0" hangingPunct="0">
              <a:lnSpc>
                <a:spcPct val="90000"/>
              </a:lnSpc>
              <a:spcBef>
                <a:spcPts val="500"/>
              </a:spcBef>
              <a:buFont typeface="Arial" charset="0"/>
              <a:buChar char="•"/>
              <a:defRPr sz="1600">
                <a:solidFill>
                  <a:schemeClr val="tx1"/>
                </a:solidFill>
                <a:latin typeface="Trebuchet MS" pitchFamily="34" charset="0"/>
              </a:defRPr>
            </a:lvl4pPr>
            <a:lvl5pPr marL="2057400" indent="-228600" eaLnBrk="0" hangingPunct="0">
              <a:lnSpc>
                <a:spcPct val="90000"/>
              </a:lnSpc>
              <a:spcBef>
                <a:spcPts val="500"/>
              </a:spcBef>
              <a:buFont typeface="Arial" charset="0"/>
              <a:buChar char="•"/>
              <a:defRPr sz="1600">
                <a:solidFill>
                  <a:schemeClr val="tx1"/>
                </a:solidFill>
                <a:latin typeface="Trebuchet MS" pitchFamily="34" charset="0"/>
              </a:defRPr>
            </a:lvl5pPr>
            <a:lvl6pPr marL="25146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6pPr>
            <a:lvl7pPr marL="29718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7pPr>
            <a:lvl8pPr marL="34290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8pPr>
            <a:lvl9pPr marL="38862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9pPr>
          </a:lstStyle>
          <a:p>
            <a:pPr eaLnBrk="1" hangingPunct="1">
              <a:lnSpc>
                <a:spcPct val="100000"/>
              </a:lnSpc>
              <a:spcBef>
                <a:spcPct val="0"/>
              </a:spcBef>
              <a:buFontTx/>
              <a:buNone/>
            </a:pPr>
            <a:endParaRPr lang="en-US" altLang="en-US" sz="1800"/>
          </a:p>
        </p:txBody>
      </p:sp>
      <p:pic>
        <p:nvPicPr>
          <p:cNvPr id="65540" name="Picture 4" descr="http://gme.uchc.edu/images/neurology/specialc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6916" y="2171700"/>
            <a:ext cx="35433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Box 7"/>
          <p:cNvSpPr txBox="1">
            <a:spLocks noChangeArrowheads="1"/>
          </p:cNvSpPr>
          <p:nvPr/>
        </p:nvSpPr>
        <p:spPr bwMode="auto">
          <a:xfrm>
            <a:off x="3810000" y="5508627"/>
            <a:ext cx="518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400">
                <a:solidFill>
                  <a:schemeClr val="tx1"/>
                </a:solidFill>
                <a:latin typeface="Trebuchet MS" pitchFamily="34" charset="0"/>
              </a:defRPr>
            </a:lvl1pPr>
            <a:lvl2pPr marL="742950" indent="-285750" eaLnBrk="0" hangingPunct="0">
              <a:lnSpc>
                <a:spcPct val="90000"/>
              </a:lnSpc>
              <a:spcBef>
                <a:spcPts val="500"/>
              </a:spcBef>
              <a:buFont typeface="Arial" charset="0"/>
              <a:buChar char="•"/>
              <a:defRPr sz="2000">
                <a:solidFill>
                  <a:schemeClr val="tx1"/>
                </a:solidFill>
                <a:latin typeface="Trebuchet MS" pitchFamily="34" charset="0"/>
              </a:defRPr>
            </a:lvl2pPr>
            <a:lvl3pPr marL="1143000" indent="-228600" eaLnBrk="0" hangingPunct="0">
              <a:lnSpc>
                <a:spcPct val="90000"/>
              </a:lnSpc>
              <a:spcBef>
                <a:spcPts val="500"/>
              </a:spcBef>
              <a:buFont typeface="Arial" charset="0"/>
              <a:buChar char="•"/>
              <a:defRPr>
                <a:solidFill>
                  <a:schemeClr val="tx1"/>
                </a:solidFill>
                <a:latin typeface="Trebuchet MS" pitchFamily="34" charset="0"/>
              </a:defRPr>
            </a:lvl3pPr>
            <a:lvl4pPr marL="1600200" indent="-228600" eaLnBrk="0" hangingPunct="0">
              <a:lnSpc>
                <a:spcPct val="90000"/>
              </a:lnSpc>
              <a:spcBef>
                <a:spcPts val="500"/>
              </a:spcBef>
              <a:buFont typeface="Arial" charset="0"/>
              <a:buChar char="•"/>
              <a:defRPr sz="1600">
                <a:solidFill>
                  <a:schemeClr val="tx1"/>
                </a:solidFill>
                <a:latin typeface="Trebuchet MS" pitchFamily="34" charset="0"/>
              </a:defRPr>
            </a:lvl4pPr>
            <a:lvl5pPr marL="2057400" indent="-228600" eaLnBrk="0" hangingPunct="0">
              <a:lnSpc>
                <a:spcPct val="90000"/>
              </a:lnSpc>
              <a:spcBef>
                <a:spcPts val="500"/>
              </a:spcBef>
              <a:buFont typeface="Arial" charset="0"/>
              <a:buChar char="•"/>
              <a:defRPr sz="1600">
                <a:solidFill>
                  <a:schemeClr val="tx1"/>
                </a:solidFill>
                <a:latin typeface="Trebuchet MS" pitchFamily="34" charset="0"/>
              </a:defRPr>
            </a:lvl5pPr>
            <a:lvl6pPr marL="25146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6pPr>
            <a:lvl7pPr marL="29718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7pPr>
            <a:lvl8pPr marL="34290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8pPr>
            <a:lvl9pPr marL="38862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9pPr>
          </a:lstStyle>
          <a:p>
            <a:pPr algn="ctr" eaLnBrk="1" hangingPunct="1">
              <a:lnSpc>
                <a:spcPct val="100000"/>
              </a:lnSpc>
              <a:spcBef>
                <a:spcPct val="0"/>
              </a:spcBef>
              <a:buFontTx/>
              <a:buNone/>
            </a:pPr>
            <a:r>
              <a:rPr lang="en-US" altLang="en-US" sz="3200" b="1" dirty="0"/>
              <a:t>February 22, 2012</a:t>
            </a:r>
          </a:p>
          <a:p>
            <a:pPr algn="ctr" eaLnBrk="1" hangingPunct="1">
              <a:lnSpc>
                <a:spcPct val="100000"/>
              </a:lnSpc>
              <a:spcBef>
                <a:spcPct val="0"/>
              </a:spcBef>
              <a:buFontTx/>
              <a:buNone/>
            </a:pPr>
            <a:r>
              <a:rPr lang="en-US" altLang="en-US" sz="3200" b="1" dirty="0"/>
              <a:t>New Britain, CT</a:t>
            </a:r>
          </a:p>
        </p:txBody>
      </p:sp>
      <p:pic>
        <p:nvPicPr>
          <p:cNvPr id="6554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4131" y="3962401"/>
            <a:ext cx="3481891" cy="154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389208"/>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dirty="0"/>
              <a:t>Violence in hospitals is over four times the national average for non-health care workplaces </a:t>
            </a:r>
          </a:p>
          <a:p>
            <a:pPr eaLnBrk="1" hangingPunct="1">
              <a:buNone/>
            </a:pPr>
            <a:endParaRPr lang="en-US" dirty="0" smtClean="0"/>
          </a:p>
          <a:p>
            <a:pPr eaLnBrk="1" hangingPunct="1"/>
            <a:r>
              <a:rPr lang="en-US" dirty="0" smtClean="0"/>
              <a:t>Violence </a:t>
            </a:r>
            <a:r>
              <a:rPr lang="en-US" dirty="0"/>
              <a:t>is most common in psychiatric facilities and emergency departments</a:t>
            </a:r>
          </a:p>
        </p:txBody>
      </p:sp>
      <p:sp>
        <p:nvSpPr>
          <p:cNvPr id="3" name="Title 2"/>
          <p:cNvSpPr>
            <a:spLocks noGrp="1"/>
          </p:cNvSpPr>
          <p:nvPr>
            <p:ph type="title"/>
          </p:nvPr>
        </p:nvSpPr>
        <p:spPr/>
        <p:txBody>
          <a:bodyPr/>
          <a:lstStyle/>
          <a:p>
            <a:r>
              <a:rPr lang="en-US" dirty="0" smtClean="0"/>
              <a:t>NIOSH Study Finds…</a:t>
            </a:r>
            <a:endParaRPr lang="en-US" dirty="0"/>
          </a:p>
        </p:txBody>
      </p:sp>
    </p:spTree>
    <p:extLst>
      <p:ext uri="{BB962C8B-B14F-4D97-AF65-F5344CB8AC3E}">
        <p14:creationId xmlns:p14="http://schemas.microsoft.com/office/powerpoint/2010/main" val="3230787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3" y="1204913"/>
            <a:ext cx="7754937" cy="1911350"/>
          </a:xfrm>
        </p:spPr>
        <p:txBody>
          <a:bodyPr/>
          <a:lstStyle/>
          <a:p>
            <a:pPr eaLnBrk="1" hangingPunct="1">
              <a:defRPr/>
            </a:pPr>
            <a:r>
              <a:rPr lang="en-US" dirty="0">
                <a:effectLst>
                  <a:outerShdw blurRad="50800" dist="38100" algn="tr" rotWithShape="0">
                    <a:prstClr val="black">
                      <a:alpha val="40000"/>
                    </a:prstClr>
                  </a:outerShdw>
                </a:effectLst>
              </a:rPr>
              <a:t>What Constitutes </a:t>
            </a:r>
            <a:r>
              <a:rPr lang="en-US" b="1" i="1" dirty="0">
                <a:effectLst>
                  <a:outerShdw blurRad="38100" dist="38100" dir="2700000" algn="tl">
                    <a:srgbClr val="000000">
                      <a:alpha val="43137"/>
                    </a:srgbClr>
                  </a:outerShdw>
                </a:effectLst>
                <a:latin typeface="Berlin Sans FB Demi" pitchFamily="34" charset="0"/>
              </a:rPr>
              <a:t>Workplace Violence</a:t>
            </a:r>
            <a:r>
              <a:rPr lang="en-US" dirty="0" smtClean="0">
                <a:effectLst>
                  <a:outerShdw blurRad="50800" dist="38100" algn="tr" rotWithShape="0">
                    <a:prstClr val="black">
                      <a:alpha val="40000"/>
                    </a:prstClr>
                  </a:outerShdw>
                </a:effectLst>
              </a:rPr>
              <a:t>?</a:t>
            </a:r>
            <a:endParaRPr lang="en-US" dirty="0"/>
          </a:p>
        </p:txBody>
      </p:sp>
      <p:sp>
        <p:nvSpPr>
          <p:cNvPr id="21507" name="Text Placeholder 2"/>
          <p:cNvSpPr>
            <a:spLocks noGrp="1"/>
          </p:cNvSpPr>
          <p:nvPr>
            <p:ph type="body" idx="1"/>
          </p:nvPr>
        </p:nvSpPr>
        <p:spPr>
          <a:xfrm>
            <a:off x="698500" y="3767138"/>
            <a:ext cx="7735888" cy="1500187"/>
          </a:xfrm>
        </p:spPr>
        <p:txBody>
          <a:bodyPr/>
          <a:lstStyle/>
          <a:p>
            <a:pPr eaLnBrk="1" hangingPunct="1"/>
            <a:r>
              <a:rPr lang="en-US" sz="2400" b="1" dirty="0" smtClean="0"/>
              <a:t>In simplest terms:</a:t>
            </a:r>
          </a:p>
          <a:p>
            <a:pPr eaLnBrk="1" hangingPunct="1"/>
            <a:r>
              <a:rPr lang="en-US" sz="2400" u="sng" dirty="0" smtClean="0"/>
              <a:t>Any incident in which an employer or employee is threatened, intimidated, verbally or physically attacked, harassed, injured or killed</a:t>
            </a:r>
          </a:p>
          <a:p>
            <a:pPr eaLnBrk="1" hangingPunct="1"/>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ffectLst>
                  <a:outerShdw blurRad="50800" dist="38100" algn="tr" rotWithShape="0">
                    <a:prstClr val="black">
                      <a:alpha val="40000"/>
                    </a:prstClr>
                  </a:outerShdw>
                </a:effectLst>
              </a:rPr>
              <a:t>Always </a:t>
            </a:r>
            <a:r>
              <a:rPr lang="en-US" dirty="0" smtClean="0">
                <a:effectLst>
                  <a:outerShdw blurRad="50800" dist="38100" algn="tr" rotWithShape="0">
                    <a:prstClr val="black">
                      <a:alpha val="40000"/>
                    </a:prstClr>
                  </a:outerShdw>
                </a:effectLst>
              </a:rPr>
              <a:t>Remember</a:t>
            </a:r>
            <a:endParaRPr lang="en-US" dirty="0"/>
          </a:p>
        </p:txBody>
      </p:sp>
      <p:sp>
        <p:nvSpPr>
          <p:cNvPr id="3" name="Content Placeholder 2"/>
          <p:cNvSpPr>
            <a:spLocks noGrp="1"/>
          </p:cNvSpPr>
          <p:nvPr>
            <p:ph sz="quarter" idx="13"/>
          </p:nvPr>
        </p:nvSpPr>
        <p:spPr>
          <a:xfrm>
            <a:off x="685800" y="2239963"/>
            <a:ext cx="3803650" cy="3876675"/>
          </a:xfrm>
        </p:spPr>
        <p:txBody>
          <a:bodyPr/>
          <a:lstStyle/>
          <a:p>
            <a:pPr marL="0" indent="0" eaLnBrk="1" hangingPunct="1">
              <a:buFont typeface="Wingdings" pitchFamily="2" charset="2"/>
              <a:buNone/>
              <a:defRPr/>
            </a:pPr>
            <a:r>
              <a:rPr lang="en-US" sz="3200" dirty="0" smtClean="0"/>
              <a:t>Incidents </a:t>
            </a:r>
            <a:r>
              <a:rPr lang="en-US" sz="3200" dirty="0"/>
              <a:t>of </a:t>
            </a:r>
            <a:r>
              <a:rPr lang="en-US" sz="2800" b="1" i="1" dirty="0">
                <a:solidFill>
                  <a:schemeClr val="tx2"/>
                </a:solidFill>
                <a:latin typeface="Berlin Sans FB Demi" pitchFamily="34" charset="0"/>
                <a:ea typeface="+mj-ea"/>
                <a:cs typeface="+mj-cs"/>
              </a:rPr>
              <a:t>Workplace Violence </a:t>
            </a:r>
            <a:r>
              <a:rPr lang="en-US" sz="3200" dirty="0"/>
              <a:t>can be avoided, if we understand the issues and know what to look for</a:t>
            </a:r>
            <a:r>
              <a:rPr lang="en-US" b="1" i="1" dirty="0"/>
              <a:t>.</a:t>
            </a:r>
            <a:endParaRPr lang="en-US" dirty="0" smtClean="0"/>
          </a:p>
          <a:p>
            <a:pPr marL="0" indent="0" eaLnBrk="1" hangingPunct="1">
              <a:buFont typeface="Wingdings" pitchFamily="2" charset="2"/>
              <a:buNone/>
              <a:defRPr/>
            </a:pPr>
            <a:endParaRPr lang="en-US" dirty="0"/>
          </a:p>
        </p:txBody>
      </p:sp>
      <p:pic>
        <p:nvPicPr>
          <p:cNvPr id="20484" name="Picture 4"/>
          <p:cNvPicPr>
            <a:picLocks noGrp="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a:xfrm>
            <a:off x="4645025" y="2538413"/>
            <a:ext cx="3803650" cy="32797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eaLnBrk="1" hangingPunct="1">
              <a:buFont typeface="Wingdings" pitchFamily="2" charset="2"/>
              <a:buNone/>
              <a:defRPr/>
            </a:pPr>
            <a:r>
              <a:rPr lang="en-US" sz="4000" b="1" u="sng" dirty="0"/>
              <a:t>THE GOLDEN RULE:</a:t>
            </a:r>
            <a:endParaRPr lang="en-US" sz="4000" b="1" dirty="0"/>
          </a:p>
          <a:p>
            <a:pPr marL="0" indent="0" algn="ctr" eaLnBrk="1" hangingPunct="1">
              <a:buFont typeface="Wingdings" pitchFamily="2" charset="2"/>
              <a:buNone/>
              <a:defRPr/>
            </a:pPr>
            <a:endParaRPr lang="en-US" sz="2800" b="1" i="1" dirty="0" smtClean="0"/>
          </a:p>
          <a:p>
            <a:pPr marL="0" indent="0" algn="ctr" eaLnBrk="1" hangingPunct="1">
              <a:buFont typeface="Wingdings" pitchFamily="2" charset="2"/>
              <a:buNone/>
              <a:defRPr/>
            </a:pPr>
            <a:r>
              <a:rPr lang="en-US" sz="2800" dirty="0" smtClean="0"/>
              <a:t>IN EVERY HEALTHCARE FACILITY, THE RISK OF VIOLENCE SHOULD ALWAYS BE RECOGNIZED, BUT CAN ALWAYS BE AVOIDED OR MITIGATED THROUGH PREPARATION</a:t>
            </a:r>
          </a:p>
          <a:p>
            <a:pPr eaLnBrk="1" hangingPunct="1">
              <a:defRPr/>
            </a:pPr>
            <a:endParaRPr lang="en-US" dirty="0"/>
          </a:p>
        </p:txBody>
      </p:sp>
      <p:sp>
        <p:nvSpPr>
          <p:cNvPr id="3" name="Title 2"/>
          <p:cNvSpPr>
            <a:spLocks noGrp="1"/>
          </p:cNvSpPr>
          <p:nvPr>
            <p:ph type="title"/>
          </p:nvPr>
        </p:nvSpPr>
        <p:spPr/>
        <p:txBody>
          <a:bodyPr/>
          <a:lstStyle/>
          <a:p>
            <a:pPr eaLnBrk="1" hangingPunct="1">
              <a:defRPr/>
            </a:pPr>
            <a:r>
              <a:rPr lang="en-US" sz="3600" dirty="0" smtClean="0"/>
              <a:t>PREVENTING </a:t>
            </a:r>
            <a:br>
              <a:rPr lang="en-US" sz="3600" dirty="0" smtClean="0"/>
            </a:br>
            <a:r>
              <a:rPr lang="en-US" sz="4800" b="1" i="1" dirty="0">
                <a:effectLst>
                  <a:outerShdw blurRad="38100" dist="38100" dir="2700000" algn="tl">
                    <a:srgbClr val="000000">
                      <a:alpha val="43137"/>
                    </a:srgbClr>
                  </a:outerShdw>
                </a:effectLst>
                <a:latin typeface="Berlin Sans FB Demi" pitchFamily="34" charset="0"/>
              </a:rPr>
              <a:t>WORKPLACE VIOLENCE </a:t>
            </a:r>
            <a:endParaRPr lang="en-US" b="1" i="1" dirty="0">
              <a:effectLst>
                <a:outerShdw blurRad="38100" dist="38100" dir="2700000" algn="tl">
                  <a:srgbClr val="000000">
                    <a:alpha val="43137"/>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eaLnBrk="1" hangingPunct="1">
              <a:buFont typeface="Wingdings" pitchFamily="2" charset="2"/>
              <a:buNone/>
              <a:defRPr/>
            </a:pPr>
            <a:r>
              <a:rPr lang="en-US" b="1" dirty="0"/>
              <a:t>To increase safety and lessen your chances of being injured, follow some simple guidelines</a:t>
            </a:r>
            <a:r>
              <a:rPr lang="en-US" b="1" dirty="0" smtClean="0"/>
              <a:t>:</a:t>
            </a:r>
          </a:p>
          <a:p>
            <a:pPr marL="0" indent="0" algn="ctr" eaLnBrk="1" hangingPunct="1">
              <a:buFont typeface="Wingdings" pitchFamily="2" charset="2"/>
              <a:buNone/>
              <a:defRPr/>
            </a:pPr>
            <a:endParaRPr lang="en-US" sz="1200" dirty="0" smtClean="0"/>
          </a:p>
          <a:p>
            <a:pPr lvl="1" eaLnBrk="1" hangingPunct="1">
              <a:buFont typeface="Wingdings" pitchFamily="2" charset="2"/>
              <a:buChar char="§"/>
            </a:pPr>
            <a:r>
              <a:rPr lang="en-US" dirty="0"/>
              <a:t>Practice prevention as a primary </a:t>
            </a:r>
            <a:r>
              <a:rPr lang="en-US" dirty="0" smtClean="0"/>
              <a:t>goal</a:t>
            </a:r>
          </a:p>
          <a:p>
            <a:pPr lvl="1" eaLnBrk="1" hangingPunct="1">
              <a:buFont typeface="Wingdings" pitchFamily="2" charset="2"/>
              <a:buChar char="§"/>
            </a:pPr>
            <a:r>
              <a:rPr lang="en-US" dirty="0"/>
              <a:t> </a:t>
            </a:r>
            <a:r>
              <a:rPr lang="en-US" dirty="0" smtClean="0"/>
              <a:t>Train </a:t>
            </a:r>
            <a:r>
              <a:rPr lang="en-US" dirty="0"/>
              <a:t>all employees on prevention </a:t>
            </a:r>
            <a:r>
              <a:rPr lang="en-US" dirty="0" smtClean="0"/>
              <a:t>techniques</a:t>
            </a:r>
          </a:p>
          <a:p>
            <a:pPr lvl="1" eaLnBrk="1" hangingPunct="1">
              <a:buFont typeface="Wingdings" pitchFamily="2" charset="2"/>
              <a:buChar char="§"/>
            </a:pPr>
            <a:r>
              <a:rPr lang="en-US" dirty="0" smtClean="0"/>
              <a:t>Focus </a:t>
            </a:r>
            <a:r>
              <a:rPr lang="en-US" dirty="0"/>
              <a:t>on effective verbal </a:t>
            </a:r>
            <a:r>
              <a:rPr lang="en-US" dirty="0" smtClean="0"/>
              <a:t>de-escalation</a:t>
            </a:r>
          </a:p>
          <a:p>
            <a:pPr lvl="1" eaLnBrk="1" hangingPunct="1">
              <a:buFont typeface="Wingdings" pitchFamily="2" charset="2"/>
              <a:buChar char="§"/>
            </a:pPr>
            <a:r>
              <a:rPr lang="en-US" dirty="0" smtClean="0"/>
              <a:t>Limit </a:t>
            </a:r>
            <a:r>
              <a:rPr lang="en-US" dirty="0"/>
              <a:t>physical interventions </a:t>
            </a:r>
            <a:endParaRPr lang="en-US" dirty="0" smtClean="0"/>
          </a:p>
          <a:p>
            <a:pPr lvl="1" eaLnBrk="1" hangingPunct="1">
              <a:buFont typeface="Wingdings" pitchFamily="2" charset="2"/>
              <a:buChar char="§"/>
            </a:pPr>
            <a:r>
              <a:rPr lang="en-US" dirty="0" smtClean="0"/>
              <a:t>Use </a:t>
            </a:r>
            <a:r>
              <a:rPr lang="en-US" dirty="0"/>
              <a:t>an adequate number of trained </a:t>
            </a:r>
            <a:r>
              <a:rPr lang="en-US" dirty="0" smtClean="0"/>
              <a:t>staff</a:t>
            </a:r>
          </a:p>
          <a:p>
            <a:pPr lvl="1" eaLnBrk="1" hangingPunct="1">
              <a:buFont typeface="Wingdings" pitchFamily="2" charset="2"/>
              <a:buChar char="§"/>
            </a:pPr>
            <a:r>
              <a:rPr lang="en-US" dirty="0" smtClean="0"/>
              <a:t>Train </a:t>
            </a:r>
            <a:r>
              <a:rPr lang="en-US" dirty="0"/>
              <a:t>emergency response teams using a variety of training methods</a:t>
            </a:r>
          </a:p>
          <a:p>
            <a:pPr marL="0" indent="0" eaLnBrk="1" hangingPunct="1">
              <a:buFont typeface="Wingdings" pitchFamily="2" charset="2"/>
              <a:buNone/>
              <a:defRPr/>
            </a:pPr>
            <a:endParaRPr lang="en-US" dirty="0"/>
          </a:p>
        </p:txBody>
      </p:sp>
      <p:sp>
        <p:nvSpPr>
          <p:cNvPr id="3" name="Title 2"/>
          <p:cNvSpPr>
            <a:spLocks noGrp="1"/>
          </p:cNvSpPr>
          <p:nvPr>
            <p:ph type="title"/>
          </p:nvPr>
        </p:nvSpPr>
        <p:spPr/>
        <p:txBody>
          <a:bodyPr/>
          <a:lstStyle/>
          <a:p>
            <a:pPr eaLnBrk="1" hangingPunct="1">
              <a:defRPr/>
            </a:pPr>
            <a:r>
              <a:rPr lang="en-US" sz="4000" dirty="0" smtClean="0">
                <a:effectLst>
                  <a:outerShdw blurRad="50800" dist="38100" algn="tr" rotWithShape="0">
                    <a:prstClr val="black">
                      <a:alpha val="40000"/>
                    </a:prstClr>
                  </a:outerShdw>
                </a:effectLst>
              </a:rPr>
              <a:t>Responding To A </a:t>
            </a:r>
            <a:br>
              <a:rPr lang="en-US" sz="4000" dirty="0" smtClean="0">
                <a:effectLst>
                  <a:outerShdw blurRad="50800" dist="38100" algn="tr" rotWithShape="0">
                    <a:prstClr val="black">
                      <a:alpha val="40000"/>
                    </a:prstClr>
                  </a:outerShdw>
                </a:effectLst>
              </a:rPr>
            </a:br>
            <a:r>
              <a:rPr lang="en-US" sz="4000" dirty="0" smtClean="0">
                <a:effectLst>
                  <a:outerShdw blurRad="50800" dist="38100" algn="tr" rotWithShape="0">
                    <a:prstClr val="black">
                      <a:alpha val="40000"/>
                    </a:prstClr>
                  </a:outerShdw>
                </a:effectLst>
              </a:rPr>
              <a:t>Violent Situation</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700920" y="3423471"/>
            <a:ext cx="2360414" cy="604800"/>
          </a:xfrm>
          <a:custGeom>
            <a:avLst/>
            <a:gdLst>
              <a:gd name="connsiteX0" fmla="*/ 0 w 2360414"/>
              <a:gd name="connsiteY0" fmla="*/ 0 h 604800"/>
              <a:gd name="connsiteX1" fmla="*/ 2360414 w 2360414"/>
              <a:gd name="connsiteY1" fmla="*/ 0 h 604800"/>
              <a:gd name="connsiteX2" fmla="*/ 2360414 w 2360414"/>
              <a:gd name="connsiteY2" fmla="*/ 604800 h 604800"/>
              <a:gd name="connsiteX3" fmla="*/ 0 w 2360414"/>
              <a:gd name="connsiteY3" fmla="*/ 604800 h 604800"/>
              <a:gd name="connsiteX4" fmla="*/ 0 w 2360414"/>
              <a:gd name="connsiteY4" fmla="*/ 0 h 6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414" h="604800">
                <a:moveTo>
                  <a:pt x="0" y="0"/>
                </a:moveTo>
                <a:lnTo>
                  <a:pt x="2360414" y="0"/>
                </a:lnTo>
                <a:lnTo>
                  <a:pt x="2360414" y="604800"/>
                </a:lnTo>
                <a:lnTo>
                  <a:pt x="0" y="604800"/>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lIns="149352" tIns="85344" rIns="149352" bIns="85344" spcCol="1270" anchor="ctr"/>
          <a:lstStyle/>
          <a:p>
            <a:pPr algn="ctr" defTabSz="933450">
              <a:lnSpc>
                <a:spcPct val="90000"/>
              </a:lnSpc>
              <a:spcAft>
                <a:spcPct val="35000"/>
              </a:spcAft>
              <a:defRPr/>
            </a:pPr>
            <a:r>
              <a:rPr lang="en-US" sz="2100" dirty="0"/>
              <a:t>Male</a:t>
            </a:r>
          </a:p>
        </p:txBody>
      </p:sp>
      <p:sp>
        <p:nvSpPr>
          <p:cNvPr id="14" name="Freeform 13"/>
          <p:cNvSpPr/>
          <p:nvPr/>
        </p:nvSpPr>
        <p:spPr>
          <a:xfrm>
            <a:off x="700920" y="4028271"/>
            <a:ext cx="2360414" cy="922320"/>
          </a:xfrm>
          <a:custGeom>
            <a:avLst/>
            <a:gdLst>
              <a:gd name="connsiteX0" fmla="*/ 0 w 2360414"/>
              <a:gd name="connsiteY0" fmla="*/ 0 h 922320"/>
              <a:gd name="connsiteX1" fmla="*/ 2360414 w 2360414"/>
              <a:gd name="connsiteY1" fmla="*/ 0 h 922320"/>
              <a:gd name="connsiteX2" fmla="*/ 2360414 w 2360414"/>
              <a:gd name="connsiteY2" fmla="*/ 922320 h 922320"/>
              <a:gd name="connsiteX3" fmla="*/ 0 w 2360414"/>
              <a:gd name="connsiteY3" fmla="*/ 922320 h 922320"/>
              <a:gd name="connsiteX4" fmla="*/ 0 w 2360414"/>
              <a:gd name="connsiteY4" fmla="*/ 0 h 92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414" h="922320">
                <a:moveTo>
                  <a:pt x="0" y="0"/>
                </a:moveTo>
                <a:lnTo>
                  <a:pt x="2360414" y="0"/>
                </a:lnTo>
                <a:lnTo>
                  <a:pt x="2360414" y="922320"/>
                </a:lnTo>
                <a:lnTo>
                  <a:pt x="0" y="922320"/>
                </a:lnTo>
                <a:lnTo>
                  <a:pt x="0" y="0"/>
                </a:ln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txBody>
          <a:bodyPr lIns="112014" tIns="112014" rIns="149352" bIns="168021" spcCol="1270"/>
          <a:lstStyle/>
          <a:p>
            <a:pPr marL="228600" lvl="1" indent="-228600" defTabSz="933450">
              <a:lnSpc>
                <a:spcPct val="90000"/>
              </a:lnSpc>
              <a:spcAft>
                <a:spcPct val="15000"/>
              </a:spcAft>
              <a:buFontTx/>
              <a:buChar char="••"/>
              <a:defRPr/>
            </a:pPr>
            <a:r>
              <a:rPr lang="en-US" sz="2100" dirty="0"/>
              <a:t>80%Probability</a:t>
            </a:r>
          </a:p>
        </p:txBody>
      </p:sp>
      <p:sp>
        <p:nvSpPr>
          <p:cNvPr id="15" name="Freeform 14"/>
          <p:cNvSpPr/>
          <p:nvPr/>
        </p:nvSpPr>
        <p:spPr>
          <a:xfrm>
            <a:off x="3391792" y="3423471"/>
            <a:ext cx="2360414" cy="604800"/>
          </a:xfrm>
          <a:custGeom>
            <a:avLst/>
            <a:gdLst>
              <a:gd name="connsiteX0" fmla="*/ 0 w 2360414"/>
              <a:gd name="connsiteY0" fmla="*/ 0 h 604800"/>
              <a:gd name="connsiteX1" fmla="*/ 2360414 w 2360414"/>
              <a:gd name="connsiteY1" fmla="*/ 0 h 604800"/>
              <a:gd name="connsiteX2" fmla="*/ 2360414 w 2360414"/>
              <a:gd name="connsiteY2" fmla="*/ 604800 h 604800"/>
              <a:gd name="connsiteX3" fmla="*/ 0 w 2360414"/>
              <a:gd name="connsiteY3" fmla="*/ 604800 h 604800"/>
              <a:gd name="connsiteX4" fmla="*/ 0 w 2360414"/>
              <a:gd name="connsiteY4" fmla="*/ 0 h 6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414" h="604800">
                <a:moveTo>
                  <a:pt x="0" y="0"/>
                </a:moveTo>
                <a:lnTo>
                  <a:pt x="2360414" y="0"/>
                </a:lnTo>
                <a:lnTo>
                  <a:pt x="2360414" y="604800"/>
                </a:lnTo>
                <a:lnTo>
                  <a:pt x="0" y="604800"/>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lIns="149352" tIns="85344" rIns="149352" bIns="85344" spcCol="1270" anchor="ctr"/>
          <a:lstStyle/>
          <a:p>
            <a:pPr algn="ctr" defTabSz="933450">
              <a:lnSpc>
                <a:spcPct val="90000"/>
              </a:lnSpc>
              <a:spcAft>
                <a:spcPct val="35000"/>
              </a:spcAft>
              <a:defRPr/>
            </a:pPr>
            <a:r>
              <a:rPr lang="en-US" sz="2100" dirty="0"/>
              <a:t>Caucasian</a:t>
            </a:r>
          </a:p>
        </p:txBody>
      </p:sp>
      <p:sp>
        <p:nvSpPr>
          <p:cNvPr id="16" name="Freeform 15"/>
          <p:cNvSpPr/>
          <p:nvPr/>
        </p:nvSpPr>
        <p:spPr>
          <a:xfrm>
            <a:off x="3391792" y="4028271"/>
            <a:ext cx="2360414" cy="922320"/>
          </a:xfrm>
          <a:custGeom>
            <a:avLst/>
            <a:gdLst>
              <a:gd name="connsiteX0" fmla="*/ 0 w 2360414"/>
              <a:gd name="connsiteY0" fmla="*/ 0 h 922320"/>
              <a:gd name="connsiteX1" fmla="*/ 2360414 w 2360414"/>
              <a:gd name="connsiteY1" fmla="*/ 0 h 922320"/>
              <a:gd name="connsiteX2" fmla="*/ 2360414 w 2360414"/>
              <a:gd name="connsiteY2" fmla="*/ 922320 h 922320"/>
              <a:gd name="connsiteX3" fmla="*/ 0 w 2360414"/>
              <a:gd name="connsiteY3" fmla="*/ 922320 h 922320"/>
              <a:gd name="connsiteX4" fmla="*/ 0 w 2360414"/>
              <a:gd name="connsiteY4" fmla="*/ 0 h 92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414" h="922320">
                <a:moveTo>
                  <a:pt x="0" y="0"/>
                </a:moveTo>
                <a:lnTo>
                  <a:pt x="2360414" y="0"/>
                </a:lnTo>
                <a:lnTo>
                  <a:pt x="2360414" y="922320"/>
                </a:lnTo>
                <a:lnTo>
                  <a:pt x="0" y="922320"/>
                </a:lnTo>
                <a:lnTo>
                  <a:pt x="0" y="0"/>
                </a:ln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txBody>
          <a:bodyPr lIns="112014" tIns="112014" rIns="149352" bIns="168021" spcCol="1270"/>
          <a:lstStyle/>
          <a:p>
            <a:pPr marL="228600" lvl="1" indent="-228600" defTabSz="933450">
              <a:lnSpc>
                <a:spcPct val="90000"/>
              </a:lnSpc>
              <a:spcAft>
                <a:spcPct val="15000"/>
              </a:spcAft>
              <a:buFontTx/>
              <a:buChar char="••"/>
              <a:defRPr/>
            </a:pPr>
            <a:r>
              <a:rPr lang="en-US" sz="2100" dirty="0"/>
              <a:t>75% Probability</a:t>
            </a:r>
          </a:p>
        </p:txBody>
      </p:sp>
      <p:sp>
        <p:nvSpPr>
          <p:cNvPr id="17" name="Freeform 16"/>
          <p:cNvSpPr/>
          <p:nvPr/>
        </p:nvSpPr>
        <p:spPr>
          <a:xfrm>
            <a:off x="6082664" y="3423471"/>
            <a:ext cx="2360414" cy="604800"/>
          </a:xfrm>
          <a:custGeom>
            <a:avLst/>
            <a:gdLst>
              <a:gd name="connsiteX0" fmla="*/ 0 w 2360414"/>
              <a:gd name="connsiteY0" fmla="*/ 0 h 604800"/>
              <a:gd name="connsiteX1" fmla="*/ 2360414 w 2360414"/>
              <a:gd name="connsiteY1" fmla="*/ 0 h 604800"/>
              <a:gd name="connsiteX2" fmla="*/ 2360414 w 2360414"/>
              <a:gd name="connsiteY2" fmla="*/ 604800 h 604800"/>
              <a:gd name="connsiteX3" fmla="*/ 0 w 2360414"/>
              <a:gd name="connsiteY3" fmla="*/ 604800 h 604800"/>
              <a:gd name="connsiteX4" fmla="*/ 0 w 2360414"/>
              <a:gd name="connsiteY4" fmla="*/ 0 h 6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414" h="604800">
                <a:moveTo>
                  <a:pt x="0" y="0"/>
                </a:moveTo>
                <a:lnTo>
                  <a:pt x="2360414" y="0"/>
                </a:lnTo>
                <a:lnTo>
                  <a:pt x="2360414" y="604800"/>
                </a:lnTo>
                <a:lnTo>
                  <a:pt x="0" y="604800"/>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lIns="149352" tIns="85344" rIns="149352" bIns="85344" spcCol="1270" anchor="ctr"/>
          <a:lstStyle/>
          <a:p>
            <a:pPr algn="ctr" defTabSz="933450">
              <a:lnSpc>
                <a:spcPct val="90000"/>
              </a:lnSpc>
              <a:spcAft>
                <a:spcPct val="35000"/>
              </a:spcAft>
              <a:defRPr/>
            </a:pPr>
            <a:r>
              <a:rPr lang="en-US" sz="2100" dirty="0"/>
              <a:t>Working Age</a:t>
            </a:r>
          </a:p>
        </p:txBody>
      </p:sp>
      <p:sp>
        <p:nvSpPr>
          <p:cNvPr id="18" name="Freeform 17"/>
          <p:cNvSpPr/>
          <p:nvPr/>
        </p:nvSpPr>
        <p:spPr>
          <a:xfrm>
            <a:off x="6082664" y="4028271"/>
            <a:ext cx="2360414" cy="922320"/>
          </a:xfrm>
          <a:custGeom>
            <a:avLst/>
            <a:gdLst>
              <a:gd name="connsiteX0" fmla="*/ 0 w 2360414"/>
              <a:gd name="connsiteY0" fmla="*/ 0 h 922320"/>
              <a:gd name="connsiteX1" fmla="*/ 2360414 w 2360414"/>
              <a:gd name="connsiteY1" fmla="*/ 0 h 922320"/>
              <a:gd name="connsiteX2" fmla="*/ 2360414 w 2360414"/>
              <a:gd name="connsiteY2" fmla="*/ 922320 h 922320"/>
              <a:gd name="connsiteX3" fmla="*/ 0 w 2360414"/>
              <a:gd name="connsiteY3" fmla="*/ 922320 h 922320"/>
              <a:gd name="connsiteX4" fmla="*/ 0 w 2360414"/>
              <a:gd name="connsiteY4" fmla="*/ 0 h 92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414" h="922320">
                <a:moveTo>
                  <a:pt x="0" y="0"/>
                </a:moveTo>
                <a:lnTo>
                  <a:pt x="2360414" y="0"/>
                </a:lnTo>
                <a:lnTo>
                  <a:pt x="2360414" y="922320"/>
                </a:lnTo>
                <a:lnTo>
                  <a:pt x="0" y="922320"/>
                </a:lnTo>
                <a:lnTo>
                  <a:pt x="0" y="0"/>
                </a:ln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txBody>
          <a:bodyPr lIns="112014" tIns="112014" rIns="149352" bIns="168021" spcCol="1270"/>
          <a:lstStyle/>
          <a:p>
            <a:pPr marL="228600" lvl="1" indent="-228600" defTabSz="933450">
              <a:lnSpc>
                <a:spcPct val="90000"/>
              </a:lnSpc>
              <a:spcAft>
                <a:spcPct val="15000"/>
              </a:spcAft>
              <a:buFontTx/>
              <a:buChar char="••"/>
              <a:defRPr/>
            </a:pPr>
            <a:r>
              <a:rPr lang="en-US" sz="2100" dirty="0"/>
              <a:t>90% Probability</a:t>
            </a:r>
          </a:p>
        </p:txBody>
      </p:sp>
      <p:sp>
        <p:nvSpPr>
          <p:cNvPr id="24596" name="Title 2"/>
          <p:cNvSpPr>
            <a:spLocks noGrp="1"/>
          </p:cNvSpPr>
          <p:nvPr>
            <p:ph type="title"/>
          </p:nvPr>
        </p:nvSpPr>
        <p:spPr/>
        <p:txBody>
          <a:bodyPr/>
          <a:lstStyle/>
          <a:p>
            <a:pPr eaLnBrk="1" hangingPunct="1"/>
            <a:r>
              <a:rPr lang="en-US" sz="4000" smtClean="0"/>
              <a:t>Characteristics of the Potentially Violent Person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p:txBody>
          <a:bodyPr/>
          <a:lstStyle/>
          <a:p>
            <a:pPr marL="0" indent="0" algn="ctr" eaLnBrk="1" hangingPunct="1">
              <a:buFont typeface="Wingdings" pitchFamily="2" charset="2"/>
              <a:buNone/>
            </a:pPr>
            <a:r>
              <a:rPr lang="en-US" smtClean="0"/>
              <a:t>90% Will Display One Or More Of The Following</a:t>
            </a:r>
          </a:p>
          <a:p>
            <a:pPr marL="0" indent="0" algn="ctr" eaLnBrk="1" hangingPunct="1">
              <a:buFont typeface="Wingdings" pitchFamily="2" charset="2"/>
              <a:buNone/>
            </a:pPr>
            <a:endParaRPr lang="en-US" smtClean="0"/>
          </a:p>
          <a:p>
            <a:pPr marL="0" indent="0" algn="ctr" eaLnBrk="1" hangingPunct="1">
              <a:buFont typeface="Wingdings" pitchFamily="2" charset="2"/>
              <a:buNone/>
            </a:pPr>
            <a:endParaRPr lang="en-US" smtClean="0"/>
          </a:p>
        </p:txBody>
      </p:sp>
      <p:sp>
        <p:nvSpPr>
          <p:cNvPr id="25603" name="Title 2"/>
          <p:cNvSpPr>
            <a:spLocks noGrp="1"/>
          </p:cNvSpPr>
          <p:nvPr>
            <p:ph type="title"/>
          </p:nvPr>
        </p:nvSpPr>
        <p:spPr/>
        <p:txBody>
          <a:bodyPr/>
          <a:lstStyle/>
          <a:p>
            <a:pPr eaLnBrk="1" hangingPunct="1"/>
            <a:r>
              <a:rPr lang="en-US" sz="4000" smtClean="0"/>
              <a:t>Characteristics of the Potentially Violent Person</a:t>
            </a:r>
          </a:p>
        </p:txBody>
      </p:sp>
      <p:sp>
        <p:nvSpPr>
          <p:cNvPr id="7" name="Freeform 6"/>
          <p:cNvSpPr/>
          <p:nvPr/>
        </p:nvSpPr>
        <p:spPr>
          <a:xfrm>
            <a:off x="912278" y="3240491"/>
            <a:ext cx="3592952" cy="1122797"/>
          </a:xfrm>
          <a:custGeom>
            <a:avLst/>
            <a:gdLst>
              <a:gd name="connsiteX0" fmla="*/ 0 w 3592952"/>
              <a:gd name="connsiteY0" fmla="*/ 0 h 1122797"/>
              <a:gd name="connsiteX1" fmla="*/ 3592952 w 3592952"/>
              <a:gd name="connsiteY1" fmla="*/ 0 h 1122797"/>
              <a:gd name="connsiteX2" fmla="*/ 3592952 w 3592952"/>
              <a:gd name="connsiteY2" fmla="*/ 1122797 h 1122797"/>
              <a:gd name="connsiteX3" fmla="*/ 0 w 3592952"/>
              <a:gd name="connsiteY3" fmla="*/ 1122797 h 1122797"/>
              <a:gd name="connsiteX4" fmla="*/ 0 w 3592952"/>
              <a:gd name="connsiteY4" fmla="*/ 0 h 112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952" h="1122797">
                <a:moveTo>
                  <a:pt x="0" y="0"/>
                </a:moveTo>
                <a:lnTo>
                  <a:pt x="3592952" y="0"/>
                </a:lnTo>
                <a:lnTo>
                  <a:pt x="3592952" y="1122797"/>
                </a:lnTo>
                <a:lnTo>
                  <a:pt x="0" y="1122797"/>
                </a:lnTo>
                <a:lnTo>
                  <a:pt x="0" y="0"/>
                </a:lnTo>
                <a:close/>
              </a:path>
            </a:pathLst>
          </a:custGeom>
          <a:solidFill>
            <a:schemeClr val="accent6">
              <a:alpha val="40000"/>
            </a:schemeClr>
          </a:solidFill>
          <a:scene3d>
            <a:camera prst="orthographicFront"/>
            <a:lightRig rig="threePt" dir="t">
              <a:rot lat="0" lon="0" rev="7500000"/>
            </a:lightRig>
          </a:scene3d>
          <a:sp3d prstMaterial="plastic">
            <a:bevelT w="127000" h="35400"/>
          </a:sp3d>
        </p:spPr>
        <p:style>
          <a:lnRef idx="1">
            <a:schemeClr val="accent6">
              <a:hueOff val="0"/>
              <a:satOff val="0"/>
              <a:lumOff val="0"/>
              <a:alphaOff val="0"/>
            </a:schemeClr>
          </a:lnRef>
          <a:fillRef idx="1">
            <a:schemeClr val="accent6">
              <a:alpha val="40000"/>
              <a:tint val="40000"/>
              <a:hueOff val="0"/>
              <a:satOff val="0"/>
              <a:lumOff val="0"/>
              <a:alphaOff val="0"/>
            </a:schemeClr>
          </a:fillRef>
          <a:effectRef idx="2">
            <a:schemeClr val="accent6">
              <a:alpha val="40000"/>
              <a:tint val="40000"/>
              <a:hueOff val="0"/>
              <a:satOff val="0"/>
              <a:lumOff val="0"/>
              <a:alphaOff val="0"/>
            </a:schemeClr>
          </a:effectRef>
          <a:fontRef idx="minor">
            <a:schemeClr val="dk1">
              <a:hueOff val="0"/>
              <a:satOff val="0"/>
              <a:lumOff val="0"/>
              <a:alphaOff val="0"/>
            </a:schemeClr>
          </a:fontRef>
        </p:style>
        <p:txBody>
          <a:bodyPr lIns="760508" tIns="118110" rIns="118110" bIns="118110" spcCol="1270" anchor="ctr"/>
          <a:lstStyle/>
          <a:p>
            <a:pPr defTabSz="1377950">
              <a:lnSpc>
                <a:spcPct val="90000"/>
              </a:lnSpc>
              <a:spcAft>
                <a:spcPct val="35000"/>
              </a:spcAft>
              <a:defRPr/>
            </a:pPr>
            <a:r>
              <a:rPr lang="en-US" sz="3100" dirty="0"/>
              <a:t>Pathological Blaming</a:t>
            </a:r>
          </a:p>
        </p:txBody>
      </p:sp>
      <p:sp>
        <p:nvSpPr>
          <p:cNvPr id="8" name="Rectangle 7"/>
          <p:cNvSpPr/>
          <p:nvPr/>
        </p:nvSpPr>
        <p:spPr>
          <a:xfrm>
            <a:off x="762572" y="3078309"/>
            <a:ext cx="785958" cy="1178937"/>
          </a:xfrm>
          <a:prstGeom prst="rect">
            <a:avLst/>
          </a:prstGeom>
          <a:blipFill>
            <a:blip r:embed="rId3"/>
            <a:srcRect/>
            <a:stretch>
              <a:fillRect l="-33000" r="-33000"/>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4848800" y="3240491"/>
            <a:ext cx="3592952" cy="1122797"/>
          </a:xfrm>
          <a:custGeom>
            <a:avLst/>
            <a:gdLst>
              <a:gd name="connsiteX0" fmla="*/ 0 w 3592952"/>
              <a:gd name="connsiteY0" fmla="*/ 0 h 1122797"/>
              <a:gd name="connsiteX1" fmla="*/ 3592952 w 3592952"/>
              <a:gd name="connsiteY1" fmla="*/ 0 h 1122797"/>
              <a:gd name="connsiteX2" fmla="*/ 3592952 w 3592952"/>
              <a:gd name="connsiteY2" fmla="*/ 1122797 h 1122797"/>
              <a:gd name="connsiteX3" fmla="*/ 0 w 3592952"/>
              <a:gd name="connsiteY3" fmla="*/ 1122797 h 1122797"/>
              <a:gd name="connsiteX4" fmla="*/ 0 w 3592952"/>
              <a:gd name="connsiteY4" fmla="*/ 0 h 112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952" h="1122797">
                <a:moveTo>
                  <a:pt x="0" y="0"/>
                </a:moveTo>
                <a:lnTo>
                  <a:pt x="3592952" y="0"/>
                </a:lnTo>
                <a:lnTo>
                  <a:pt x="3592952" y="1122797"/>
                </a:lnTo>
                <a:lnTo>
                  <a:pt x="0" y="1122797"/>
                </a:lnTo>
                <a:lnTo>
                  <a:pt x="0" y="0"/>
                </a:lnTo>
                <a:close/>
              </a:path>
            </a:pathLst>
          </a:custGeom>
          <a:solidFill>
            <a:schemeClr val="accent6">
              <a:alpha val="40000"/>
            </a:schemeClr>
          </a:solidFill>
          <a:scene3d>
            <a:camera prst="orthographicFront"/>
            <a:lightRig rig="threePt" dir="t">
              <a:rot lat="0" lon="0" rev="7500000"/>
            </a:lightRig>
          </a:scene3d>
          <a:sp3d prstMaterial="plastic">
            <a:bevelT w="127000" h="35400"/>
          </a:sp3d>
        </p:spPr>
        <p:style>
          <a:lnRef idx="1">
            <a:schemeClr val="accent6">
              <a:hueOff val="0"/>
              <a:satOff val="0"/>
              <a:lumOff val="0"/>
              <a:alphaOff val="0"/>
            </a:schemeClr>
          </a:lnRef>
          <a:fillRef idx="1">
            <a:schemeClr val="accent6">
              <a:alpha val="40000"/>
              <a:tint val="40000"/>
              <a:hueOff val="0"/>
              <a:satOff val="0"/>
              <a:lumOff val="0"/>
              <a:alphaOff val="0"/>
            </a:schemeClr>
          </a:fillRef>
          <a:effectRef idx="2">
            <a:schemeClr val="accent6">
              <a:alpha val="40000"/>
              <a:tint val="40000"/>
              <a:hueOff val="0"/>
              <a:satOff val="0"/>
              <a:lumOff val="0"/>
              <a:alphaOff val="0"/>
            </a:schemeClr>
          </a:effectRef>
          <a:fontRef idx="minor">
            <a:schemeClr val="dk1">
              <a:hueOff val="0"/>
              <a:satOff val="0"/>
              <a:lumOff val="0"/>
              <a:alphaOff val="0"/>
            </a:schemeClr>
          </a:fontRef>
        </p:style>
        <p:txBody>
          <a:bodyPr lIns="760508" tIns="118110" rIns="118110" bIns="118110" spcCol="1270" anchor="ctr"/>
          <a:lstStyle/>
          <a:p>
            <a:pPr defTabSz="1377950">
              <a:lnSpc>
                <a:spcPct val="90000"/>
              </a:lnSpc>
              <a:spcAft>
                <a:spcPct val="35000"/>
              </a:spcAft>
              <a:defRPr/>
            </a:pPr>
            <a:r>
              <a:rPr lang="en-US" sz="3100" dirty="0"/>
              <a:t>Depression</a:t>
            </a:r>
          </a:p>
        </p:txBody>
      </p:sp>
      <p:sp>
        <p:nvSpPr>
          <p:cNvPr id="10" name="Rectangle 9"/>
          <p:cNvSpPr/>
          <p:nvPr/>
        </p:nvSpPr>
        <p:spPr>
          <a:xfrm>
            <a:off x="4699094" y="3078309"/>
            <a:ext cx="785958" cy="1178937"/>
          </a:xfrm>
          <a:prstGeom prst="rect">
            <a:avLst/>
          </a:prstGeom>
          <a:blipFill>
            <a:blip r:embed="rId4"/>
            <a:srcRect/>
            <a:stretch>
              <a:fillRect l="-9000" r="-9000"/>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912278" y="4653968"/>
            <a:ext cx="3592952" cy="1122797"/>
          </a:xfrm>
          <a:custGeom>
            <a:avLst/>
            <a:gdLst>
              <a:gd name="connsiteX0" fmla="*/ 0 w 3592952"/>
              <a:gd name="connsiteY0" fmla="*/ 0 h 1122797"/>
              <a:gd name="connsiteX1" fmla="*/ 3592952 w 3592952"/>
              <a:gd name="connsiteY1" fmla="*/ 0 h 1122797"/>
              <a:gd name="connsiteX2" fmla="*/ 3592952 w 3592952"/>
              <a:gd name="connsiteY2" fmla="*/ 1122797 h 1122797"/>
              <a:gd name="connsiteX3" fmla="*/ 0 w 3592952"/>
              <a:gd name="connsiteY3" fmla="*/ 1122797 h 1122797"/>
              <a:gd name="connsiteX4" fmla="*/ 0 w 3592952"/>
              <a:gd name="connsiteY4" fmla="*/ 0 h 112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952" h="1122797">
                <a:moveTo>
                  <a:pt x="0" y="0"/>
                </a:moveTo>
                <a:lnTo>
                  <a:pt x="3592952" y="0"/>
                </a:lnTo>
                <a:lnTo>
                  <a:pt x="3592952" y="1122797"/>
                </a:lnTo>
                <a:lnTo>
                  <a:pt x="0" y="1122797"/>
                </a:lnTo>
                <a:lnTo>
                  <a:pt x="0" y="0"/>
                </a:lnTo>
                <a:close/>
              </a:path>
            </a:pathLst>
          </a:custGeom>
          <a:solidFill>
            <a:schemeClr val="accent6">
              <a:alpha val="40000"/>
            </a:schemeClr>
          </a:solidFill>
          <a:scene3d>
            <a:camera prst="orthographicFront"/>
            <a:lightRig rig="threePt" dir="t">
              <a:rot lat="0" lon="0" rev="7500000"/>
            </a:lightRig>
          </a:scene3d>
          <a:sp3d prstMaterial="plastic">
            <a:bevelT w="127000" h="35400"/>
          </a:sp3d>
        </p:spPr>
        <p:style>
          <a:lnRef idx="1">
            <a:schemeClr val="accent6">
              <a:hueOff val="0"/>
              <a:satOff val="0"/>
              <a:lumOff val="0"/>
              <a:alphaOff val="0"/>
            </a:schemeClr>
          </a:lnRef>
          <a:fillRef idx="1">
            <a:schemeClr val="accent6">
              <a:alpha val="40000"/>
              <a:tint val="40000"/>
              <a:hueOff val="0"/>
              <a:satOff val="0"/>
              <a:lumOff val="0"/>
              <a:alphaOff val="0"/>
            </a:schemeClr>
          </a:fillRef>
          <a:effectRef idx="2">
            <a:schemeClr val="accent6">
              <a:alpha val="40000"/>
              <a:tint val="40000"/>
              <a:hueOff val="0"/>
              <a:satOff val="0"/>
              <a:lumOff val="0"/>
              <a:alphaOff val="0"/>
            </a:schemeClr>
          </a:effectRef>
          <a:fontRef idx="minor">
            <a:schemeClr val="dk1">
              <a:hueOff val="0"/>
              <a:satOff val="0"/>
              <a:lumOff val="0"/>
              <a:alphaOff val="0"/>
            </a:schemeClr>
          </a:fontRef>
        </p:style>
        <p:txBody>
          <a:bodyPr lIns="760508" tIns="118110" rIns="118110" bIns="118110" spcCol="1270" anchor="ctr"/>
          <a:lstStyle/>
          <a:p>
            <a:pPr defTabSz="1377950">
              <a:lnSpc>
                <a:spcPct val="90000"/>
              </a:lnSpc>
              <a:spcAft>
                <a:spcPct val="35000"/>
              </a:spcAft>
              <a:defRPr/>
            </a:pPr>
            <a:r>
              <a:rPr lang="en-US" sz="3100" dirty="0"/>
              <a:t>Personality Disorder</a:t>
            </a:r>
          </a:p>
        </p:txBody>
      </p:sp>
      <p:sp>
        <p:nvSpPr>
          <p:cNvPr id="19" name="Rectangle 18"/>
          <p:cNvSpPr/>
          <p:nvPr/>
        </p:nvSpPr>
        <p:spPr>
          <a:xfrm>
            <a:off x="762572" y="4491786"/>
            <a:ext cx="785958" cy="1178937"/>
          </a:xfrm>
          <a:prstGeom prst="rect">
            <a:avLst/>
          </a:prstGeom>
          <a:blipFill>
            <a:blip r:embed="rId5"/>
            <a:srcRect/>
            <a:stretch>
              <a:fillRect l="-37000" r="-37000"/>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
        <p:nvSpPr>
          <p:cNvPr id="20" name="Freeform 19"/>
          <p:cNvSpPr/>
          <p:nvPr/>
        </p:nvSpPr>
        <p:spPr>
          <a:xfrm>
            <a:off x="4848800" y="4653968"/>
            <a:ext cx="3592952" cy="1122797"/>
          </a:xfrm>
          <a:custGeom>
            <a:avLst/>
            <a:gdLst>
              <a:gd name="connsiteX0" fmla="*/ 0 w 3592952"/>
              <a:gd name="connsiteY0" fmla="*/ 0 h 1122797"/>
              <a:gd name="connsiteX1" fmla="*/ 3592952 w 3592952"/>
              <a:gd name="connsiteY1" fmla="*/ 0 h 1122797"/>
              <a:gd name="connsiteX2" fmla="*/ 3592952 w 3592952"/>
              <a:gd name="connsiteY2" fmla="*/ 1122797 h 1122797"/>
              <a:gd name="connsiteX3" fmla="*/ 0 w 3592952"/>
              <a:gd name="connsiteY3" fmla="*/ 1122797 h 1122797"/>
              <a:gd name="connsiteX4" fmla="*/ 0 w 3592952"/>
              <a:gd name="connsiteY4" fmla="*/ 0 h 112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952" h="1122797">
                <a:moveTo>
                  <a:pt x="0" y="0"/>
                </a:moveTo>
                <a:lnTo>
                  <a:pt x="3592952" y="0"/>
                </a:lnTo>
                <a:lnTo>
                  <a:pt x="3592952" y="1122797"/>
                </a:lnTo>
                <a:lnTo>
                  <a:pt x="0" y="1122797"/>
                </a:lnTo>
                <a:lnTo>
                  <a:pt x="0" y="0"/>
                </a:lnTo>
                <a:close/>
              </a:path>
            </a:pathLst>
          </a:custGeom>
          <a:solidFill>
            <a:schemeClr val="accent6">
              <a:alpha val="40000"/>
            </a:schemeClr>
          </a:solidFill>
          <a:scene3d>
            <a:camera prst="orthographicFront"/>
            <a:lightRig rig="threePt" dir="t">
              <a:rot lat="0" lon="0" rev="7500000"/>
            </a:lightRig>
          </a:scene3d>
          <a:sp3d prstMaterial="plastic">
            <a:bevelT w="127000" h="35400"/>
          </a:sp3d>
        </p:spPr>
        <p:style>
          <a:lnRef idx="1">
            <a:schemeClr val="accent6">
              <a:hueOff val="0"/>
              <a:satOff val="0"/>
              <a:lumOff val="0"/>
              <a:alphaOff val="0"/>
            </a:schemeClr>
          </a:lnRef>
          <a:fillRef idx="1">
            <a:schemeClr val="accent6">
              <a:alpha val="40000"/>
              <a:tint val="40000"/>
              <a:hueOff val="0"/>
              <a:satOff val="0"/>
              <a:lumOff val="0"/>
              <a:alphaOff val="0"/>
            </a:schemeClr>
          </a:fillRef>
          <a:effectRef idx="2">
            <a:schemeClr val="accent6">
              <a:alpha val="40000"/>
              <a:tint val="40000"/>
              <a:hueOff val="0"/>
              <a:satOff val="0"/>
              <a:lumOff val="0"/>
              <a:alphaOff val="0"/>
            </a:schemeClr>
          </a:effectRef>
          <a:fontRef idx="minor">
            <a:schemeClr val="dk1">
              <a:hueOff val="0"/>
              <a:satOff val="0"/>
              <a:lumOff val="0"/>
              <a:alphaOff val="0"/>
            </a:schemeClr>
          </a:fontRef>
        </p:style>
        <p:txBody>
          <a:bodyPr lIns="760508" tIns="118110" rIns="118110" bIns="118110" spcCol="1270" anchor="ctr"/>
          <a:lstStyle/>
          <a:p>
            <a:pPr defTabSz="1377950">
              <a:lnSpc>
                <a:spcPct val="90000"/>
              </a:lnSpc>
              <a:spcAft>
                <a:spcPct val="35000"/>
              </a:spcAft>
              <a:defRPr/>
            </a:pPr>
            <a:r>
              <a:rPr lang="en-US" sz="3100" dirty="0"/>
              <a:t>History of Violence</a:t>
            </a:r>
          </a:p>
        </p:txBody>
      </p:sp>
      <p:sp>
        <p:nvSpPr>
          <p:cNvPr id="21" name="Rectangle 20"/>
          <p:cNvSpPr/>
          <p:nvPr/>
        </p:nvSpPr>
        <p:spPr>
          <a:xfrm>
            <a:off x="4699094" y="4491786"/>
            <a:ext cx="785958" cy="1178937"/>
          </a:xfrm>
          <a:prstGeom prst="rect">
            <a:avLst/>
          </a:prstGeom>
          <a:blipFill>
            <a:blip r:embed="rId6"/>
            <a:srcRect/>
            <a:stretch>
              <a:fillRect l="-63000" r="-63000"/>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000"/>
                            </p:stCondLst>
                            <p:childTnLst>
                              <p:par>
                                <p:cTn id="24" presetID="42"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1000"/>
                            </p:stCondLst>
                            <p:childTnLst>
                              <p:par>
                                <p:cTn id="37" presetID="42"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1000"/>
                            </p:stCondLst>
                            <p:childTnLst>
                              <p:par>
                                <p:cTn id="50" presetID="42"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p:txBody>
          <a:bodyPr/>
          <a:lstStyle/>
          <a:p>
            <a:pPr marL="0" indent="0" algn="ctr" eaLnBrk="1" hangingPunct="1">
              <a:buFont typeface="Wingdings" pitchFamily="2" charset="2"/>
              <a:buNone/>
            </a:pPr>
            <a:r>
              <a:rPr lang="en-US" smtClean="0"/>
              <a:t>90% Will Display One Or More Of The Following</a:t>
            </a:r>
          </a:p>
          <a:p>
            <a:pPr marL="0" indent="0" algn="ctr" eaLnBrk="1" hangingPunct="1">
              <a:buFont typeface="Wingdings" pitchFamily="2" charset="2"/>
              <a:buNone/>
            </a:pPr>
            <a:endParaRPr lang="en-US" smtClean="0"/>
          </a:p>
          <a:p>
            <a:pPr marL="0" indent="0" algn="ctr" eaLnBrk="1" hangingPunct="1">
              <a:buFont typeface="Wingdings" pitchFamily="2" charset="2"/>
              <a:buNone/>
            </a:pPr>
            <a:endParaRPr lang="en-US" smtClean="0"/>
          </a:p>
        </p:txBody>
      </p:sp>
      <p:sp>
        <p:nvSpPr>
          <p:cNvPr id="26627" name="Title 2"/>
          <p:cNvSpPr>
            <a:spLocks noGrp="1"/>
          </p:cNvSpPr>
          <p:nvPr>
            <p:ph type="title"/>
          </p:nvPr>
        </p:nvSpPr>
        <p:spPr/>
        <p:txBody>
          <a:bodyPr/>
          <a:lstStyle/>
          <a:p>
            <a:pPr eaLnBrk="1" hangingPunct="1"/>
            <a:r>
              <a:rPr lang="en-US" sz="4000" smtClean="0"/>
              <a:t>Characteristics of the Potentially Violent Person</a:t>
            </a:r>
          </a:p>
        </p:txBody>
      </p:sp>
      <p:sp>
        <p:nvSpPr>
          <p:cNvPr id="5" name="Freeform 4"/>
          <p:cNvSpPr/>
          <p:nvPr/>
        </p:nvSpPr>
        <p:spPr>
          <a:xfrm>
            <a:off x="912278" y="3316691"/>
            <a:ext cx="3592952" cy="1122797"/>
          </a:xfrm>
          <a:custGeom>
            <a:avLst/>
            <a:gdLst>
              <a:gd name="connsiteX0" fmla="*/ 0 w 3592952"/>
              <a:gd name="connsiteY0" fmla="*/ 0 h 1122797"/>
              <a:gd name="connsiteX1" fmla="*/ 3592952 w 3592952"/>
              <a:gd name="connsiteY1" fmla="*/ 0 h 1122797"/>
              <a:gd name="connsiteX2" fmla="*/ 3592952 w 3592952"/>
              <a:gd name="connsiteY2" fmla="*/ 1122797 h 1122797"/>
              <a:gd name="connsiteX3" fmla="*/ 0 w 3592952"/>
              <a:gd name="connsiteY3" fmla="*/ 1122797 h 1122797"/>
              <a:gd name="connsiteX4" fmla="*/ 0 w 3592952"/>
              <a:gd name="connsiteY4" fmla="*/ 0 h 112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952" h="1122797">
                <a:moveTo>
                  <a:pt x="0" y="0"/>
                </a:moveTo>
                <a:lnTo>
                  <a:pt x="3592952" y="0"/>
                </a:lnTo>
                <a:lnTo>
                  <a:pt x="3592952" y="1122797"/>
                </a:lnTo>
                <a:lnTo>
                  <a:pt x="0" y="1122797"/>
                </a:lnTo>
                <a:lnTo>
                  <a:pt x="0" y="0"/>
                </a:lnTo>
                <a:close/>
              </a:path>
            </a:pathLst>
          </a:custGeom>
          <a:solidFill>
            <a:schemeClr val="accent6">
              <a:alpha val="40000"/>
            </a:schemeClr>
          </a:solidFill>
          <a:scene3d>
            <a:camera prst="orthographicFront"/>
            <a:lightRig rig="threePt" dir="t">
              <a:rot lat="0" lon="0" rev="7500000"/>
            </a:lightRig>
          </a:scene3d>
          <a:sp3d prstMaterial="plastic">
            <a:bevelT w="127000" h="35400"/>
          </a:sp3d>
        </p:spPr>
        <p:style>
          <a:lnRef idx="1">
            <a:schemeClr val="accent6">
              <a:hueOff val="0"/>
              <a:satOff val="0"/>
              <a:lumOff val="0"/>
              <a:alphaOff val="0"/>
            </a:schemeClr>
          </a:lnRef>
          <a:fillRef idx="1">
            <a:schemeClr val="accent6">
              <a:alpha val="40000"/>
              <a:tint val="40000"/>
              <a:hueOff val="0"/>
              <a:satOff val="0"/>
              <a:lumOff val="0"/>
              <a:alphaOff val="0"/>
            </a:schemeClr>
          </a:fillRef>
          <a:effectRef idx="2">
            <a:schemeClr val="accent6">
              <a:alpha val="40000"/>
              <a:tint val="40000"/>
              <a:hueOff val="0"/>
              <a:satOff val="0"/>
              <a:lumOff val="0"/>
              <a:alphaOff val="0"/>
            </a:schemeClr>
          </a:effectRef>
          <a:fontRef idx="minor">
            <a:schemeClr val="dk1">
              <a:hueOff val="0"/>
              <a:satOff val="0"/>
              <a:lumOff val="0"/>
              <a:alphaOff val="0"/>
            </a:schemeClr>
          </a:fontRef>
        </p:style>
        <p:txBody>
          <a:bodyPr lIns="760508" tIns="118110" rIns="118110" bIns="118110" spcCol="1270" anchor="ctr"/>
          <a:lstStyle/>
          <a:p>
            <a:pPr defTabSz="1377950">
              <a:lnSpc>
                <a:spcPct val="90000"/>
              </a:lnSpc>
              <a:spcAft>
                <a:spcPct val="35000"/>
              </a:spcAft>
              <a:defRPr/>
            </a:pPr>
            <a:r>
              <a:rPr lang="en-US" sz="3100" dirty="0"/>
              <a:t>Erotomania</a:t>
            </a:r>
          </a:p>
        </p:txBody>
      </p:sp>
      <p:sp>
        <p:nvSpPr>
          <p:cNvPr id="6" name="Rectangle 5"/>
          <p:cNvSpPr/>
          <p:nvPr/>
        </p:nvSpPr>
        <p:spPr>
          <a:xfrm>
            <a:off x="762572" y="3154509"/>
            <a:ext cx="785958" cy="1178937"/>
          </a:xfrm>
          <a:prstGeom prst="rect">
            <a:avLst/>
          </a:prstGeom>
          <a:blipFill>
            <a:blip r:embed="rId3"/>
            <a:srcRect/>
            <a:stretch>
              <a:fillRect l="-26000" r="-26000"/>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4848800" y="3316691"/>
            <a:ext cx="3592952" cy="1122797"/>
          </a:xfrm>
          <a:custGeom>
            <a:avLst/>
            <a:gdLst>
              <a:gd name="connsiteX0" fmla="*/ 0 w 3592952"/>
              <a:gd name="connsiteY0" fmla="*/ 0 h 1122797"/>
              <a:gd name="connsiteX1" fmla="*/ 3592952 w 3592952"/>
              <a:gd name="connsiteY1" fmla="*/ 0 h 1122797"/>
              <a:gd name="connsiteX2" fmla="*/ 3592952 w 3592952"/>
              <a:gd name="connsiteY2" fmla="*/ 1122797 h 1122797"/>
              <a:gd name="connsiteX3" fmla="*/ 0 w 3592952"/>
              <a:gd name="connsiteY3" fmla="*/ 1122797 h 1122797"/>
              <a:gd name="connsiteX4" fmla="*/ 0 w 3592952"/>
              <a:gd name="connsiteY4" fmla="*/ 0 h 112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952" h="1122797">
                <a:moveTo>
                  <a:pt x="0" y="0"/>
                </a:moveTo>
                <a:lnTo>
                  <a:pt x="3592952" y="0"/>
                </a:lnTo>
                <a:lnTo>
                  <a:pt x="3592952" y="1122797"/>
                </a:lnTo>
                <a:lnTo>
                  <a:pt x="0" y="1122797"/>
                </a:lnTo>
                <a:lnTo>
                  <a:pt x="0" y="0"/>
                </a:lnTo>
                <a:close/>
              </a:path>
            </a:pathLst>
          </a:custGeom>
          <a:solidFill>
            <a:schemeClr val="accent6">
              <a:alpha val="40000"/>
            </a:schemeClr>
          </a:solidFill>
          <a:scene3d>
            <a:camera prst="orthographicFront"/>
            <a:lightRig rig="threePt" dir="t">
              <a:rot lat="0" lon="0" rev="7500000"/>
            </a:lightRig>
          </a:scene3d>
          <a:sp3d prstMaterial="plastic">
            <a:bevelT w="127000" h="35400"/>
          </a:sp3d>
        </p:spPr>
        <p:style>
          <a:lnRef idx="1">
            <a:schemeClr val="accent6">
              <a:hueOff val="0"/>
              <a:satOff val="0"/>
              <a:lumOff val="0"/>
              <a:alphaOff val="0"/>
            </a:schemeClr>
          </a:lnRef>
          <a:fillRef idx="1">
            <a:schemeClr val="accent6">
              <a:alpha val="40000"/>
              <a:tint val="40000"/>
              <a:hueOff val="0"/>
              <a:satOff val="0"/>
              <a:lumOff val="0"/>
              <a:alphaOff val="0"/>
            </a:schemeClr>
          </a:fillRef>
          <a:effectRef idx="2">
            <a:schemeClr val="accent6">
              <a:alpha val="40000"/>
              <a:tint val="40000"/>
              <a:hueOff val="0"/>
              <a:satOff val="0"/>
              <a:lumOff val="0"/>
              <a:alphaOff val="0"/>
            </a:schemeClr>
          </a:effectRef>
          <a:fontRef idx="minor">
            <a:schemeClr val="dk1">
              <a:hueOff val="0"/>
              <a:satOff val="0"/>
              <a:lumOff val="0"/>
              <a:alphaOff val="0"/>
            </a:schemeClr>
          </a:fontRef>
        </p:style>
        <p:txBody>
          <a:bodyPr lIns="760508" tIns="118110" rIns="118110" bIns="118110" spcCol="1270" anchor="ctr"/>
          <a:lstStyle/>
          <a:p>
            <a:pPr defTabSz="1377950">
              <a:lnSpc>
                <a:spcPct val="90000"/>
              </a:lnSpc>
              <a:spcAft>
                <a:spcPct val="35000"/>
              </a:spcAft>
              <a:defRPr/>
            </a:pPr>
            <a:r>
              <a:rPr lang="en-US" sz="3100" dirty="0"/>
              <a:t>Interest in weapons</a:t>
            </a:r>
          </a:p>
        </p:txBody>
      </p:sp>
      <p:sp>
        <p:nvSpPr>
          <p:cNvPr id="14" name="Rectangle 13"/>
          <p:cNvSpPr/>
          <p:nvPr/>
        </p:nvSpPr>
        <p:spPr>
          <a:xfrm>
            <a:off x="4699094" y="3154509"/>
            <a:ext cx="785958" cy="1178937"/>
          </a:xfrm>
          <a:prstGeom prst="rect">
            <a:avLst/>
          </a:prstGeom>
          <a:blipFill>
            <a:blip r:embed="rId4"/>
            <a:srcRect/>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
        <p:nvSpPr>
          <p:cNvPr id="15" name="Freeform 14"/>
          <p:cNvSpPr/>
          <p:nvPr/>
        </p:nvSpPr>
        <p:spPr>
          <a:xfrm>
            <a:off x="912278" y="4730168"/>
            <a:ext cx="3592952" cy="1122797"/>
          </a:xfrm>
          <a:custGeom>
            <a:avLst/>
            <a:gdLst>
              <a:gd name="connsiteX0" fmla="*/ 0 w 3592952"/>
              <a:gd name="connsiteY0" fmla="*/ 0 h 1122797"/>
              <a:gd name="connsiteX1" fmla="*/ 3592952 w 3592952"/>
              <a:gd name="connsiteY1" fmla="*/ 0 h 1122797"/>
              <a:gd name="connsiteX2" fmla="*/ 3592952 w 3592952"/>
              <a:gd name="connsiteY2" fmla="*/ 1122797 h 1122797"/>
              <a:gd name="connsiteX3" fmla="*/ 0 w 3592952"/>
              <a:gd name="connsiteY3" fmla="*/ 1122797 h 1122797"/>
              <a:gd name="connsiteX4" fmla="*/ 0 w 3592952"/>
              <a:gd name="connsiteY4" fmla="*/ 0 h 112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952" h="1122797">
                <a:moveTo>
                  <a:pt x="0" y="0"/>
                </a:moveTo>
                <a:lnTo>
                  <a:pt x="3592952" y="0"/>
                </a:lnTo>
                <a:lnTo>
                  <a:pt x="3592952" y="1122797"/>
                </a:lnTo>
                <a:lnTo>
                  <a:pt x="0" y="1122797"/>
                </a:lnTo>
                <a:lnTo>
                  <a:pt x="0" y="0"/>
                </a:lnTo>
                <a:close/>
              </a:path>
            </a:pathLst>
          </a:custGeom>
          <a:solidFill>
            <a:schemeClr val="accent6">
              <a:alpha val="40000"/>
            </a:schemeClr>
          </a:solidFill>
          <a:scene3d>
            <a:camera prst="orthographicFront"/>
            <a:lightRig rig="threePt" dir="t">
              <a:rot lat="0" lon="0" rev="7500000"/>
            </a:lightRig>
          </a:scene3d>
          <a:sp3d prstMaterial="plastic">
            <a:bevelT w="127000" h="35400"/>
          </a:sp3d>
        </p:spPr>
        <p:style>
          <a:lnRef idx="1">
            <a:schemeClr val="accent6">
              <a:hueOff val="0"/>
              <a:satOff val="0"/>
              <a:lumOff val="0"/>
              <a:alphaOff val="0"/>
            </a:schemeClr>
          </a:lnRef>
          <a:fillRef idx="1">
            <a:schemeClr val="accent6">
              <a:alpha val="40000"/>
              <a:tint val="40000"/>
              <a:hueOff val="0"/>
              <a:satOff val="0"/>
              <a:lumOff val="0"/>
              <a:alphaOff val="0"/>
            </a:schemeClr>
          </a:fillRef>
          <a:effectRef idx="2">
            <a:schemeClr val="accent6">
              <a:alpha val="40000"/>
              <a:tint val="40000"/>
              <a:hueOff val="0"/>
              <a:satOff val="0"/>
              <a:lumOff val="0"/>
              <a:alphaOff val="0"/>
            </a:schemeClr>
          </a:effectRef>
          <a:fontRef idx="minor">
            <a:schemeClr val="dk1">
              <a:hueOff val="0"/>
              <a:satOff val="0"/>
              <a:lumOff val="0"/>
              <a:alphaOff val="0"/>
            </a:schemeClr>
          </a:fontRef>
        </p:style>
        <p:txBody>
          <a:bodyPr lIns="760508" tIns="118110" rIns="118110" bIns="118110" spcCol="1270" anchor="ctr"/>
          <a:lstStyle/>
          <a:p>
            <a:pPr defTabSz="1377950">
              <a:lnSpc>
                <a:spcPct val="90000"/>
              </a:lnSpc>
              <a:spcAft>
                <a:spcPct val="35000"/>
              </a:spcAft>
              <a:defRPr/>
            </a:pPr>
            <a:r>
              <a:rPr lang="en-US" sz="3100" dirty="0"/>
              <a:t>Chemical Dependence</a:t>
            </a:r>
          </a:p>
        </p:txBody>
      </p:sp>
      <p:sp>
        <p:nvSpPr>
          <p:cNvPr id="16" name="Rectangle 15"/>
          <p:cNvSpPr/>
          <p:nvPr/>
        </p:nvSpPr>
        <p:spPr>
          <a:xfrm>
            <a:off x="762572" y="4567986"/>
            <a:ext cx="785958" cy="1178937"/>
          </a:xfrm>
          <a:prstGeom prst="rect">
            <a:avLst/>
          </a:prstGeom>
          <a:blipFill>
            <a:blip r:embed="rId5"/>
            <a:srcRect/>
            <a:stretch>
              <a:fillRect l="-50000" r="-50000"/>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
        <p:nvSpPr>
          <p:cNvPr id="17" name="Freeform 16"/>
          <p:cNvSpPr/>
          <p:nvPr/>
        </p:nvSpPr>
        <p:spPr>
          <a:xfrm>
            <a:off x="4848800" y="4730168"/>
            <a:ext cx="3592952" cy="1122797"/>
          </a:xfrm>
          <a:custGeom>
            <a:avLst/>
            <a:gdLst>
              <a:gd name="connsiteX0" fmla="*/ 0 w 3592952"/>
              <a:gd name="connsiteY0" fmla="*/ 0 h 1122797"/>
              <a:gd name="connsiteX1" fmla="*/ 3592952 w 3592952"/>
              <a:gd name="connsiteY1" fmla="*/ 0 h 1122797"/>
              <a:gd name="connsiteX2" fmla="*/ 3592952 w 3592952"/>
              <a:gd name="connsiteY2" fmla="*/ 1122797 h 1122797"/>
              <a:gd name="connsiteX3" fmla="*/ 0 w 3592952"/>
              <a:gd name="connsiteY3" fmla="*/ 1122797 h 1122797"/>
              <a:gd name="connsiteX4" fmla="*/ 0 w 3592952"/>
              <a:gd name="connsiteY4" fmla="*/ 0 h 112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952" h="1122797">
                <a:moveTo>
                  <a:pt x="0" y="0"/>
                </a:moveTo>
                <a:lnTo>
                  <a:pt x="3592952" y="0"/>
                </a:lnTo>
                <a:lnTo>
                  <a:pt x="3592952" y="1122797"/>
                </a:lnTo>
                <a:lnTo>
                  <a:pt x="0" y="1122797"/>
                </a:lnTo>
                <a:lnTo>
                  <a:pt x="0" y="0"/>
                </a:lnTo>
                <a:close/>
              </a:path>
            </a:pathLst>
          </a:custGeom>
          <a:solidFill>
            <a:schemeClr val="accent6">
              <a:alpha val="40000"/>
            </a:schemeClr>
          </a:solidFill>
          <a:scene3d>
            <a:camera prst="orthographicFront"/>
            <a:lightRig rig="threePt" dir="t">
              <a:rot lat="0" lon="0" rev="7500000"/>
            </a:lightRig>
          </a:scene3d>
          <a:sp3d prstMaterial="plastic">
            <a:bevelT w="127000" h="35400"/>
          </a:sp3d>
        </p:spPr>
        <p:style>
          <a:lnRef idx="1">
            <a:schemeClr val="accent6">
              <a:hueOff val="0"/>
              <a:satOff val="0"/>
              <a:lumOff val="0"/>
              <a:alphaOff val="0"/>
            </a:schemeClr>
          </a:lnRef>
          <a:fillRef idx="1">
            <a:schemeClr val="accent6">
              <a:alpha val="40000"/>
              <a:tint val="40000"/>
              <a:hueOff val="0"/>
              <a:satOff val="0"/>
              <a:lumOff val="0"/>
              <a:alphaOff val="0"/>
            </a:schemeClr>
          </a:fillRef>
          <a:effectRef idx="2">
            <a:schemeClr val="accent6">
              <a:alpha val="40000"/>
              <a:tint val="40000"/>
              <a:hueOff val="0"/>
              <a:satOff val="0"/>
              <a:lumOff val="0"/>
              <a:alphaOff val="0"/>
            </a:schemeClr>
          </a:effectRef>
          <a:fontRef idx="minor">
            <a:schemeClr val="dk1">
              <a:hueOff val="0"/>
              <a:satOff val="0"/>
              <a:lumOff val="0"/>
              <a:alphaOff val="0"/>
            </a:schemeClr>
          </a:fontRef>
        </p:style>
        <p:txBody>
          <a:bodyPr lIns="760508" tIns="118110" rIns="118110" bIns="118110" spcCol="1270" anchor="ctr"/>
          <a:lstStyle/>
          <a:p>
            <a:pPr defTabSz="1377950">
              <a:lnSpc>
                <a:spcPct val="90000"/>
              </a:lnSpc>
              <a:spcAft>
                <a:spcPct val="35000"/>
              </a:spcAft>
              <a:defRPr/>
            </a:pPr>
            <a:r>
              <a:rPr lang="en-US" sz="3100" dirty="0"/>
              <a:t>Alcohol dependence</a:t>
            </a:r>
          </a:p>
        </p:txBody>
      </p:sp>
      <p:sp>
        <p:nvSpPr>
          <p:cNvPr id="18" name="Rectangle 17"/>
          <p:cNvSpPr/>
          <p:nvPr/>
        </p:nvSpPr>
        <p:spPr>
          <a:xfrm>
            <a:off x="4699094" y="4567986"/>
            <a:ext cx="785958" cy="1178937"/>
          </a:xfrm>
          <a:prstGeom prst="rect">
            <a:avLst/>
          </a:prstGeom>
          <a:blipFill>
            <a:blip r:embed="rId6"/>
            <a:srcRect/>
            <a:stretch>
              <a:fillRect l="-30000" r="-30000"/>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000"/>
                            </p:stCondLst>
                            <p:childTnLst>
                              <p:par>
                                <p:cTn id="24" presetID="42"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1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10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685800" y="2209800"/>
            <a:ext cx="7747000" cy="3878263"/>
          </a:xfrm>
        </p:spPr>
        <p:txBody>
          <a:bodyPr/>
          <a:lstStyle/>
          <a:p>
            <a:pPr marL="0" indent="0" algn="ctr" eaLnBrk="1" hangingPunct="1">
              <a:buFont typeface="Wingdings" pitchFamily="2" charset="2"/>
              <a:buNone/>
            </a:pPr>
            <a:r>
              <a:rPr lang="en-US" smtClean="0"/>
              <a:t>90% Will Display One Or More Of The Following</a:t>
            </a:r>
          </a:p>
          <a:p>
            <a:pPr marL="0" indent="0" algn="ctr" eaLnBrk="1" hangingPunct="1">
              <a:buFont typeface="Wingdings" pitchFamily="2" charset="2"/>
              <a:buNone/>
            </a:pPr>
            <a:endParaRPr lang="en-US" smtClean="0"/>
          </a:p>
          <a:p>
            <a:pPr marL="0" indent="0" algn="ctr" eaLnBrk="1" hangingPunct="1">
              <a:buFont typeface="Wingdings" pitchFamily="2" charset="2"/>
              <a:buNone/>
            </a:pPr>
            <a:endParaRPr lang="en-US" smtClean="0"/>
          </a:p>
        </p:txBody>
      </p:sp>
      <p:sp>
        <p:nvSpPr>
          <p:cNvPr id="27651" name="Title 2"/>
          <p:cNvSpPr>
            <a:spLocks noGrp="1"/>
          </p:cNvSpPr>
          <p:nvPr>
            <p:ph type="title"/>
          </p:nvPr>
        </p:nvSpPr>
        <p:spPr/>
        <p:txBody>
          <a:bodyPr/>
          <a:lstStyle/>
          <a:p>
            <a:pPr eaLnBrk="1" hangingPunct="1"/>
            <a:r>
              <a:rPr lang="en-US" sz="4000" smtClean="0"/>
              <a:t>Characteristics of the Potentially Violent Person</a:t>
            </a:r>
          </a:p>
        </p:txBody>
      </p:sp>
      <p:sp>
        <p:nvSpPr>
          <p:cNvPr id="6" name="Freeform 5"/>
          <p:cNvSpPr/>
          <p:nvPr/>
        </p:nvSpPr>
        <p:spPr>
          <a:xfrm>
            <a:off x="912278" y="3240491"/>
            <a:ext cx="3592952" cy="1122797"/>
          </a:xfrm>
          <a:custGeom>
            <a:avLst/>
            <a:gdLst>
              <a:gd name="connsiteX0" fmla="*/ 0 w 3592952"/>
              <a:gd name="connsiteY0" fmla="*/ 0 h 1122797"/>
              <a:gd name="connsiteX1" fmla="*/ 3592952 w 3592952"/>
              <a:gd name="connsiteY1" fmla="*/ 0 h 1122797"/>
              <a:gd name="connsiteX2" fmla="*/ 3592952 w 3592952"/>
              <a:gd name="connsiteY2" fmla="*/ 1122797 h 1122797"/>
              <a:gd name="connsiteX3" fmla="*/ 0 w 3592952"/>
              <a:gd name="connsiteY3" fmla="*/ 1122797 h 1122797"/>
              <a:gd name="connsiteX4" fmla="*/ 0 w 3592952"/>
              <a:gd name="connsiteY4" fmla="*/ 0 h 112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952" h="1122797">
                <a:moveTo>
                  <a:pt x="0" y="0"/>
                </a:moveTo>
                <a:lnTo>
                  <a:pt x="3592952" y="0"/>
                </a:lnTo>
                <a:lnTo>
                  <a:pt x="3592952" y="1122797"/>
                </a:lnTo>
                <a:lnTo>
                  <a:pt x="0" y="1122797"/>
                </a:lnTo>
                <a:lnTo>
                  <a:pt x="0" y="0"/>
                </a:lnTo>
                <a:close/>
              </a:path>
            </a:pathLst>
          </a:custGeom>
          <a:solidFill>
            <a:schemeClr val="accent6">
              <a:alpha val="40000"/>
            </a:schemeClr>
          </a:solidFill>
          <a:scene3d>
            <a:camera prst="orthographicFront"/>
            <a:lightRig rig="flat" dir="t"/>
          </a:scene3d>
          <a:sp3d extrusionH="12700" prstMaterial="plastic">
            <a:bevelT w="50800" h="50800"/>
          </a:sp3d>
        </p:spPr>
        <p:style>
          <a:lnRef idx="1">
            <a:schemeClr val="accent6">
              <a:hueOff val="0"/>
              <a:satOff val="0"/>
              <a:lumOff val="0"/>
              <a:alphaOff val="0"/>
            </a:schemeClr>
          </a:lnRef>
          <a:fillRef idx="1">
            <a:schemeClr val="accent6">
              <a:alpha val="40000"/>
              <a:tint val="40000"/>
              <a:hueOff val="0"/>
              <a:satOff val="0"/>
              <a:lumOff val="0"/>
              <a:alphaOff val="0"/>
            </a:schemeClr>
          </a:fillRef>
          <a:effectRef idx="2">
            <a:schemeClr val="accent6">
              <a:alpha val="40000"/>
              <a:tint val="40000"/>
              <a:hueOff val="0"/>
              <a:satOff val="0"/>
              <a:lumOff val="0"/>
              <a:alphaOff val="0"/>
            </a:schemeClr>
          </a:effectRef>
          <a:fontRef idx="minor">
            <a:schemeClr val="dk1">
              <a:hueOff val="0"/>
              <a:satOff val="0"/>
              <a:lumOff val="0"/>
              <a:alphaOff val="0"/>
            </a:schemeClr>
          </a:fontRef>
        </p:style>
        <p:txBody>
          <a:bodyPr lIns="760508" tIns="99060" rIns="99060" bIns="99060" spcCol="1270" anchor="ctr"/>
          <a:lstStyle/>
          <a:p>
            <a:pPr defTabSz="1155700">
              <a:lnSpc>
                <a:spcPct val="90000"/>
              </a:lnSpc>
              <a:spcAft>
                <a:spcPct val="35000"/>
              </a:spcAft>
              <a:defRPr/>
            </a:pPr>
            <a:r>
              <a:rPr lang="en-US" sz="2600" dirty="0"/>
              <a:t>Elevated Frustration Levels</a:t>
            </a:r>
          </a:p>
        </p:txBody>
      </p:sp>
      <p:sp>
        <p:nvSpPr>
          <p:cNvPr id="7" name="Rectangle 6"/>
          <p:cNvSpPr/>
          <p:nvPr/>
        </p:nvSpPr>
        <p:spPr>
          <a:xfrm>
            <a:off x="762572" y="3078309"/>
            <a:ext cx="785958" cy="1178937"/>
          </a:xfrm>
          <a:prstGeom prst="rect">
            <a:avLst/>
          </a:prstGeom>
          <a:blipFill>
            <a:blip r:embed="rId3"/>
            <a:srcRect/>
            <a:stretch>
              <a:fillRect l="-50000" r="-50000"/>
            </a:stretch>
          </a:blipFill>
          <a:scene3d>
            <a:camera prst="orthographicFront"/>
            <a:lightRig rig="flat" dir="t"/>
          </a:scene3d>
          <a:sp3d z="127000" prstMaterial="plastic">
            <a:bevelT w="88900" h="88900"/>
            <a:bevelB w="88900" h="31750" prst="angle"/>
          </a:sp3d>
        </p:spPr>
        <p:style>
          <a:lnRef idx="0">
            <a:schemeClr val="accent6">
              <a:shade val="80000"/>
              <a:hueOff val="0"/>
              <a:satOff val="0"/>
              <a:lumOff val="0"/>
              <a:alphaOff val="0"/>
            </a:schemeClr>
          </a:lnRef>
          <a:fillRef idx="3">
            <a:scrgbClr r="0" g="0" b="0"/>
          </a:fillRef>
          <a:effectRef idx="2">
            <a:schemeClr val="accent6">
              <a:tint val="4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4848800" y="3240491"/>
            <a:ext cx="3592952" cy="1122797"/>
          </a:xfrm>
          <a:custGeom>
            <a:avLst/>
            <a:gdLst>
              <a:gd name="connsiteX0" fmla="*/ 0 w 3592952"/>
              <a:gd name="connsiteY0" fmla="*/ 0 h 1122797"/>
              <a:gd name="connsiteX1" fmla="*/ 3592952 w 3592952"/>
              <a:gd name="connsiteY1" fmla="*/ 0 h 1122797"/>
              <a:gd name="connsiteX2" fmla="*/ 3592952 w 3592952"/>
              <a:gd name="connsiteY2" fmla="*/ 1122797 h 1122797"/>
              <a:gd name="connsiteX3" fmla="*/ 0 w 3592952"/>
              <a:gd name="connsiteY3" fmla="*/ 1122797 h 1122797"/>
              <a:gd name="connsiteX4" fmla="*/ 0 w 3592952"/>
              <a:gd name="connsiteY4" fmla="*/ 0 h 112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952" h="1122797">
                <a:moveTo>
                  <a:pt x="0" y="0"/>
                </a:moveTo>
                <a:lnTo>
                  <a:pt x="3592952" y="0"/>
                </a:lnTo>
                <a:lnTo>
                  <a:pt x="3592952" y="1122797"/>
                </a:lnTo>
                <a:lnTo>
                  <a:pt x="0" y="1122797"/>
                </a:lnTo>
                <a:lnTo>
                  <a:pt x="0" y="0"/>
                </a:lnTo>
                <a:close/>
              </a:path>
            </a:pathLst>
          </a:custGeom>
          <a:solidFill>
            <a:schemeClr val="accent6">
              <a:alpha val="40000"/>
            </a:schemeClr>
          </a:solidFill>
          <a:scene3d>
            <a:camera prst="orthographicFront"/>
            <a:lightRig rig="flat" dir="t"/>
          </a:scene3d>
          <a:sp3d extrusionH="12700" prstMaterial="plastic">
            <a:bevelT w="50800" h="50800"/>
          </a:sp3d>
        </p:spPr>
        <p:style>
          <a:lnRef idx="1">
            <a:schemeClr val="accent6">
              <a:hueOff val="0"/>
              <a:satOff val="0"/>
              <a:lumOff val="0"/>
              <a:alphaOff val="0"/>
            </a:schemeClr>
          </a:lnRef>
          <a:fillRef idx="1">
            <a:schemeClr val="accent6">
              <a:alpha val="40000"/>
              <a:tint val="40000"/>
              <a:hueOff val="0"/>
              <a:satOff val="0"/>
              <a:lumOff val="0"/>
              <a:alphaOff val="0"/>
            </a:schemeClr>
          </a:fillRef>
          <a:effectRef idx="2">
            <a:schemeClr val="accent6">
              <a:alpha val="40000"/>
              <a:tint val="40000"/>
              <a:hueOff val="0"/>
              <a:satOff val="0"/>
              <a:lumOff val="0"/>
              <a:alphaOff val="0"/>
            </a:schemeClr>
          </a:effectRef>
          <a:fontRef idx="minor">
            <a:schemeClr val="dk1">
              <a:hueOff val="0"/>
              <a:satOff val="0"/>
              <a:lumOff val="0"/>
              <a:alphaOff val="0"/>
            </a:schemeClr>
          </a:fontRef>
        </p:style>
        <p:txBody>
          <a:bodyPr lIns="760508" tIns="99060" rIns="99060" bIns="99060" spcCol="1270" anchor="ctr"/>
          <a:lstStyle/>
          <a:p>
            <a:pPr defTabSz="1155700">
              <a:lnSpc>
                <a:spcPct val="90000"/>
              </a:lnSpc>
              <a:spcAft>
                <a:spcPct val="35000"/>
              </a:spcAft>
              <a:defRPr/>
            </a:pPr>
            <a:r>
              <a:rPr lang="en-US" sz="2600" dirty="0"/>
              <a:t>Impaired Neuro Functions</a:t>
            </a:r>
          </a:p>
        </p:txBody>
      </p:sp>
      <p:sp>
        <p:nvSpPr>
          <p:cNvPr id="9" name="Rectangle 8"/>
          <p:cNvSpPr/>
          <p:nvPr/>
        </p:nvSpPr>
        <p:spPr>
          <a:xfrm>
            <a:off x="4699094" y="3078309"/>
            <a:ext cx="785958" cy="1178937"/>
          </a:xfrm>
          <a:prstGeom prst="rect">
            <a:avLst/>
          </a:prstGeom>
          <a:blipFill>
            <a:blip r:embed="rId4"/>
            <a:srcRect/>
            <a:stretch>
              <a:fillRect l="-9000" r="-9000"/>
            </a:stretch>
          </a:blipFill>
          <a:scene3d>
            <a:camera prst="orthographicFront"/>
            <a:lightRig rig="flat" dir="t"/>
          </a:scene3d>
          <a:sp3d z="127000" prstMaterial="plastic">
            <a:bevelT w="88900" h="88900"/>
            <a:bevelB w="88900" h="31750" prst="angle"/>
          </a:sp3d>
        </p:spPr>
        <p:style>
          <a:lnRef idx="0">
            <a:schemeClr val="accent6">
              <a:shade val="80000"/>
              <a:hueOff val="0"/>
              <a:satOff val="0"/>
              <a:lumOff val="0"/>
              <a:alphaOff val="0"/>
            </a:schemeClr>
          </a:lnRef>
          <a:fillRef idx="3">
            <a:scrgbClr r="0" g="0" b="0"/>
          </a:fillRef>
          <a:effectRef idx="2">
            <a:schemeClr val="accent6">
              <a:tint val="4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2880539" y="4653968"/>
            <a:ext cx="3592952" cy="1122797"/>
          </a:xfrm>
          <a:custGeom>
            <a:avLst/>
            <a:gdLst>
              <a:gd name="connsiteX0" fmla="*/ 0 w 3592952"/>
              <a:gd name="connsiteY0" fmla="*/ 0 h 1122797"/>
              <a:gd name="connsiteX1" fmla="*/ 3592952 w 3592952"/>
              <a:gd name="connsiteY1" fmla="*/ 0 h 1122797"/>
              <a:gd name="connsiteX2" fmla="*/ 3592952 w 3592952"/>
              <a:gd name="connsiteY2" fmla="*/ 1122797 h 1122797"/>
              <a:gd name="connsiteX3" fmla="*/ 0 w 3592952"/>
              <a:gd name="connsiteY3" fmla="*/ 1122797 h 1122797"/>
              <a:gd name="connsiteX4" fmla="*/ 0 w 3592952"/>
              <a:gd name="connsiteY4" fmla="*/ 0 h 112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952" h="1122797">
                <a:moveTo>
                  <a:pt x="0" y="0"/>
                </a:moveTo>
                <a:lnTo>
                  <a:pt x="3592952" y="0"/>
                </a:lnTo>
                <a:lnTo>
                  <a:pt x="3592952" y="1122797"/>
                </a:lnTo>
                <a:lnTo>
                  <a:pt x="0" y="1122797"/>
                </a:lnTo>
                <a:lnTo>
                  <a:pt x="0" y="0"/>
                </a:lnTo>
                <a:close/>
              </a:path>
            </a:pathLst>
          </a:custGeom>
          <a:solidFill>
            <a:schemeClr val="accent6">
              <a:alpha val="40000"/>
            </a:schemeClr>
          </a:solidFill>
          <a:scene3d>
            <a:camera prst="orthographicFront"/>
            <a:lightRig rig="flat" dir="t"/>
          </a:scene3d>
          <a:sp3d extrusionH="12700" prstMaterial="plastic">
            <a:bevelT w="50800" h="50800"/>
          </a:sp3d>
        </p:spPr>
        <p:style>
          <a:lnRef idx="1">
            <a:schemeClr val="accent6">
              <a:hueOff val="0"/>
              <a:satOff val="0"/>
              <a:lumOff val="0"/>
              <a:alphaOff val="0"/>
            </a:schemeClr>
          </a:lnRef>
          <a:fillRef idx="1">
            <a:schemeClr val="accent6">
              <a:alpha val="40000"/>
              <a:tint val="40000"/>
              <a:hueOff val="0"/>
              <a:satOff val="0"/>
              <a:lumOff val="0"/>
              <a:alphaOff val="0"/>
            </a:schemeClr>
          </a:fillRef>
          <a:effectRef idx="2">
            <a:schemeClr val="accent6">
              <a:alpha val="40000"/>
              <a:tint val="40000"/>
              <a:hueOff val="0"/>
              <a:satOff val="0"/>
              <a:lumOff val="0"/>
              <a:alphaOff val="0"/>
            </a:schemeClr>
          </a:effectRef>
          <a:fontRef idx="minor">
            <a:schemeClr val="dk1">
              <a:hueOff val="0"/>
              <a:satOff val="0"/>
              <a:lumOff val="0"/>
              <a:alphaOff val="0"/>
            </a:schemeClr>
          </a:fontRef>
        </p:style>
        <p:txBody>
          <a:bodyPr lIns="760508" tIns="99060" rIns="99060" bIns="99060" spcCol="1270" anchor="ctr"/>
          <a:lstStyle/>
          <a:p>
            <a:pPr defTabSz="1155700">
              <a:lnSpc>
                <a:spcPct val="90000"/>
              </a:lnSpc>
              <a:spcAft>
                <a:spcPct val="35000"/>
              </a:spcAft>
              <a:defRPr/>
            </a:pPr>
            <a:r>
              <a:rPr lang="en-US" sz="2600" dirty="0"/>
              <a:t>Evidence of Psychosis</a:t>
            </a:r>
          </a:p>
        </p:txBody>
      </p:sp>
      <p:sp>
        <p:nvSpPr>
          <p:cNvPr id="11" name="Rectangle 10"/>
          <p:cNvSpPr/>
          <p:nvPr/>
        </p:nvSpPr>
        <p:spPr>
          <a:xfrm>
            <a:off x="2730833" y="4491786"/>
            <a:ext cx="785958" cy="1178937"/>
          </a:xfrm>
          <a:prstGeom prst="rect">
            <a:avLst/>
          </a:prstGeom>
          <a:blipFill>
            <a:blip r:embed="rId5"/>
            <a:srcRect/>
            <a:stretch>
              <a:fillRect l="-30000" r="-30000"/>
            </a:stretch>
          </a:blipFill>
          <a:scene3d>
            <a:camera prst="orthographicFront"/>
            <a:lightRig rig="flat" dir="t"/>
          </a:scene3d>
          <a:sp3d z="127000" prstMaterial="plastic">
            <a:bevelT w="88900" h="88900"/>
            <a:bevelB w="88900" h="31750" prst="angle"/>
          </a:sp3d>
        </p:spPr>
        <p:style>
          <a:lnRef idx="0">
            <a:schemeClr val="accent6">
              <a:shade val="80000"/>
              <a:hueOff val="0"/>
              <a:satOff val="0"/>
              <a:lumOff val="0"/>
              <a:alphaOff val="0"/>
            </a:schemeClr>
          </a:lnRef>
          <a:fillRef idx="3">
            <a:scrgbClr r="0" g="0" b="0"/>
          </a:fillRef>
          <a:effectRef idx="2">
            <a:schemeClr val="accent6">
              <a:tint val="4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000"/>
                            </p:stCondLst>
                            <p:childTnLst>
                              <p:par>
                                <p:cTn id="24" presetID="42"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1000"/>
                            </p:stCondLst>
                            <p:childTnLst>
                              <p:par>
                                <p:cTn id="37" presetID="42"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a:xfrm>
            <a:off x="457200" y="838200"/>
            <a:ext cx="8229600" cy="1143000"/>
          </a:xfrm>
        </p:spPr>
        <p:txBody>
          <a:bodyPr/>
          <a:lstStyle/>
          <a:p>
            <a:pPr eaLnBrk="1" hangingPunct="1"/>
            <a:r>
              <a:rPr lang="en-US" b="0" dirty="0" smtClean="0"/>
              <a:t>Prevention Starts HERE</a:t>
            </a:r>
          </a:p>
        </p:txBody>
      </p:sp>
      <p:sp>
        <p:nvSpPr>
          <p:cNvPr id="70658" name="Rectangle 3"/>
          <p:cNvSpPr>
            <a:spLocks noGrp="1" noChangeArrowheads="1"/>
          </p:cNvSpPr>
          <p:nvPr>
            <p:ph type="body" idx="4294967295"/>
          </p:nvPr>
        </p:nvSpPr>
        <p:spPr>
          <a:xfrm>
            <a:off x="152400" y="2133600"/>
            <a:ext cx="8610600" cy="4068763"/>
          </a:xfrm>
        </p:spPr>
        <p:txBody>
          <a:bodyPr/>
          <a:lstStyle/>
          <a:p>
            <a:pPr marL="365125" indent="-365125" eaLnBrk="1" hangingPunct="1">
              <a:lnSpc>
                <a:spcPct val="90000"/>
              </a:lnSpc>
              <a:buFont typeface="Wingdings" pitchFamily="2" charset="2"/>
              <a:buNone/>
            </a:pPr>
            <a:r>
              <a:rPr lang="en-US" sz="2800" dirty="0" smtClean="0"/>
              <a:t>	</a:t>
            </a:r>
            <a:r>
              <a:rPr lang="en-US" sz="2800" b="1" dirty="0" smtClean="0"/>
              <a:t>Key to prevention of violence:</a:t>
            </a:r>
          </a:p>
          <a:p>
            <a:pPr marL="365125" indent="-365125" eaLnBrk="1" hangingPunct="1">
              <a:lnSpc>
                <a:spcPct val="90000"/>
              </a:lnSpc>
              <a:buFont typeface="Wingdings" pitchFamily="2" charset="2"/>
              <a:buNone/>
            </a:pPr>
            <a:endParaRPr lang="en-US" sz="2800" b="1" dirty="0" smtClean="0"/>
          </a:p>
          <a:p>
            <a:pPr lvl="1" eaLnBrk="1" hangingPunct="1">
              <a:lnSpc>
                <a:spcPct val="90000"/>
              </a:lnSpc>
              <a:buFont typeface="Wingdings" pitchFamily="2" charset="2"/>
              <a:buChar char="§"/>
            </a:pPr>
            <a:r>
              <a:rPr lang="en-US" sz="2800" dirty="0" smtClean="0"/>
              <a:t>Connect with the patient during a calm, non-threatening time</a:t>
            </a:r>
          </a:p>
          <a:p>
            <a:pPr lvl="1" eaLnBrk="1" hangingPunct="1">
              <a:lnSpc>
                <a:spcPct val="90000"/>
              </a:lnSpc>
              <a:buFont typeface="Wingdings" pitchFamily="2" charset="2"/>
              <a:buChar char="§"/>
            </a:pPr>
            <a:r>
              <a:rPr lang="en-US" sz="2800" dirty="0" smtClean="0"/>
              <a:t>Begin at the moment of contact with your facility</a:t>
            </a:r>
          </a:p>
          <a:p>
            <a:pPr lvl="1" eaLnBrk="1" hangingPunct="1">
              <a:lnSpc>
                <a:spcPct val="90000"/>
              </a:lnSpc>
              <a:buFont typeface="Wingdings" pitchFamily="2" charset="2"/>
              <a:buChar char="§"/>
            </a:pPr>
            <a:r>
              <a:rPr lang="en-US" sz="2800" dirty="0" smtClean="0"/>
              <a:t>Conduct every interaction in a kind, caring, and empathetic manner</a:t>
            </a:r>
          </a:p>
          <a:p>
            <a:pPr lvl="1" eaLnBrk="1" hangingPunct="1">
              <a:lnSpc>
                <a:spcPct val="90000"/>
              </a:lnSpc>
              <a:buFont typeface="Wingdings" pitchFamily="2" charset="2"/>
              <a:buChar char="§"/>
            </a:pPr>
            <a:r>
              <a:rPr lang="en-US" sz="2800" dirty="0" smtClean="0"/>
              <a:t>Ask yourself, “how can I best help this person?”</a:t>
            </a:r>
          </a:p>
        </p:txBody>
      </p:sp>
    </p:spTree>
    <p:extLst>
      <p:ext uri="{BB962C8B-B14F-4D97-AF65-F5344CB8AC3E}">
        <p14:creationId xmlns:p14="http://schemas.microsoft.com/office/powerpoint/2010/main" val="132042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658">
                                            <p:txEl>
                                              <p:pRg st="2" end="2"/>
                                            </p:txEl>
                                          </p:spTgt>
                                        </p:tgtEl>
                                        <p:attrNameLst>
                                          <p:attrName>style.visibility</p:attrName>
                                        </p:attrNameLst>
                                      </p:cBhvr>
                                      <p:to>
                                        <p:strVal val="visible"/>
                                      </p:to>
                                    </p:set>
                                    <p:anim calcmode="lin" valueType="num">
                                      <p:cBhvr additive="base">
                                        <p:cTn id="7" dur="500" fill="hold"/>
                                        <p:tgtEl>
                                          <p:spTgt spid="7065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0658">
                                            <p:txEl>
                                              <p:pRg st="3" end="3"/>
                                            </p:txEl>
                                          </p:spTgt>
                                        </p:tgtEl>
                                        <p:attrNameLst>
                                          <p:attrName>style.visibility</p:attrName>
                                        </p:attrNameLst>
                                      </p:cBhvr>
                                      <p:to>
                                        <p:strVal val="visible"/>
                                      </p:to>
                                    </p:set>
                                    <p:anim calcmode="lin" valueType="num">
                                      <p:cBhvr additive="base">
                                        <p:cTn id="13" dur="500" fill="hold"/>
                                        <p:tgtEl>
                                          <p:spTgt spid="7065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0658">
                                            <p:txEl>
                                              <p:pRg st="4" end="4"/>
                                            </p:txEl>
                                          </p:spTgt>
                                        </p:tgtEl>
                                        <p:attrNameLst>
                                          <p:attrName>style.visibility</p:attrName>
                                        </p:attrNameLst>
                                      </p:cBhvr>
                                      <p:to>
                                        <p:strVal val="visible"/>
                                      </p:to>
                                    </p:set>
                                    <p:anim calcmode="lin" valueType="num">
                                      <p:cBhvr additive="base">
                                        <p:cTn id="19" dur="500" fill="hold"/>
                                        <p:tgtEl>
                                          <p:spTgt spid="7065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0658">
                                            <p:txEl>
                                              <p:pRg st="5" end="5"/>
                                            </p:txEl>
                                          </p:spTgt>
                                        </p:tgtEl>
                                        <p:attrNameLst>
                                          <p:attrName>style.visibility</p:attrName>
                                        </p:attrNameLst>
                                      </p:cBhvr>
                                      <p:to>
                                        <p:strVal val="visible"/>
                                      </p:to>
                                    </p:set>
                                    <p:anim calcmode="lin" valueType="num">
                                      <p:cBhvr additive="base">
                                        <p:cTn id="25" dur="500" fill="hold"/>
                                        <p:tgtEl>
                                          <p:spTgt spid="7065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65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304800"/>
            <a:ext cx="9144000" cy="1081088"/>
          </a:xfrm>
        </p:spPr>
        <p:txBody>
          <a:bodyPr/>
          <a:lstStyle/>
          <a:p>
            <a:pPr eaLnBrk="1" hangingPunct="1"/>
            <a:r>
              <a:rPr lang="en-US" altLang="en-US" sz="4000" b="1" dirty="0" smtClean="0"/>
              <a:t>Case Study:</a:t>
            </a:r>
            <a:br>
              <a:rPr lang="en-US" altLang="en-US" sz="4000" b="1" dirty="0" smtClean="0"/>
            </a:br>
            <a:r>
              <a:rPr lang="en-US" altLang="en-US" sz="4000" b="1" dirty="0" smtClean="0"/>
              <a:t>Hospital for Special </a:t>
            </a:r>
            <a:r>
              <a:rPr lang="en-US" altLang="en-US" sz="4000" b="1" dirty="0" smtClean="0"/>
              <a:t>Care</a:t>
            </a:r>
            <a:br>
              <a:rPr lang="en-US" altLang="en-US" sz="4000" b="1" dirty="0" smtClean="0"/>
            </a:br>
            <a:r>
              <a:rPr lang="en-US" altLang="en-US" sz="4000" b="1" dirty="0" smtClean="0"/>
              <a:t>New </a:t>
            </a:r>
            <a:r>
              <a:rPr lang="en-US" altLang="en-US" sz="4000" b="1" dirty="0" smtClean="0"/>
              <a:t>Britain, CT</a:t>
            </a:r>
          </a:p>
        </p:txBody>
      </p:sp>
      <p:sp>
        <p:nvSpPr>
          <p:cNvPr id="66563" name="AutoShape 2" descr="data:image/jpeg;base64,/9j/4AAQSkZJRgABAQAAAQABAAD/2wCEAAkGBhQSEBUUExQWFRUWGRsXFxgUFxgcGBYaFBsYFBccGBoYHCYeGBkkGRUXHy8gJCgpLCwsFx4xNTAqNSYrLCkBCQoKDgwOGg8PGjAlHyQsLCwsLykqLCwsLCwsLS8sLCwpLCwsLCwsLCwsLCwsKSwpLCwpLDQsLCwpLCkpLCwsLP/AABEIAIQAyAMBIgACEQEDEQH/xAAbAAABBQEBAAAAAAAAAAAAAAAFAAECAwQGB//EAD4QAAEDAgQEAwUGAgoDAAAAAAEAAhEDIQQSMUEFIlFhE3GBMkKRobEGFCNSwdHh8AcVJDNUYnKCkvFzsrP/xAAaAQADAQEBAQAAAAAAAAAAAAAAAgMBBAUG/8QALxEAAgIBAwIDBwMFAAAAAAAAAAECEQMEEiExQRNR8AUiYXGBkcEUMvFCobHR4f/aAAwDAQACEQMRAD8A5fivCBUpw2zmyWx1Oo8iuQPfXfzFivQm6rg8QAarpsM5n4r2NfjjFqS7ng+yc05qUZO6/NkuH0garA8chN+4CM4viNSYYWspjQWHaB1MbLLw6o2rXptygNGY23tb1RV/BGF3K2BlOXpmkRbey58ePJKD2ef1OzPmxQyrxOtfT+QdXwRqnMHX05wBpsBufJb6XAw5jSSWu1gmWz3H7KHDcE8Pioc+SS29p6tGw80bYLLq0+mU7eRHBrda8aUcT8n9AZw/FvpB7K5Iv+G4CWZTYidh2KwYnBUKbHZqznVG3DWAAc3SOyLcVqvaw5W5h714MbrnuHYzNVa5zc5tlFrgdSdbRdc+oxbJKCfHrv3OvRZnlxvI0r+D/HYrGHaXZWEZejpttzd0TNCC3NBIhrG6S6/v7i6u4PSph1RuUh7pnUiNYJOhHRaatA5w0tzMDTDouCNu/mtjgey0+vBuTVLxHBqq5+fy/wAE8FLZDyJGt9D2O61MeHCQZHUIfQ4dIpvEsgkObBvcmDP1W+nVkwWhmsDqAu7T5WkovoeTrMEZSlOPXrXrqSLJ1unKdJd55FjJk5CUIAZJPCUIAZJPCaEGjJJ4SQAySdMgBkk6SDSxrbrz/EHnf/qd9SvRxTXnOKZFR46Od9ZXle0Haj9fwe/7Ijtc/p+Qj9lx/aR/pd9F1rGQFxfA3uGIp5RmMxGkg2PyXcYqo2m0ucYA3TaGaWN35k/auKU80a7r8/8ASApDYLDxarUa0GkWzec19B9VHGcYb4WdnMDaNCJXO8OfzBznxlBNzM/5Y27rc+qVbId+6M0mglfiZO3Z82dHha7nUx4ogxJmADOk3geSCcNrFlV7Q2S45RMchmRA6XUsXSjDEl5DSc2X3j2ym8DqtWC4eQ0lxBdRAqNIGoIBAvr5rz8uScmkutHrYcWOCk+zf0DzMMWgEgc15/NFpspZVjfxB1TnaL1C4sa24bGoI2G/RE8HQLmgvcxhiYcb947L0dLqoyhT7fY8bW6Cccjceb+/8GWpT0O4PxTOg7GR8pW5+FBLWh4dnmCy4GXqs4p/H+fkulTUn7rOWWGcElJev9FTTa3zU8qsydQnyqqkc7xlWVItVpYmyosNhXkTZFblTZUWZsKsqRarcqbKtszYVZU0K7KmyoszYVQmhWOEBRaJaCNCJCNyug8OVX2IpKRakmFo1gXXnNeoDVqEjVzvrC9QGGuO/rF15fxGnlr1W9Hn9/1XiavIpqNfE+p0GGWNy3fAt4PVLcRSI1zgf8rFd9jcIKjCx2hXC8AP9qoj/OF6IWqmjScZJkvaDanFrqcjh+CPoVZkvggiBY6+0Oqt4nh6rKviCk19KQ8tAGZpiDPUbrpamh1HkqqEEW+XToVs8MV7q+aMx6icqm+ez+RxDsc6qQXR0MtOaBv8ETwDqbS0U5JcCC0mWvb0MxCN4jhrKoIeA24JjWN4PdYaeMY1zrU8t2iG82Vum+y4JwlHl9z0Y5Iz4XYpY9zag8Jj2tjI0zofe8uiN4aiQOY5nfm+sDbv5LPw4ugB9zNnD2Y69QZRFw0Xfp8UUlL0jztTmm7hdfkWFqc7I6naFXEhWsw8VmOJ0kRP5hYpNZonxT/dZPNi4io8Xf4KQ09f4qWZTcI1UXvA3XQpRqzlcJXQsyZSaZ/nqnhapp9DJY2lyQTFTdYSdlR98ZMZh17f9rXJLqxFCUuiLPRMmq12t1OuielWa72SCs8SN7b5N8Kdbq4F6Jo7KwtTQnJ0BuMYtzDymBlJMDvCGN4k/KA15httBaL7+aIcd9sby0j5oSacTtNzeV4moySWSVNn0ukwweGNxXTy7lhx9Td7tO37JKlw+iSh4k/N/c6/Bxr+lfZHaDHsBEkgk2sb9IheccVqTiKx6vP6Lv3V21ckGJIs3QNHzg7ELzziLYr1R0eVzY2WylvCKhGIpEWOdoB8zC72pw2u0gMqSBNn6mQZv56Lz/hjj49GInxGxOkzv2XqfEcRkbJ6i2s9YTyySg+GJDFCae5Aik6s10VHNay0ON/O496VbhyXEjwzIAtIvBgkWEndQrVHEmXFwjMGmAHDYiLyFd91eWn2gZGUTMEWNtu62OplGl6/uJLSQk216+xW3FktLmszZQC6D7IE+1bWUMY7D1aueHU3nU6g9uyN4amfCawS7MCahmDrIM+iqqcHaJeMzbaNF27GJmQdU6zTkueSUsEYu1wQxPFadMjM47AuaAYk9NwpHjDA/KQQCJF5sbeh3hFsN/Ry15zU65PSWgg3uLRCoxv9HFXxMoewyBJfmbbZsk6n9E36nIpWnSFekg4pNX8SjB4mmXNAePeMEGXRYm+o3EKfiSDBBtqEsR9l6+Hcw1GjIA4SHzlIFgLLl8Pj3w2zssB0iwsYNt4KWGolD3kiktNGdRbOjbjGvnLPLY+azP4g0MJgxGp67yO2iziqQJ2M/OInrvdUOxMEnUNGw63Jvsk/XZGbLQQi/X3NzuMtAkiAYAMyb9kMfxp7nuDZDYAAPS8lW4nCyG5bcvbpMRsUMygUwcznydTyls2MHvHy7p1qpyVWSlpIwdtEq/GneGxgNry5xuQdvgqqLgyo4HOGubAJFxOh9VF9FoYGuI1kOdfMJgkAXT4DHN8QeICac5TBJsLBMpuXxNWOKfkEKWGe5hrOmBDb6yPy9RCnwquWtaSMpNQjmicsbp+K/axzxlp08tNgyQ65vYR0iPmsDqhfRa46mof/AES04q6plnCMuE7QRPGXio4xy+72PfqpYXjLy6Ht5T/yCA1qhaXAj2TBv6q+lXlxBtEHX2gbj6qzz5VzZzfpcL4QT4w4F7MumXXYefcobWpw6JlSxhLaZdAs6D3tKVZt27ixne+yhOe+TkdOOscVGyAwxiSDlkjNEgEap0b4RULGupkC+Z+bzsIG5tdJS3FLvlAapxioAORrcrpDmn+8ERlE7DsucxVQuqOcYBJkgaBd0abcQafNTa0BwcwgNjaQDsCQuI4jRyVqjJByuiW6HTRNER/MjhK2Sox/5Xtd8CvVcdjB4YJbIf01bIsR6ryzh+GNSrTpgSXva0CYnMY1Oi9R4rwvEMpBtWk5gBAbkIMwLyRbLAROG4aGTZZldTAjKJkWn3ZtbpoVDDV8xIzwAIk+1YdRomxGGqkNd4bqbMtwRMg6G3urJSLGZnEljnOkAzIjlJjodly06Lb+Ta3iYpUWOeYzOIblAJeWECCOnMr6nE/FnwjBBhwdrB0AQjEuz06LQOYOeQHRF4iDtotfCMHUzP8AEyNzNBs8ag9tDGwVu1Eep2NPi33bFNpakBgI3bmbYAjUkmZRjhP2lpvqupPLnVRmLrcrWtub6GFyeLw4qcQo12OHggMk5r8kS0t1AkeSv4ZhnniGINMZWO8V9IwMrpFmNnrdC4GdhX7QcXoV8Lmw9UVGNqAOj3HQdJ+i82wlMhrcwBcASbnlEGw/VdJwnCPp4Oo2ox7CazHQ4ZTImwB9rzXH1KzxBb73nAjX9lrjuRiltdllOq8gNaGwYaDNxqSQFfUIki4ziPMaHsAsuBxkxPLc8x9q2zeylWzZJBM/Dz10U3CmUeVtcmjDG+UHSI6weqx1CBUc1xF3SLEBvUv6KZcS2HQCG7C8Tbm6gLC4uOVt7uIMOMWiXE9IhNGPJOU9yofIBVJ96+l4DuVvpCjhSwtLiHA5iSGlsW8woVHjxHDMTYxlEGW6R0ss1BhblGcCXXBMTO3mrxtPgnx3CbqTINql7+039lJ4jDtjTxT/APNDH5sr+cSHAC+0nXuiQf8A2ZvXxTbf+71hbLc+o8dq/abcTwnkD3R+JzwKokBoi4GnkspaJ9mIA1J30IlU4QRVrDNYSBvALZUMLOeCSTlbF57yQbALJ2TXDCLajTlaRIJJB0Jixkd0n0gIiY7kz3PbZRFScplsTlkzzAGPj0Ck8giRaZMO7ECSPVRYNo04SqGUi9s2dBBOodcGes7JKttOGObqCAQJgan4pI4Hi1QDw9LxGBsuLmguEQPX/NbRBq1SXEzMnU77bolQxRA6Tyui0goZUbBI6FX2OPUHFJKiVN8EEaggjtCI/wBdVAZL7a8sT6dD3Q6gBnbm9mRm8t0nASY0m3kihDsqnFy14e2q5n4eaXuMwRGUeo+ajT+1NfK2oKrmmYc5wzZoE5QT8IXNYqt+HRuDDC2Olyb97qrDX5MxDTLiNpaJHqpqA7Z12G+0ByF5ZTax7n5jUY3LmbYNEXbrt1WnAfacEMDsNhQxwuS4giDEQDaTMLlAwuwRME+HVkydA8HT1AUsLw/k8XK2pT94Zi3L59YW7LM30ehYbi2GJjLSt7oqP5QNd5hdB9lsTRqYlhpUwcrpLmPcQyQbmTELznhXg/eHsFAsLWuBJeSHNIIIjuF0/wBg2UGV3NpurD8N8NIAaZY7XeP2WSx7ebKQzbrVHafbytNJm4ztgtMjfcaFeSnAU3OzF9UZTIsMv/fkuh+x1Qf1dWk2GKbc/wCkrleH4suoguIIl07CzoWu1yIqk+TRhsHSZ71SxJByttm1KsFClPtVCNSCANomReVCoQRY3It166IUKtY6QRbKY180JOQzSjwwi2lTp5eeq6B7PKAWm1x1vM7wpPwlJ05XOGY3LI5iNLdBp6IdSw1R1VpeLaWMRPbzUMXVdSDYjLmDeupIRtaEW0K4jAUy6XPqEgDZukb9VQeD4c6urmOb3df2VVCu9lcTJY0yeWJGsZjYK/E8TZ4lQS4mZygE5QfJPTirBbZS2oCtqLVw6PFbMwZBjWIvCxtWrAO/Fb6/RelF8I8/JFc/UNUsJRD3lviS8EmSOkWjQqpmDoASPGlwAcZEmAI7LPTqubUeMwLRmygAWlpNz1ss+DxxzODjPKyLRcgErzHZ6MUm+AhnYAZzl0W0jqDGx8lmxTxlETBmcxkAiDftqrcU/kc4GCGAg9wNPjZYqtDPQJLgXFxAJ0sAdBvdLVhKCRdQ4m0CxENME3dM33SQvDNmhUHR7NNrx+iSzYhdoWxPC3Ne4WcJ5XNu0g3F9j5rnMY2KjgdQV0owQ3v/t/iud4o0Cu8AQAdPQJ9jQzzvIqZnR6lgmfdCx0eMazXD/xAHMM3cxZAHmy75tDDwPwDcA+0ei2m+hGcmqMWIGF+7FjGfimQHRYAxEnU3lDOD4YUqzH1Ie1sy0DWRG/RdEKOH/w59Xn9k4oYf/DfF5RsklQrm5O7X2AbKJ+7V2ufmzvZB/KOYwslHh+R4cHSAQcrxY9iNF1NNlGXfgNyw3lzHW8Onr+6w8dNPwyKeFYJF3ZzI8ptKypBz5gelxN1KsS2o4zI5tgdr6HujeC+2T6D3OpnM14I8M+4HCIHlr6rlDDhaAZkT0OondOx0ESY620/m1lnJ0KlwG8Dx4swpoNiHVBVLjpmbtA11Qo4iW5WiGifib36lPcvkgBrrSDrPZPWaAA1rwDo4Cxcdj8FllHx0IsrRcGDodj/ABW0YxjGlopAv6uJ5bWgb2ugwqkOJIBI2I/RamND4g+hJ5Z7xudFvQS0+qC1DjMNaMrBlAAdEkuHvOPXsoYjixiAKcA5pLbyJO+upQ6NALTruG+ZG6rdUyO5myD8exHRYP7ldAtV428tPIyCIkCYJ1J3/ZU4c6uab79ShjqtgAbR6+XZXsxgyiRHcak9FkraKYHCEuTVml0Ea7lM5rTOWQL30hV0q05Tp+23kVPEQRl1FpJ2gyfml5s6HNOLfD9erIt5HFxBMz0O0SZVlA5YzMA0Ei4PTRZ2CSRJnWJ/VRo1C2YOSdAbgnvOi1qxMU4xla9evmgg7F59ZOwnQQEqYbEagX7X19UJr4w7kOnWNtvio0qrrHY2HaNvO6XYyv6uKfKsNVKYAtA0M2vlv6pIaa5uCepIHupIUX5hkz4pO1EKHjLenyXP8SrB9Z7hoT+iPte0nb5Ln+IGaz/P9Arb3Lg8XG+SgrqcLiSaTCC/2RPNv8NFyy6ThuM/ApiwgRfeFkpOPQ3L0NDi46OcP9yQD/zO+IVT8dTgTk+N/qlU4lT/ADN9NFPfMik2aacxUBJ9y/xiEP4qHZRIcWbnNEHaVa3iVH8zT5yPJV18eGiwpkG/tm8+mqLlZRLlASxAkkEdtZTtrQJDjPca9ldWwznHMAwTpDhHndVOeHe1Y7EQdNiP1VC6bE6pB5dPkJ2W2uR4THAFzg43FhBtAKG062XoR0P181Z49jYgk7GwHSOvdDQWXVcpaZlrwdHGRG/roo08s+yeszE27xbdUUsvvSlVc0mwIGwJn4raAsp4ktj5kalV1XkuJnVNmFraa9ylUfOwHlp/BFARaYNrLZS9qzmnebyC28juVjU6bZ0NwZHpfXZBpvdUcw5XXB1MQ7muU1GuCXDSTcbec9FjdinEySTPXuteBqdSIbq0wI/U2StBva6GkkAQfZ7ax3/ZDMZXzPJm20aCLW+Cvx2JF2tgt7b9Vilal3Dc2hwVOk7UbmwJ2/bzUCb6R5JkxhpOIMkzJmYgQQBEk/oksySyjbOkOgMBAMcIqv8AP9E6SSPUlFtsoCNcHbNMA3GY/NJJNLoGToWvw7bnKLdlOhwykQSWBMkptsjFsieC05Njbunw/AKTmgnNJJ36JJItlIt2aaf2Zo+HJBJd1Om9k54VSMDILs+m/mkklt2dSItw7IEMaJkGBsBG6yYzANzht4y/MbpJJkMB67QHOi0GIVSSSsREkkkgBJJJIA08PoB9SDMRNuyLVMO0sdUc0OdA1FuU5Rp2SSU5dR4rgx12tDw3I2IjQyZv11WfH0GtdAEJJJkDKsQ0CIAFtlUmSTIUSSSSDD//2Q=="/>
          <p:cNvSpPr>
            <a:spLocks noChangeAspect="1" noChangeArrowheads="1"/>
          </p:cNvSpPr>
          <p:nvPr/>
        </p:nvSpPr>
        <p:spPr bwMode="auto">
          <a:xfrm>
            <a:off x="1259681"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400">
                <a:solidFill>
                  <a:schemeClr val="tx1"/>
                </a:solidFill>
                <a:latin typeface="Trebuchet MS" pitchFamily="34" charset="0"/>
              </a:defRPr>
            </a:lvl1pPr>
            <a:lvl2pPr marL="742950" indent="-285750" eaLnBrk="0" hangingPunct="0">
              <a:lnSpc>
                <a:spcPct val="90000"/>
              </a:lnSpc>
              <a:spcBef>
                <a:spcPts val="500"/>
              </a:spcBef>
              <a:buFont typeface="Arial" charset="0"/>
              <a:buChar char="•"/>
              <a:defRPr sz="2000">
                <a:solidFill>
                  <a:schemeClr val="tx1"/>
                </a:solidFill>
                <a:latin typeface="Trebuchet MS" pitchFamily="34" charset="0"/>
              </a:defRPr>
            </a:lvl2pPr>
            <a:lvl3pPr marL="1143000" indent="-228600" eaLnBrk="0" hangingPunct="0">
              <a:lnSpc>
                <a:spcPct val="90000"/>
              </a:lnSpc>
              <a:spcBef>
                <a:spcPts val="500"/>
              </a:spcBef>
              <a:buFont typeface="Arial" charset="0"/>
              <a:buChar char="•"/>
              <a:defRPr>
                <a:solidFill>
                  <a:schemeClr val="tx1"/>
                </a:solidFill>
                <a:latin typeface="Trebuchet MS" pitchFamily="34" charset="0"/>
              </a:defRPr>
            </a:lvl3pPr>
            <a:lvl4pPr marL="1600200" indent="-228600" eaLnBrk="0" hangingPunct="0">
              <a:lnSpc>
                <a:spcPct val="90000"/>
              </a:lnSpc>
              <a:spcBef>
                <a:spcPts val="500"/>
              </a:spcBef>
              <a:buFont typeface="Arial" charset="0"/>
              <a:buChar char="•"/>
              <a:defRPr sz="1600">
                <a:solidFill>
                  <a:schemeClr val="tx1"/>
                </a:solidFill>
                <a:latin typeface="Trebuchet MS" pitchFamily="34" charset="0"/>
              </a:defRPr>
            </a:lvl4pPr>
            <a:lvl5pPr marL="2057400" indent="-228600" eaLnBrk="0" hangingPunct="0">
              <a:lnSpc>
                <a:spcPct val="90000"/>
              </a:lnSpc>
              <a:spcBef>
                <a:spcPts val="500"/>
              </a:spcBef>
              <a:buFont typeface="Arial" charset="0"/>
              <a:buChar char="•"/>
              <a:defRPr sz="1600">
                <a:solidFill>
                  <a:schemeClr val="tx1"/>
                </a:solidFill>
                <a:latin typeface="Trebuchet MS" pitchFamily="34" charset="0"/>
              </a:defRPr>
            </a:lvl5pPr>
            <a:lvl6pPr marL="25146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6pPr>
            <a:lvl7pPr marL="29718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7pPr>
            <a:lvl8pPr marL="34290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8pPr>
            <a:lvl9pPr marL="38862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9pPr>
          </a:lstStyle>
          <a:p>
            <a:pPr eaLnBrk="1" hangingPunct="1">
              <a:lnSpc>
                <a:spcPct val="100000"/>
              </a:lnSpc>
              <a:spcBef>
                <a:spcPct val="0"/>
              </a:spcBef>
              <a:buFontTx/>
              <a:buNone/>
            </a:pPr>
            <a:endParaRPr lang="en-US" altLang="en-US" sz="1800"/>
          </a:p>
        </p:txBody>
      </p:sp>
      <p:sp>
        <p:nvSpPr>
          <p:cNvPr id="3" name="Rectangle 2"/>
          <p:cNvSpPr>
            <a:spLocks noChangeArrowheads="1"/>
          </p:cNvSpPr>
          <p:nvPr/>
        </p:nvSpPr>
        <p:spPr bwMode="auto">
          <a:xfrm>
            <a:off x="208360" y="3008313"/>
            <a:ext cx="8601075"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Bef>
                <a:spcPts val="1000"/>
              </a:spcBef>
              <a:buFont typeface="Arial" charset="0"/>
              <a:buChar char="•"/>
              <a:defRPr sz="2400">
                <a:solidFill>
                  <a:schemeClr val="tx1"/>
                </a:solidFill>
                <a:latin typeface="Trebuchet MS" pitchFamily="34" charset="0"/>
              </a:defRPr>
            </a:lvl1pPr>
            <a:lvl2pPr marL="914400" indent="-457200" eaLnBrk="0" hangingPunct="0">
              <a:lnSpc>
                <a:spcPct val="90000"/>
              </a:lnSpc>
              <a:spcBef>
                <a:spcPts val="500"/>
              </a:spcBef>
              <a:buFont typeface="Arial" charset="0"/>
              <a:buChar char="•"/>
              <a:defRPr sz="2000">
                <a:solidFill>
                  <a:schemeClr val="tx1"/>
                </a:solidFill>
                <a:latin typeface="Trebuchet MS" pitchFamily="34" charset="0"/>
              </a:defRPr>
            </a:lvl2pPr>
            <a:lvl3pPr marL="1143000" indent="-228600" eaLnBrk="0" hangingPunct="0">
              <a:lnSpc>
                <a:spcPct val="90000"/>
              </a:lnSpc>
              <a:spcBef>
                <a:spcPts val="500"/>
              </a:spcBef>
              <a:buFont typeface="Arial" charset="0"/>
              <a:buChar char="•"/>
              <a:defRPr>
                <a:solidFill>
                  <a:schemeClr val="tx1"/>
                </a:solidFill>
                <a:latin typeface="Trebuchet MS" pitchFamily="34" charset="0"/>
              </a:defRPr>
            </a:lvl3pPr>
            <a:lvl4pPr marL="1600200" indent="-228600" eaLnBrk="0" hangingPunct="0">
              <a:lnSpc>
                <a:spcPct val="90000"/>
              </a:lnSpc>
              <a:spcBef>
                <a:spcPts val="500"/>
              </a:spcBef>
              <a:buFont typeface="Arial" charset="0"/>
              <a:buChar char="•"/>
              <a:defRPr sz="1600">
                <a:solidFill>
                  <a:schemeClr val="tx1"/>
                </a:solidFill>
                <a:latin typeface="Trebuchet MS" pitchFamily="34" charset="0"/>
              </a:defRPr>
            </a:lvl4pPr>
            <a:lvl5pPr marL="2057400" indent="-228600" eaLnBrk="0" hangingPunct="0">
              <a:lnSpc>
                <a:spcPct val="90000"/>
              </a:lnSpc>
              <a:spcBef>
                <a:spcPts val="500"/>
              </a:spcBef>
              <a:buFont typeface="Arial" charset="0"/>
              <a:buChar char="•"/>
              <a:defRPr sz="1600">
                <a:solidFill>
                  <a:schemeClr val="tx1"/>
                </a:solidFill>
                <a:latin typeface="Trebuchet MS" pitchFamily="34" charset="0"/>
              </a:defRPr>
            </a:lvl5pPr>
            <a:lvl6pPr marL="25146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6pPr>
            <a:lvl7pPr marL="29718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7pPr>
            <a:lvl8pPr marL="34290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8pPr>
            <a:lvl9pPr marL="38862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9pPr>
          </a:lstStyle>
          <a:p>
            <a:pPr eaLnBrk="1" hangingPunct="1">
              <a:lnSpc>
                <a:spcPct val="100000"/>
              </a:lnSpc>
              <a:spcBef>
                <a:spcPct val="0"/>
              </a:spcBef>
            </a:pPr>
            <a:r>
              <a:rPr lang="en-US" altLang="en-US" sz="2600" dirty="0">
                <a:latin typeface="Arial" charset="0"/>
              </a:rPr>
              <a:t>205 Long Term Acute Care beds on this campus</a:t>
            </a:r>
          </a:p>
          <a:p>
            <a:pPr lvl="1" eaLnBrk="1" hangingPunct="1">
              <a:lnSpc>
                <a:spcPct val="100000"/>
              </a:lnSpc>
              <a:spcBef>
                <a:spcPct val="0"/>
              </a:spcBef>
              <a:buFont typeface="Arial" charset="0"/>
              <a:buChar char="‾"/>
            </a:pPr>
            <a:r>
              <a:rPr lang="en-US" altLang="en-US" sz="2600" dirty="0">
                <a:latin typeface="Arial" charset="0"/>
              </a:rPr>
              <a:t>100 to 110 ventilator dependent patients</a:t>
            </a:r>
          </a:p>
          <a:p>
            <a:pPr lvl="1" eaLnBrk="1" hangingPunct="1">
              <a:lnSpc>
                <a:spcPct val="100000"/>
              </a:lnSpc>
              <a:spcBef>
                <a:spcPct val="0"/>
              </a:spcBef>
              <a:buFont typeface="Arial" charset="0"/>
              <a:buChar char="‾"/>
            </a:pPr>
            <a:r>
              <a:rPr lang="en-US" altLang="en-US" sz="2600" dirty="0">
                <a:latin typeface="Arial" charset="0"/>
              </a:rPr>
              <a:t>Remaining are Rehab and Traumatic Brain Injury</a:t>
            </a:r>
          </a:p>
          <a:p>
            <a:pPr eaLnBrk="1" hangingPunct="1">
              <a:lnSpc>
                <a:spcPct val="100000"/>
              </a:lnSpc>
              <a:spcBef>
                <a:spcPct val="0"/>
              </a:spcBef>
            </a:pPr>
            <a:r>
              <a:rPr lang="en-US" altLang="en-US" sz="2600" dirty="0">
                <a:latin typeface="Arial" charset="0"/>
              </a:rPr>
              <a:t>100 to 150 employees on 2nd shift (when incident occurred)</a:t>
            </a:r>
          </a:p>
          <a:p>
            <a:pPr eaLnBrk="1" hangingPunct="1">
              <a:lnSpc>
                <a:spcPct val="100000"/>
              </a:lnSpc>
              <a:spcBef>
                <a:spcPct val="0"/>
              </a:spcBef>
            </a:pPr>
            <a:r>
              <a:rPr lang="en-US" altLang="en-US" sz="2600" dirty="0">
                <a:latin typeface="Arial" charset="0"/>
              </a:rPr>
              <a:t>29 access points into the facility</a:t>
            </a:r>
          </a:p>
          <a:p>
            <a:pPr eaLnBrk="1" hangingPunct="1">
              <a:lnSpc>
                <a:spcPct val="100000"/>
              </a:lnSpc>
              <a:spcBef>
                <a:spcPct val="0"/>
              </a:spcBef>
            </a:pPr>
            <a:r>
              <a:rPr lang="en-US" altLang="en-US" sz="2600" dirty="0">
                <a:latin typeface="Arial" charset="0"/>
              </a:rPr>
              <a:t>Security Staffing: Two (2) security personnel (all shifts)</a:t>
            </a:r>
          </a:p>
        </p:txBody>
      </p:sp>
      <p:sp>
        <p:nvSpPr>
          <p:cNvPr id="66565" name="TextBox 3"/>
          <p:cNvSpPr txBox="1">
            <a:spLocks noChangeArrowheads="1"/>
          </p:cNvSpPr>
          <p:nvPr/>
        </p:nvSpPr>
        <p:spPr bwMode="auto">
          <a:xfrm>
            <a:off x="154026" y="2133600"/>
            <a:ext cx="65258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400">
                <a:solidFill>
                  <a:schemeClr val="tx1"/>
                </a:solidFill>
                <a:latin typeface="Trebuchet MS" pitchFamily="34" charset="0"/>
              </a:defRPr>
            </a:lvl1pPr>
            <a:lvl2pPr marL="742950" indent="-285750" eaLnBrk="0" hangingPunct="0">
              <a:lnSpc>
                <a:spcPct val="90000"/>
              </a:lnSpc>
              <a:spcBef>
                <a:spcPts val="500"/>
              </a:spcBef>
              <a:buFont typeface="Arial" charset="0"/>
              <a:buChar char="•"/>
              <a:defRPr sz="2000">
                <a:solidFill>
                  <a:schemeClr val="tx1"/>
                </a:solidFill>
                <a:latin typeface="Trebuchet MS" pitchFamily="34" charset="0"/>
              </a:defRPr>
            </a:lvl2pPr>
            <a:lvl3pPr marL="1143000" indent="-228600" eaLnBrk="0" hangingPunct="0">
              <a:lnSpc>
                <a:spcPct val="90000"/>
              </a:lnSpc>
              <a:spcBef>
                <a:spcPts val="500"/>
              </a:spcBef>
              <a:buFont typeface="Arial" charset="0"/>
              <a:buChar char="•"/>
              <a:defRPr>
                <a:solidFill>
                  <a:schemeClr val="tx1"/>
                </a:solidFill>
                <a:latin typeface="Trebuchet MS" pitchFamily="34" charset="0"/>
              </a:defRPr>
            </a:lvl3pPr>
            <a:lvl4pPr marL="1600200" indent="-228600" eaLnBrk="0" hangingPunct="0">
              <a:lnSpc>
                <a:spcPct val="90000"/>
              </a:lnSpc>
              <a:spcBef>
                <a:spcPts val="500"/>
              </a:spcBef>
              <a:buFont typeface="Arial" charset="0"/>
              <a:buChar char="•"/>
              <a:defRPr sz="1600">
                <a:solidFill>
                  <a:schemeClr val="tx1"/>
                </a:solidFill>
                <a:latin typeface="Trebuchet MS" pitchFamily="34" charset="0"/>
              </a:defRPr>
            </a:lvl4pPr>
            <a:lvl5pPr marL="2057400" indent="-228600" eaLnBrk="0" hangingPunct="0">
              <a:lnSpc>
                <a:spcPct val="90000"/>
              </a:lnSpc>
              <a:spcBef>
                <a:spcPts val="500"/>
              </a:spcBef>
              <a:buFont typeface="Arial" charset="0"/>
              <a:buChar char="•"/>
              <a:defRPr sz="1600">
                <a:solidFill>
                  <a:schemeClr val="tx1"/>
                </a:solidFill>
                <a:latin typeface="Trebuchet MS" pitchFamily="34" charset="0"/>
              </a:defRPr>
            </a:lvl5pPr>
            <a:lvl6pPr marL="25146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6pPr>
            <a:lvl7pPr marL="29718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7pPr>
            <a:lvl8pPr marL="34290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8pPr>
            <a:lvl9pPr marL="38862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9pPr>
          </a:lstStyle>
          <a:p>
            <a:pPr eaLnBrk="1" hangingPunct="1">
              <a:lnSpc>
                <a:spcPct val="100000"/>
              </a:lnSpc>
              <a:spcBef>
                <a:spcPct val="0"/>
              </a:spcBef>
              <a:buFontTx/>
              <a:buNone/>
            </a:pPr>
            <a:r>
              <a:rPr lang="en-US" altLang="en-US" sz="3600" b="1" dirty="0" smtClean="0"/>
              <a:t>Facility Overview </a:t>
            </a:r>
            <a:endParaRPr lang="en-US" altLang="en-US" sz="3600" b="1" dirty="0"/>
          </a:p>
        </p:txBody>
      </p:sp>
    </p:spTree>
    <p:extLst>
      <p:ext uri="{BB962C8B-B14F-4D97-AF65-F5344CB8AC3E}">
        <p14:creationId xmlns:p14="http://schemas.microsoft.com/office/powerpoint/2010/main" val="19645018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3" y="1204913"/>
            <a:ext cx="7754937" cy="1911350"/>
          </a:xfrm>
        </p:spPr>
        <p:txBody>
          <a:bodyPr/>
          <a:lstStyle/>
          <a:p>
            <a:pPr>
              <a:defRPr/>
            </a:pPr>
            <a:r>
              <a:rPr lang="en-US" dirty="0">
                <a:effectLst>
                  <a:outerShdw blurRad="50800" dist="38100" algn="tr" rotWithShape="0">
                    <a:prstClr val="black">
                      <a:alpha val="40000"/>
                    </a:prstClr>
                  </a:outerShdw>
                </a:effectLst>
              </a:rPr>
              <a:t>Recognizing and Avoiding Potentially Violent Behavior</a:t>
            </a:r>
          </a:p>
        </p:txBody>
      </p:sp>
      <p:sp>
        <p:nvSpPr>
          <p:cNvPr id="3" name="Text Placeholder 2"/>
          <p:cNvSpPr>
            <a:spLocks noGrp="1"/>
          </p:cNvSpPr>
          <p:nvPr>
            <p:ph type="body" idx="1"/>
          </p:nvPr>
        </p:nvSpPr>
        <p:spPr>
          <a:xfrm>
            <a:off x="698500" y="3767138"/>
            <a:ext cx="7735888" cy="1500187"/>
          </a:xfrm>
        </p:spPr>
        <p:txBody>
          <a:bodyPr/>
          <a:lstStyle/>
          <a:p>
            <a:pPr>
              <a:defRPr/>
            </a:pPr>
            <a:r>
              <a:rPr lang="en-US" sz="3200" dirty="0"/>
              <a:t>The Aggression Continuum:</a:t>
            </a:r>
          </a:p>
          <a:p>
            <a:pPr>
              <a:defRPr/>
            </a:pPr>
            <a:endParaRPr lang="en-US" sz="2400" dirty="0" smtClean="0"/>
          </a:p>
          <a:p>
            <a:pPr>
              <a:defRPr/>
            </a:pPr>
            <a:r>
              <a:rPr lang="en-US" sz="4000" b="1" i="1" dirty="0" smtClean="0">
                <a:effectLst>
                  <a:outerShdw blurRad="38100" dist="38100" dir="2700000" algn="tl">
                    <a:srgbClr val="000000">
                      <a:alpha val="43137"/>
                    </a:srgbClr>
                  </a:outerShdw>
                </a:effectLst>
              </a:rPr>
              <a:t>Six </a:t>
            </a:r>
            <a:r>
              <a:rPr lang="en-US" sz="4000" b="1" i="1" dirty="0">
                <a:effectLst>
                  <a:outerShdw blurRad="38100" dist="38100" dir="2700000" algn="tl">
                    <a:srgbClr val="000000">
                      <a:alpha val="43137"/>
                    </a:srgbClr>
                  </a:outerShdw>
                </a:effectLst>
              </a:rPr>
              <a:t>Steps from Calm to Violent</a:t>
            </a:r>
          </a:p>
          <a:p>
            <a:pPr>
              <a:defRPr/>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The Aggression Continuum</a:t>
            </a:r>
          </a:p>
        </p:txBody>
      </p:sp>
      <p:pic>
        <p:nvPicPr>
          <p:cNvPr id="63491"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a:xfrm>
            <a:off x="914400" y="2239963"/>
            <a:ext cx="3276600" cy="3876675"/>
          </a:xfrm>
        </p:spPr>
      </p:pic>
      <p:sp>
        <p:nvSpPr>
          <p:cNvPr id="63492" name="Content Placeholder 3"/>
          <p:cNvSpPr>
            <a:spLocks noGrp="1"/>
          </p:cNvSpPr>
          <p:nvPr>
            <p:ph sz="quarter" idx="14"/>
          </p:nvPr>
        </p:nvSpPr>
        <p:spPr>
          <a:xfrm>
            <a:off x="4645025" y="2239963"/>
            <a:ext cx="3803650" cy="3876675"/>
          </a:xfrm>
        </p:spPr>
        <p:txBody>
          <a:bodyPr/>
          <a:lstStyle/>
          <a:p>
            <a:pPr marL="0" indent="0">
              <a:buFont typeface="Wingdings" pitchFamily="2" charset="2"/>
              <a:buNone/>
            </a:pPr>
            <a:r>
              <a:rPr lang="en-US" sz="2800" smtClean="0"/>
              <a:t>The continuum can best be thought of as a six foot step ladder. The closer the aggressor gets to the top rung, the more likely the risk of violent behavior.</a:t>
            </a:r>
          </a:p>
          <a:p>
            <a:pPr marL="0" indent="0">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The Aggression Continuum</a:t>
            </a:r>
          </a:p>
        </p:txBody>
      </p:sp>
      <p:pic>
        <p:nvPicPr>
          <p:cNvPr id="6451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a:xfrm>
            <a:off x="914400" y="2239963"/>
            <a:ext cx="3276600" cy="3876675"/>
          </a:xfrm>
        </p:spPr>
      </p:pic>
      <p:sp>
        <p:nvSpPr>
          <p:cNvPr id="64516" name="Content Placeholder 3"/>
          <p:cNvSpPr>
            <a:spLocks noGrp="1"/>
          </p:cNvSpPr>
          <p:nvPr>
            <p:ph sz="quarter" idx="14"/>
          </p:nvPr>
        </p:nvSpPr>
        <p:spPr>
          <a:xfrm>
            <a:off x="4645025" y="2239963"/>
            <a:ext cx="3803650" cy="3876675"/>
          </a:xfrm>
        </p:spPr>
        <p:txBody>
          <a:bodyPr/>
          <a:lstStyle/>
          <a:p>
            <a:pPr marL="0" indent="0" algn="ctr">
              <a:spcBef>
                <a:spcPct val="50000"/>
              </a:spcBef>
              <a:buFont typeface="Wingdings" pitchFamily="2" charset="2"/>
              <a:buNone/>
            </a:pPr>
            <a:r>
              <a:rPr lang="en-US" sz="3200" smtClean="0"/>
              <a:t>Remember what the sticker on the top step says:</a:t>
            </a:r>
          </a:p>
          <a:p>
            <a:pPr marL="0" indent="0" algn="ctr">
              <a:spcBef>
                <a:spcPct val="50000"/>
              </a:spcBef>
              <a:buFont typeface="Wingdings" pitchFamily="2" charset="2"/>
              <a:buNone/>
            </a:pPr>
            <a:r>
              <a:rPr lang="en-US" sz="3600" b="1" smtClean="0">
                <a:solidFill>
                  <a:srgbClr val="FF0000"/>
                </a:solidFill>
                <a:latin typeface="Times New Roman" pitchFamily="18" charset="0"/>
              </a:rPr>
              <a:t>DANGER</a:t>
            </a:r>
          </a:p>
          <a:p>
            <a:pPr marL="0" indent="0" algn="ctr">
              <a:spcBef>
                <a:spcPct val="50000"/>
              </a:spcBef>
              <a:buFont typeface="Wingdings" pitchFamily="2" charset="2"/>
              <a:buNone/>
            </a:pPr>
            <a:r>
              <a:rPr lang="en-US" sz="3200" b="1" smtClean="0">
                <a:solidFill>
                  <a:srgbClr val="FF0000"/>
                </a:solidFill>
                <a:latin typeface="Times New Roman" pitchFamily="18" charset="0"/>
              </a:rPr>
              <a:t>Do Not Stand Here</a:t>
            </a:r>
            <a:endParaRPr lang="en-US" sz="2800" b="1" i="1" smtClean="0">
              <a:solidFill>
                <a:srgbClr val="FF0000"/>
              </a:solidFill>
              <a:latin typeface="Times New Roman" pitchFamily="18" charset="0"/>
            </a:endParaRPr>
          </a:p>
          <a:p>
            <a:pPr marL="0" indent="0">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The Aggression Continuum</a:t>
            </a:r>
          </a:p>
        </p:txBody>
      </p:sp>
      <p:sp>
        <p:nvSpPr>
          <p:cNvPr id="30" name="TextBox 29"/>
          <p:cNvSpPr txBox="1"/>
          <p:nvPr/>
        </p:nvSpPr>
        <p:spPr>
          <a:xfrm>
            <a:off x="5486400" y="2357438"/>
            <a:ext cx="2819400" cy="3170237"/>
          </a:xfrm>
          <a:prstGeom prst="rect">
            <a:avLst/>
          </a:prstGeom>
          <a:solidFill>
            <a:schemeClr val="bg2"/>
          </a:solidFill>
          <a:ln w="38100">
            <a:solidFill>
              <a:schemeClr val="accent1">
                <a:lumMod val="20000"/>
                <a:lumOff val="80000"/>
              </a:schemeClr>
            </a:solidFill>
          </a:ln>
        </p:spPr>
        <p:txBody>
          <a:bodyPr>
            <a:spAutoFit/>
          </a:bodyPr>
          <a:lstStyle/>
          <a:p>
            <a:pPr algn="ctr">
              <a:defRPr/>
            </a:pPr>
            <a:r>
              <a:rPr lang="en-US" sz="3600" b="1" u="sng" dirty="0">
                <a:solidFill>
                  <a:srgbClr val="262626"/>
                </a:solidFill>
                <a:latin typeface="+mn-lt"/>
              </a:rPr>
              <a:t>STEP 1:</a:t>
            </a:r>
          </a:p>
          <a:p>
            <a:pPr algn="ctr">
              <a:defRPr/>
            </a:pPr>
            <a:endParaRPr lang="en-US" sz="3200" dirty="0">
              <a:solidFill>
                <a:srgbClr val="262626"/>
              </a:solidFill>
              <a:latin typeface="+mn-lt"/>
            </a:endParaRPr>
          </a:p>
          <a:p>
            <a:pPr algn="ctr">
              <a:defRPr/>
            </a:pPr>
            <a:r>
              <a:rPr lang="en-US" sz="3200" dirty="0">
                <a:solidFill>
                  <a:srgbClr val="262626"/>
                </a:solidFill>
                <a:latin typeface="+mn-lt"/>
              </a:rPr>
              <a:t>the Person is </a:t>
            </a:r>
          </a:p>
          <a:p>
            <a:pPr algn="ctr">
              <a:defRPr/>
            </a:pPr>
            <a:endParaRPr lang="en-US" sz="3200" dirty="0">
              <a:solidFill>
                <a:srgbClr val="262626"/>
              </a:solidFill>
              <a:latin typeface="+mn-lt"/>
            </a:endParaRPr>
          </a:p>
          <a:p>
            <a:pPr algn="ctr">
              <a:defRPr/>
            </a:pPr>
            <a:r>
              <a:rPr lang="en-US" sz="3200" dirty="0">
                <a:solidFill>
                  <a:srgbClr val="262626"/>
                </a:solidFill>
                <a:latin typeface="+mn-lt"/>
              </a:rPr>
              <a:t>Calm</a:t>
            </a:r>
          </a:p>
          <a:p>
            <a:pPr algn="ctr">
              <a:defRPr/>
            </a:pPr>
            <a:endParaRPr lang="en-US" dirty="0"/>
          </a:p>
        </p:txBody>
      </p:sp>
      <p:pic>
        <p:nvPicPr>
          <p:cNvPr id="65540" name="Content Placeholder 4"/>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914400" y="2239963"/>
            <a:ext cx="3276600" cy="3876675"/>
          </a:xfrm>
        </p:spPr>
      </p:pic>
      <p:sp>
        <p:nvSpPr>
          <p:cNvPr id="18" name="Freeform 17"/>
          <p:cNvSpPr/>
          <p:nvPr/>
        </p:nvSpPr>
        <p:spPr>
          <a:xfrm>
            <a:off x="3200400" y="5324475"/>
            <a:ext cx="2286000" cy="466725"/>
          </a:xfrm>
          <a:custGeom>
            <a:avLst/>
            <a:gdLst>
              <a:gd name="connsiteX0" fmla="*/ 0 w 600825"/>
              <a:gd name="connsiteY0" fmla="*/ 0 h 467360"/>
              <a:gd name="connsiteX1" fmla="*/ 600825 w 600825"/>
              <a:gd name="connsiteY1" fmla="*/ 0 h 467360"/>
              <a:gd name="connsiteX2" fmla="*/ 600825 w 600825"/>
              <a:gd name="connsiteY2" fmla="*/ 467360 h 467360"/>
              <a:gd name="connsiteX3" fmla="*/ 0 w 600825"/>
              <a:gd name="connsiteY3" fmla="*/ 467360 h 467360"/>
              <a:gd name="connsiteX4" fmla="*/ 0 w 600825"/>
              <a:gd name="connsiteY4" fmla="*/ 0 h 46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5" h="467360">
                <a:moveTo>
                  <a:pt x="0" y="0"/>
                </a:moveTo>
                <a:lnTo>
                  <a:pt x="600825" y="0"/>
                </a:lnTo>
                <a:lnTo>
                  <a:pt x="600825" y="467360"/>
                </a:lnTo>
                <a:lnTo>
                  <a:pt x="0" y="467360"/>
                </a:lnTo>
                <a:lnTo>
                  <a:pt x="0" y="0"/>
                </a:lnTo>
                <a:close/>
              </a:path>
            </a:pathLst>
          </a:custGeom>
          <a:solidFill>
            <a:schemeClr val="accent4">
              <a:lumMod val="20000"/>
              <a:lumOff val="80000"/>
            </a:schemeClr>
          </a:solidFill>
          <a:effectLst>
            <a:softEdge rad="1270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spcCol="1270" anchor="ctr"/>
          <a:lstStyle/>
          <a:p>
            <a:pPr marL="114300" lvl="1" indent="-114300" defTabSz="622300">
              <a:lnSpc>
                <a:spcPct val="90000"/>
              </a:lnSpc>
              <a:spcAft>
                <a:spcPct val="15000"/>
              </a:spcAft>
              <a:buFontTx/>
              <a:buChar char="••"/>
              <a:defRPr/>
            </a:pPr>
            <a:r>
              <a:rPr lang="en-US" sz="1600" dirty="0">
                <a:latin typeface="Arial" charset="0"/>
              </a:rPr>
              <a:t>Calm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Font typeface="Wingdings" pitchFamily="2" charset="2"/>
              <a:buNone/>
              <a:defRPr/>
            </a:pPr>
            <a:r>
              <a:rPr lang="en-US" sz="3200" b="1" u="sng" dirty="0" smtClean="0">
                <a:effectLst>
                  <a:outerShdw blurRad="38100" dist="38100" dir="2700000" algn="tl">
                    <a:srgbClr val="000000"/>
                  </a:outerShdw>
                </a:effectLst>
                <a:latin typeface="Arial" charset="0"/>
              </a:rPr>
              <a:t>Step 1:   Calm and Non-Threatening</a:t>
            </a:r>
            <a:endParaRPr lang="en-US" sz="3200" b="1" dirty="0" smtClean="0">
              <a:effectLst>
                <a:outerShdw blurRad="38100" dist="38100" dir="2700000" algn="tl">
                  <a:srgbClr val="000000"/>
                </a:outerShdw>
              </a:effectLst>
              <a:latin typeface="Arial" charset="0"/>
            </a:endParaRPr>
          </a:p>
          <a:p>
            <a:pPr marL="0" indent="0" algn="ctr">
              <a:buFont typeface="Wingdings" pitchFamily="2" charset="2"/>
              <a:buNone/>
              <a:defRPr/>
            </a:pPr>
            <a:endParaRPr lang="en-US" dirty="0" smtClean="0"/>
          </a:p>
          <a:p>
            <a:pPr marL="365125" lvl="1">
              <a:buFont typeface="Wingdings" pitchFamily="2" charset="2"/>
              <a:buChar char=""/>
              <a:defRPr/>
            </a:pPr>
            <a:r>
              <a:rPr lang="en-US" sz="3600" dirty="0" smtClean="0">
                <a:solidFill>
                  <a:schemeClr val="tx2">
                    <a:lumMod val="50000"/>
                  </a:schemeClr>
                </a:solidFill>
                <a:effectLst>
                  <a:outerShdw blurRad="38100" dist="38100" dir="2700000" algn="tl">
                    <a:srgbClr val="000000"/>
                  </a:outerShdw>
                </a:effectLst>
                <a:latin typeface="Arial" charset="0"/>
              </a:rPr>
              <a:t>Persons Action:</a:t>
            </a:r>
            <a:endParaRPr lang="en-US" sz="2800" dirty="0" smtClean="0">
              <a:solidFill>
                <a:schemeClr val="tx2">
                  <a:lumMod val="50000"/>
                </a:schemeClr>
              </a:solidFill>
              <a:effectLst>
                <a:outerShdw blurRad="38100" dist="38100" dir="2700000" algn="tl">
                  <a:srgbClr val="000000"/>
                </a:outerShdw>
              </a:effectLst>
              <a:latin typeface="Arial" charset="0"/>
            </a:endParaRPr>
          </a:p>
          <a:p>
            <a:pPr lvl="1">
              <a:defRPr/>
            </a:pPr>
            <a:r>
              <a:rPr lang="en-US" sz="2400" dirty="0" smtClean="0">
                <a:latin typeface="Arial" charset="0"/>
              </a:rPr>
              <a:t>Presents in a calm manner</a:t>
            </a:r>
          </a:p>
          <a:p>
            <a:pPr lvl="1">
              <a:defRPr/>
            </a:pPr>
            <a:r>
              <a:rPr lang="en-US" sz="2400" dirty="0" smtClean="0">
                <a:latin typeface="Arial" charset="0"/>
              </a:rPr>
              <a:t>Not agitated</a:t>
            </a:r>
          </a:p>
          <a:p>
            <a:pPr lvl="1">
              <a:defRPr/>
            </a:pPr>
            <a:r>
              <a:rPr lang="en-US" sz="2400" dirty="0" smtClean="0">
                <a:latin typeface="Arial" charset="0"/>
              </a:rPr>
              <a:t>Presence is </a:t>
            </a:r>
            <a:r>
              <a:rPr lang="en-US" sz="2400" dirty="0">
                <a:latin typeface="Arial" charset="0"/>
              </a:rPr>
              <a:t>n</a:t>
            </a:r>
            <a:r>
              <a:rPr lang="en-US" sz="2400" dirty="0" smtClean="0">
                <a:latin typeface="Arial" charset="0"/>
              </a:rPr>
              <a:t>ot </a:t>
            </a:r>
            <a:r>
              <a:rPr lang="en-US" sz="2400" dirty="0">
                <a:latin typeface="Arial" charset="0"/>
              </a:rPr>
              <a:t>t</a:t>
            </a:r>
            <a:r>
              <a:rPr lang="en-US" sz="2400" dirty="0" smtClean="0">
                <a:latin typeface="Arial" charset="0"/>
              </a:rPr>
              <a:t>hreatening</a:t>
            </a:r>
          </a:p>
          <a:p>
            <a:pPr lvl="1">
              <a:defRPr/>
            </a:pPr>
            <a:r>
              <a:rPr lang="en-US" sz="2400" dirty="0" smtClean="0">
                <a:latin typeface="Arial" charset="0"/>
              </a:rPr>
              <a:t>Is </a:t>
            </a:r>
            <a:r>
              <a:rPr lang="en-US" sz="2400" dirty="0">
                <a:latin typeface="Arial" charset="0"/>
              </a:rPr>
              <a:t>j</a:t>
            </a:r>
            <a:r>
              <a:rPr lang="en-US" sz="2400" dirty="0" smtClean="0">
                <a:latin typeface="Arial" charset="0"/>
              </a:rPr>
              <a:t>ust “another person functioning in society”</a:t>
            </a:r>
            <a:endParaRPr lang="en-US" sz="2000" dirty="0" smtClean="0">
              <a:latin typeface="Arial" charset="0"/>
            </a:endParaRPr>
          </a:p>
          <a:p>
            <a:pPr lvl="1">
              <a:defRPr/>
            </a:pPr>
            <a:endParaRPr lang="en-US" dirty="0"/>
          </a:p>
        </p:txBody>
      </p:sp>
      <p:sp>
        <p:nvSpPr>
          <p:cNvPr id="4" name="Title 1"/>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The Aggression Continuum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057400"/>
            <a:ext cx="7747000" cy="3878263"/>
          </a:xfrm>
        </p:spPr>
        <p:txBody>
          <a:bodyPr/>
          <a:lstStyle/>
          <a:p>
            <a:pPr marL="0" indent="0" algn="ctr">
              <a:buFont typeface="Wingdings" pitchFamily="2" charset="2"/>
              <a:buNone/>
              <a:defRPr/>
            </a:pPr>
            <a:r>
              <a:rPr lang="en-US" sz="3200" b="1" u="sng" dirty="0" smtClean="0">
                <a:effectLst>
                  <a:outerShdw blurRad="38100" dist="38100" dir="2700000" algn="tl">
                    <a:srgbClr val="000000"/>
                  </a:outerShdw>
                </a:effectLst>
                <a:latin typeface="Arial" charset="0"/>
              </a:rPr>
              <a:t>Step 1:   Calm and Non-Threatening</a:t>
            </a:r>
            <a:endParaRPr lang="en-US" sz="3200" b="1" dirty="0" smtClean="0">
              <a:effectLst>
                <a:outerShdw blurRad="38100" dist="38100" dir="2700000" algn="tl">
                  <a:srgbClr val="000000"/>
                </a:outerShdw>
              </a:effectLst>
              <a:latin typeface="Arial" charset="0"/>
            </a:endParaRPr>
          </a:p>
          <a:p>
            <a:pPr marL="0" indent="0" algn="ctr">
              <a:buFont typeface="Wingdings" pitchFamily="2" charset="2"/>
              <a:buNone/>
              <a:defRPr/>
            </a:pPr>
            <a:endParaRPr lang="en-US" dirty="0" smtClean="0"/>
          </a:p>
          <a:p>
            <a:pPr marL="365125" lvl="1">
              <a:buSzPct val="80000"/>
              <a:buFont typeface="Wingdings" pitchFamily="2" charset="2"/>
              <a:buChar char=""/>
              <a:defRPr/>
            </a:pPr>
            <a:r>
              <a:rPr lang="en-US" sz="3600" dirty="0">
                <a:solidFill>
                  <a:schemeClr val="tx2">
                    <a:lumMod val="50000"/>
                  </a:schemeClr>
                </a:solidFill>
                <a:effectLst>
                  <a:outerShdw blurRad="38100" dist="38100" dir="2700000" algn="tl">
                    <a:srgbClr val="000000"/>
                  </a:outerShdw>
                </a:effectLst>
                <a:latin typeface="Arial" charset="0"/>
              </a:rPr>
              <a:t>Your </a:t>
            </a:r>
            <a:r>
              <a:rPr lang="en-US" sz="3600" dirty="0" smtClean="0">
                <a:solidFill>
                  <a:schemeClr val="tx2">
                    <a:lumMod val="50000"/>
                  </a:schemeClr>
                </a:solidFill>
                <a:effectLst>
                  <a:outerShdw blurRad="38100" dist="38100" dir="2700000" algn="tl">
                    <a:srgbClr val="000000"/>
                  </a:outerShdw>
                </a:effectLst>
                <a:latin typeface="Arial" charset="0"/>
              </a:rPr>
              <a:t>Response:</a:t>
            </a:r>
          </a:p>
          <a:p>
            <a:pPr lvl="2" eaLnBrk="1" hangingPunct="1">
              <a:buFont typeface="Wingdings" pitchFamily="2" charset="2"/>
              <a:buChar char="§"/>
              <a:defRPr/>
            </a:pPr>
            <a:r>
              <a:rPr lang="en-US" sz="2400" dirty="0" smtClean="0"/>
              <a:t>Respect the person’s dignity</a:t>
            </a:r>
          </a:p>
          <a:p>
            <a:pPr lvl="2" eaLnBrk="1" hangingPunct="1">
              <a:buFont typeface="Wingdings" pitchFamily="2" charset="2"/>
              <a:buChar char="§"/>
              <a:defRPr/>
            </a:pPr>
            <a:r>
              <a:rPr lang="en-US" sz="2400" dirty="0" smtClean="0"/>
              <a:t>Actively </a:t>
            </a:r>
            <a:r>
              <a:rPr lang="en-US" sz="2400" dirty="0"/>
              <a:t>listen to </a:t>
            </a:r>
            <a:r>
              <a:rPr lang="en-US" sz="2400" dirty="0" smtClean="0"/>
              <a:t>concerns</a:t>
            </a:r>
          </a:p>
          <a:p>
            <a:pPr lvl="2" eaLnBrk="1" hangingPunct="1">
              <a:buFont typeface="Wingdings" pitchFamily="2" charset="2"/>
              <a:buChar char="§"/>
              <a:defRPr/>
            </a:pPr>
            <a:r>
              <a:rPr lang="en-US" sz="2400" dirty="0" smtClean="0"/>
              <a:t>Demonstrate </a:t>
            </a:r>
            <a:r>
              <a:rPr lang="en-US" sz="2400" dirty="0"/>
              <a:t>compassion and </a:t>
            </a:r>
            <a:r>
              <a:rPr lang="en-US" sz="2400" dirty="0" smtClean="0"/>
              <a:t>caring</a:t>
            </a:r>
          </a:p>
          <a:p>
            <a:pPr lvl="2" eaLnBrk="1" hangingPunct="1">
              <a:buFont typeface="Wingdings" pitchFamily="2" charset="2"/>
              <a:buChar char="§"/>
              <a:defRPr/>
            </a:pPr>
            <a:r>
              <a:rPr lang="en-US" sz="2400" dirty="0" smtClean="0"/>
              <a:t>Focus </a:t>
            </a:r>
            <a:r>
              <a:rPr lang="en-US" sz="2400" dirty="0"/>
              <a:t>on </a:t>
            </a:r>
            <a:r>
              <a:rPr lang="en-US" sz="2400" dirty="0" smtClean="0"/>
              <a:t>needs</a:t>
            </a:r>
          </a:p>
          <a:p>
            <a:pPr lvl="2" eaLnBrk="1" hangingPunct="1">
              <a:buFont typeface="Wingdings" pitchFamily="2" charset="2"/>
              <a:buChar char="§"/>
              <a:defRPr/>
            </a:pPr>
            <a:r>
              <a:rPr lang="en-US" sz="2400" dirty="0" smtClean="0"/>
              <a:t>Build </a:t>
            </a:r>
            <a:r>
              <a:rPr lang="en-US" sz="2400" dirty="0"/>
              <a:t>rapport     </a:t>
            </a:r>
            <a:endParaRPr lang="en-US" sz="2400" dirty="0" smtClean="0"/>
          </a:p>
          <a:p>
            <a:pPr marL="411163" lvl="1" indent="0">
              <a:buFont typeface="Wingdings" pitchFamily="2" charset="2"/>
              <a:buNone/>
              <a:defRPr/>
            </a:pPr>
            <a:endParaRPr lang="en-US" dirty="0"/>
          </a:p>
        </p:txBody>
      </p:sp>
      <p:sp>
        <p:nvSpPr>
          <p:cNvPr id="4" name="Title 1"/>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The Aggression Continuum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The Aggression Continuum</a:t>
            </a:r>
          </a:p>
        </p:txBody>
      </p:sp>
      <p:sp>
        <p:nvSpPr>
          <p:cNvPr id="30" name="TextBox 29"/>
          <p:cNvSpPr txBox="1"/>
          <p:nvPr/>
        </p:nvSpPr>
        <p:spPr>
          <a:xfrm>
            <a:off x="5486400" y="2357438"/>
            <a:ext cx="2819400" cy="3662362"/>
          </a:xfrm>
          <a:prstGeom prst="rect">
            <a:avLst/>
          </a:prstGeom>
          <a:solidFill>
            <a:schemeClr val="bg2"/>
          </a:solidFill>
          <a:ln w="38100">
            <a:solidFill>
              <a:schemeClr val="accent1">
                <a:lumMod val="40000"/>
                <a:lumOff val="60000"/>
              </a:schemeClr>
            </a:solidFill>
          </a:ln>
        </p:spPr>
        <p:txBody>
          <a:bodyPr>
            <a:spAutoFit/>
          </a:bodyPr>
          <a:lstStyle/>
          <a:p>
            <a:pPr algn="ctr">
              <a:defRPr/>
            </a:pPr>
            <a:r>
              <a:rPr lang="en-US" sz="3600" b="1" u="sng" dirty="0">
                <a:solidFill>
                  <a:srgbClr val="262626"/>
                </a:solidFill>
                <a:latin typeface="+mn-lt"/>
              </a:rPr>
              <a:t>STEP 2:</a:t>
            </a:r>
          </a:p>
          <a:p>
            <a:pPr algn="ctr">
              <a:defRPr/>
            </a:pPr>
            <a:endParaRPr lang="en-US" sz="3200" dirty="0">
              <a:solidFill>
                <a:srgbClr val="262626"/>
              </a:solidFill>
              <a:latin typeface="+mn-lt"/>
            </a:endParaRPr>
          </a:p>
          <a:p>
            <a:pPr algn="ctr">
              <a:defRPr/>
            </a:pPr>
            <a:r>
              <a:rPr lang="en-US" sz="3200" dirty="0">
                <a:solidFill>
                  <a:srgbClr val="262626"/>
                </a:solidFill>
                <a:latin typeface="+mn-lt"/>
              </a:rPr>
              <a:t>the Person is </a:t>
            </a:r>
          </a:p>
          <a:p>
            <a:pPr algn="ctr">
              <a:defRPr/>
            </a:pPr>
            <a:endParaRPr lang="en-US" sz="3200" dirty="0">
              <a:solidFill>
                <a:srgbClr val="262626"/>
              </a:solidFill>
              <a:latin typeface="+mn-lt"/>
            </a:endParaRPr>
          </a:p>
          <a:p>
            <a:pPr algn="ctr">
              <a:defRPr/>
            </a:pPr>
            <a:r>
              <a:rPr lang="en-US" sz="3200" dirty="0">
                <a:solidFill>
                  <a:srgbClr val="262626"/>
                </a:solidFill>
                <a:latin typeface="+mn-lt"/>
              </a:rPr>
              <a:t>Verbally</a:t>
            </a:r>
            <a:br>
              <a:rPr lang="en-US" sz="3200" dirty="0">
                <a:solidFill>
                  <a:srgbClr val="262626"/>
                </a:solidFill>
                <a:latin typeface="+mn-lt"/>
              </a:rPr>
            </a:br>
            <a:r>
              <a:rPr lang="en-US" sz="3200" dirty="0">
                <a:solidFill>
                  <a:srgbClr val="262626"/>
                </a:solidFill>
                <a:latin typeface="+mn-lt"/>
              </a:rPr>
              <a:t>Agitated</a:t>
            </a:r>
          </a:p>
          <a:p>
            <a:pPr algn="ctr">
              <a:defRPr/>
            </a:pPr>
            <a:endParaRPr lang="en-US" dirty="0"/>
          </a:p>
        </p:txBody>
      </p:sp>
      <p:pic>
        <p:nvPicPr>
          <p:cNvPr id="68612" name="Content Placeholder 4"/>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914400" y="2239963"/>
            <a:ext cx="3276600" cy="3876675"/>
          </a:xfrm>
        </p:spPr>
      </p:pic>
      <p:sp>
        <p:nvSpPr>
          <p:cNvPr id="16" name="Freeform 15"/>
          <p:cNvSpPr/>
          <p:nvPr/>
        </p:nvSpPr>
        <p:spPr>
          <a:xfrm>
            <a:off x="3124200" y="4714875"/>
            <a:ext cx="2286000" cy="466725"/>
          </a:xfrm>
          <a:custGeom>
            <a:avLst/>
            <a:gdLst>
              <a:gd name="connsiteX0" fmla="*/ 0 w 600825"/>
              <a:gd name="connsiteY0" fmla="*/ 0 h 467360"/>
              <a:gd name="connsiteX1" fmla="*/ 600825 w 600825"/>
              <a:gd name="connsiteY1" fmla="*/ 0 h 467360"/>
              <a:gd name="connsiteX2" fmla="*/ 600825 w 600825"/>
              <a:gd name="connsiteY2" fmla="*/ 467360 h 467360"/>
              <a:gd name="connsiteX3" fmla="*/ 0 w 600825"/>
              <a:gd name="connsiteY3" fmla="*/ 467360 h 467360"/>
              <a:gd name="connsiteX4" fmla="*/ 0 w 600825"/>
              <a:gd name="connsiteY4" fmla="*/ 0 h 46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5" h="467360">
                <a:moveTo>
                  <a:pt x="0" y="0"/>
                </a:moveTo>
                <a:lnTo>
                  <a:pt x="600825" y="0"/>
                </a:lnTo>
                <a:lnTo>
                  <a:pt x="600825" y="467360"/>
                </a:lnTo>
                <a:lnTo>
                  <a:pt x="0" y="467360"/>
                </a:lnTo>
                <a:lnTo>
                  <a:pt x="0" y="0"/>
                </a:lnTo>
                <a:close/>
              </a:path>
            </a:pathLst>
          </a:custGeom>
          <a:solidFill>
            <a:schemeClr val="accent4">
              <a:lumMod val="20000"/>
              <a:lumOff val="80000"/>
            </a:schemeClr>
          </a:solidFill>
          <a:effectLst>
            <a:softEdge rad="1270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spcCol="1270" anchor="ctr"/>
          <a:lstStyle/>
          <a:p>
            <a:pPr marL="114300" lvl="1" indent="-114300" defTabSz="622300">
              <a:lnSpc>
                <a:spcPct val="90000"/>
              </a:lnSpc>
              <a:spcAft>
                <a:spcPct val="15000"/>
              </a:spcAft>
              <a:buFontTx/>
              <a:buChar char="••"/>
              <a:defRPr/>
            </a:pPr>
            <a:r>
              <a:rPr lang="en-US" sz="1600" dirty="0">
                <a:latin typeface="Arial" charset="0"/>
              </a:rPr>
              <a:t>Verbally Agitated</a:t>
            </a:r>
          </a:p>
        </p:txBody>
      </p:sp>
      <p:sp>
        <p:nvSpPr>
          <p:cNvPr id="18" name="Freeform 17"/>
          <p:cNvSpPr/>
          <p:nvPr/>
        </p:nvSpPr>
        <p:spPr>
          <a:xfrm>
            <a:off x="3200400" y="5324475"/>
            <a:ext cx="2286000" cy="466725"/>
          </a:xfrm>
          <a:custGeom>
            <a:avLst/>
            <a:gdLst>
              <a:gd name="connsiteX0" fmla="*/ 0 w 600825"/>
              <a:gd name="connsiteY0" fmla="*/ 0 h 467360"/>
              <a:gd name="connsiteX1" fmla="*/ 600825 w 600825"/>
              <a:gd name="connsiteY1" fmla="*/ 0 h 467360"/>
              <a:gd name="connsiteX2" fmla="*/ 600825 w 600825"/>
              <a:gd name="connsiteY2" fmla="*/ 467360 h 467360"/>
              <a:gd name="connsiteX3" fmla="*/ 0 w 600825"/>
              <a:gd name="connsiteY3" fmla="*/ 467360 h 467360"/>
              <a:gd name="connsiteX4" fmla="*/ 0 w 600825"/>
              <a:gd name="connsiteY4" fmla="*/ 0 h 46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5" h="467360">
                <a:moveTo>
                  <a:pt x="0" y="0"/>
                </a:moveTo>
                <a:lnTo>
                  <a:pt x="600825" y="0"/>
                </a:lnTo>
                <a:lnTo>
                  <a:pt x="600825" y="467360"/>
                </a:lnTo>
                <a:lnTo>
                  <a:pt x="0" y="467360"/>
                </a:lnTo>
                <a:lnTo>
                  <a:pt x="0" y="0"/>
                </a:lnTo>
                <a:close/>
              </a:path>
            </a:pathLst>
          </a:custGeom>
          <a:solidFill>
            <a:schemeClr val="accent4">
              <a:lumMod val="20000"/>
              <a:lumOff val="80000"/>
            </a:schemeClr>
          </a:solidFill>
          <a:effectLst>
            <a:softEdge rad="1270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spcCol="1270" anchor="ctr"/>
          <a:lstStyle/>
          <a:p>
            <a:pPr marL="114300" lvl="1" indent="-114300" defTabSz="622300">
              <a:lnSpc>
                <a:spcPct val="90000"/>
              </a:lnSpc>
              <a:spcAft>
                <a:spcPct val="15000"/>
              </a:spcAft>
              <a:buFontTx/>
              <a:buChar char="••"/>
              <a:defRPr/>
            </a:pPr>
            <a:r>
              <a:rPr lang="en-US" sz="1600" dirty="0">
                <a:latin typeface="Arial" charset="0"/>
              </a:rPr>
              <a:t>Calm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Font typeface="Wingdings" pitchFamily="2" charset="2"/>
              <a:buNone/>
              <a:defRPr/>
            </a:pPr>
            <a:r>
              <a:rPr lang="en-US" sz="3200" b="1" u="sng" dirty="0">
                <a:effectLst>
                  <a:outerShdw blurRad="38100" dist="38100" dir="2700000" algn="tl">
                    <a:srgbClr val="000000"/>
                  </a:outerShdw>
                </a:effectLst>
                <a:latin typeface="Arial" charset="0"/>
              </a:rPr>
              <a:t>Step 2:   Verbally Agitated</a:t>
            </a:r>
          </a:p>
          <a:p>
            <a:pPr marL="0" indent="0" algn="ctr">
              <a:buFont typeface="Wingdings" pitchFamily="2" charset="2"/>
              <a:buNone/>
              <a:defRPr/>
            </a:pPr>
            <a:endParaRPr lang="en-US" dirty="0" smtClean="0"/>
          </a:p>
          <a:p>
            <a:pPr marL="365125" lvl="1">
              <a:buSzPct val="80000"/>
              <a:buFont typeface="Wingdings" pitchFamily="2" charset="2"/>
              <a:buChar char=""/>
              <a:defRPr/>
            </a:pPr>
            <a:r>
              <a:rPr lang="en-US" sz="3600" dirty="0">
                <a:solidFill>
                  <a:schemeClr val="tx2">
                    <a:lumMod val="50000"/>
                  </a:schemeClr>
                </a:solidFill>
                <a:effectLst>
                  <a:outerShdw blurRad="38100" dist="38100" dir="2700000" algn="tl">
                    <a:srgbClr val="000000"/>
                  </a:outerShdw>
                </a:effectLst>
                <a:latin typeface="Arial" charset="0"/>
              </a:rPr>
              <a:t>Persons Actions:</a:t>
            </a:r>
          </a:p>
          <a:p>
            <a:pPr lvl="1">
              <a:defRPr/>
            </a:pPr>
            <a:r>
              <a:rPr lang="en-US" sz="2400" dirty="0">
                <a:latin typeface="Arial" charset="0"/>
              </a:rPr>
              <a:t>person expresses verbal anger</a:t>
            </a:r>
          </a:p>
          <a:p>
            <a:pPr lvl="1">
              <a:defRPr/>
            </a:pPr>
            <a:r>
              <a:rPr lang="en-US" sz="2400" dirty="0">
                <a:latin typeface="Arial" charset="0"/>
              </a:rPr>
              <a:t>the anger is not directed at any specific person or object</a:t>
            </a:r>
          </a:p>
          <a:p>
            <a:pPr lvl="1">
              <a:defRPr/>
            </a:pPr>
            <a:r>
              <a:rPr lang="en-US" sz="2400" dirty="0">
                <a:latin typeface="Arial" charset="0"/>
              </a:rPr>
              <a:t>the person is no threat to you</a:t>
            </a:r>
          </a:p>
        </p:txBody>
      </p:sp>
      <p:sp>
        <p:nvSpPr>
          <p:cNvPr id="4" name="Title 1"/>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The Aggression Continuum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Font typeface="Wingdings" pitchFamily="2" charset="2"/>
              <a:buNone/>
              <a:defRPr/>
            </a:pPr>
            <a:r>
              <a:rPr lang="en-US" sz="3200" b="1" u="sng" dirty="0">
                <a:effectLst>
                  <a:outerShdw blurRad="38100" dist="38100" dir="2700000" algn="tl">
                    <a:srgbClr val="000000"/>
                  </a:outerShdw>
                </a:effectLst>
                <a:latin typeface="Arial" charset="0"/>
              </a:rPr>
              <a:t>Step 2:   Verbally Agitated</a:t>
            </a:r>
          </a:p>
          <a:p>
            <a:pPr marL="0" indent="0" algn="ctr">
              <a:buFont typeface="Wingdings" pitchFamily="2" charset="2"/>
              <a:buNone/>
              <a:defRPr/>
            </a:pPr>
            <a:endParaRPr lang="en-US" dirty="0" smtClean="0"/>
          </a:p>
          <a:p>
            <a:pPr marL="365125" lvl="1">
              <a:buSzPct val="80000"/>
              <a:buFont typeface="Wingdings" pitchFamily="2" charset="2"/>
              <a:buChar char=""/>
              <a:defRPr/>
            </a:pPr>
            <a:r>
              <a:rPr lang="en-US" sz="3600" dirty="0" smtClean="0">
                <a:solidFill>
                  <a:schemeClr val="tx2">
                    <a:lumMod val="50000"/>
                  </a:schemeClr>
                </a:solidFill>
                <a:effectLst>
                  <a:outerShdw blurRad="38100" dist="38100" dir="2700000" algn="tl">
                    <a:srgbClr val="000000"/>
                  </a:outerShdw>
                </a:effectLst>
                <a:latin typeface="Arial" charset="0"/>
              </a:rPr>
              <a:t>Your Response:</a:t>
            </a:r>
            <a:endParaRPr lang="en-US" sz="3600" dirty="0">
              <a:solidFill>
                <a:schemeClr val="tx2">
                  <a:lumMod val="50000"/>
                </a:schemeClr>
              </a:solidFill>
              <a:effectLst>
                <a:outerShdw blurRad="38100" dist="38100" dir="2700000" algn="tl">
                  <a:srgbClr val="000000"/>
                </a:outerShdw>
              </a:effectLst>
              <a:latin typeface="Arial" charset="0"/>
            </a:endParaRPr>
          </a:p>
          <a:p>
            <a:pPr lvl="1">
              <a:defRPr/>
            </a:pPr>
            <a:r>
              <a:rPr lang="en-US" sz="2400" dirty="0" smtClean="0">
                <a:latin typeface="Arial" charset="0"/>
              </a:rPr>
              <a:t>Listen To The Person</a:t>
            </a:r>
          </a:p>
          <a:p>
            <a:pPr lvl="1">
              <a:defRPr/>
            </a:pPr>
            <a:r>
              <a:rPr lang="en-US" sz="2400" dirty="0" smtClean="0">
                <a:latin typeface="Arial" charset="0"/>
              </a:rPr>
              <a:t>Respect The Person</a:t>
            </a:r>
          </a:p>
          <a:p>
            <a:pPr lvl="1">
              <a:defRPr/>
            </a:pPr>
            <a:r>
              <a:rPr lang="en-US" sz="2400" dirty="0" smtClean="0">
                <a:latin typeface="Arial" charset="0"/>
              </a:rPr>
              <a:t>Save The Person’s Self Esteem</a:t>
            </a:r>
          </a:p>
          <a:p>
            <a:pPr lvl="1">
              <a:defRPr/>
            </a:pPr>
            <a:r>
              <a:rPr lang="en-US" sz="2400" b="1" dirty="0" smtClean="0">
                <a:solidFill>
                  <a:srgbClr val="FF0000"/>
                </a:solidFill>
                <a:latin typeface="Arial" charset="0"/>
              </a:rPr>
              <a:t>DO NOT </a:t>
            </a:r>
            <a:r>
              <a:rPr lang="en-US" sz="2400" dirty="0" smtClean="0">
                <a:latin typeface="Arial" charset="0"/>
              </a:rPr>
              <a:t>Give Orders</a:t>
            </a:r>
            <a:endParaRPr lang="en-US" sz="2400" dirty="0">
              <a:latin typeface="Arial" charset="0"/>
            </a:endParaRPr>
          </a:p>
        </p:txBody>
      </p:sp>
      <p:sp>
        <p:nvSpPr>
          <p:cNvPr id="4" name="Title 1"/>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The Aggression Continuum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The Aggression Continuum</a:t>
            </a:r>
          </a:p>
        </p:txBody>
      </p:sp>
      <p:sp>
        <p:nvSpPr>
          <p:cNvPr id="27" name="Freeform 26"/>
          <p:cNvSpPr/>
          <p:nvPr/>
        </p:nvSpPr>
        <p:spPr>
          <a:xfrm>
            <a:off x="3611563" y="5214938"/>
            <a:ext cx="1757362" cy="466725"/>
          </a:xfrm>
          <a:custGeom>
            <a:avLst/>
            <a:gdLst>
              <a:gd name="connsiteX0" fmla="*/ 0 w 600825"/>
              <a:gd name="connsiteY0" fmla="*/ 0 h 467360"/>
              <a:gd name="connsiteX1" fmla="*/ 600825 w 600825"/>
              <a:gd name="connsiteY1" fmla="*/ 0 h 467360"/>
              <a:gd name="connsiteX2" fmla="*/ 600825 w 600825"/>
              <a:gd name="connsiteY2" fmla="*/ 467360 h 467360"/>
              <a:gd name="connsiteX3" fmla="*/ 0 w 600825"/>
              <a:gd name="connsiteY3" fmla="*/ 467360 h 467360"/>
              <a:gd name="connsiteX4" fmla="*/ 0 w 600825"/>
              <a:gd name="connsiteY4" fmla="*/ 0 h 46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5" h="467360">
                <a:moveTo>
                  <a:pt x="0" y="0"/>
                </a:moveTo>
                <a:lnTo>
                  <a:pt x="600825" y="0"/>
                </a:lnTo>
                <a:lnTo>
                  <a:pt x="600825" y="467360"/>
                </a:lnTo>
                <a:lnTo>
                  <a:pt x="0" y="4673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spcCol="1270" anchor="ctr"/>
          <a:lstStyle/>
          <a:p>
            <a:pPr marL="114300" lvl="1" indent="-114300" defTabSz="622300">
              <a:lnSpc>
                <a:spcPct val="90000"/>
              </a:lnSpc>
              <a:spcAft>
                <a:spcPct val="15000"/>
              </a:spcAft>
              <a:buFontTx/>
              <a:buChar char="••"/>
              <a:defRPr/>
            </a:pPr>
            <a:endParaRPr lang="en-US" sz="1600" dirty="0">
              <a:latin typeface="Arial" charset="0"/>
            </a:endParaRPr>
          </a:p>
        </p:txBody>
      </p:sp>
      <p:sp>
        <p:nvSpPr>
          <p:cNvPr id="30" name="TextBox 29"/>
          <p:cNvSpPr txBox="1"/>
          <p:nvPr/>
        </p:nvSpPr>
        <p:spPr>
          <a:xfrm>
            <a:off x="5486400" y="2357438"/>
            <a:ext cx="2819400" cy="3662362"/>
          </a:xfrm>
          <a:prstGeom prst="rect">
            <a:avLst/>
          </a:prstGeom>
          <a:solidFill>
            <a:schemeClr val="bg2"/>
          </a:solidFill>
          <a:ln w="38100">
            <a:solidFill>
              <a:schemeClr val="accent1">
                <a:lumMod val="60000"/>
                <a:lumOff val="40000"/>
              </a:schemeClr>
            </a:solidFill>
          </a:ln>
        </p:spPr>
        <p:txBody>
          <a:bodyPr>
            <a:spAutoFit/>
          </a:bodyPr>
          <a:lstStyle/>
          <a:p>
            <a:pPr algn="ctr">
              <a:defRPr/>
            </a:pPr>
            <a:r>
              <a:rPr lang="en-US" sz="3600" b="1" u="sng" dirty="0">
                <a:solidFill>
                  <a:srgbClr val="262626"/>
                </a:solidFill>
                <a:latin typeface="+mn-lt"/>
              </a:rPr>
              <a:t>STEP 3:</a:t>
            </a:r>
          </a:p>
          <a:p>
            <a:pPr algn="ctr">
              <a:defRPr/>
            </a:pPr>
            <a:endParaRPr lang="en-US" sz="3200" dirty="0">
              <a:solidFill>
                <a:srgbClr val="262626"/>
              </a:solidFill>
              <a:latin typeface="+mn-lt"/>
            </a:endParaRPr>
          </a:p>
          <a:p>
            <a:pPr algn="ctr">
              <a:defRPr/>
            </a:pPr>
            <a:r>
              <a:rPr lang="en-US" sz="3200" dirty="0">
                <a:solidFill>
                  <a:srgbClr val="262626"/>
                </a:solidFill>
                <a:latin typeface="+mn-lt"/>
              </a:rPr>
              <a:t>the Person is </a:t>
            </a:r>
          </a:p>
          <a:p>
            <a:pPr algn="ctr">
              <a:defRPr/>
            </a:pPr>
            <a:endParaRPr lang="en-US" sz="3200" dirty="0">
              <a:solidFill>
                <a:srgbClr val="262626"/>
              </a:solidFill>
              <a:latin typeface="+mn-lt"/>
            </a:endParaRPr>
          </a:p>
          <a:p>
            <a:pPr algn="ctr">
              <a:defRPr/>
            </a:pPr>
            <a:r>
              <a:rPr lang="en-US" sz="3200" dirty="0">
                <a:solidFill>
                  <a:srgbClr val="262626"/>
                </a:solidFill>
                <a:latin typeface="+mn-lt"/>
              </a:rPr>
              <a:t>Verbally</a:t>
            </a:r>
            <a:br>
              <a:rPr lang="en-US" sz="3200" dirty="0">
                <a:solidFill>
                  <a:srgbClr val="262626"/>
                </a:solidFill>
                <a:latin typeface="+mn-lt"/>
              </a:rPr>
            </a:br>
            <a:r>
              <a:rPr lang="en-US" sz="3200" dirty="0">
                <a:solidFill>
                  <a:srgbClr val="262626"/>
                </a:solidFill>
                <a:latin typeface="+mn-lt"/>
              </a:rPr>
              <a:t>Hostile</a:t>
            </a:r>
          </a:p>
          <a:p>
            <a:pPr algn="ctr">
              <a:defRPr/>
            </a:pPr>
            <a:endParaRPr lang="en-US" dirty="0"/>
          </a:p>
        </p:txBody>
      </p:sp>
      <p:pic>
        <p:nvPicPr>
          <p:cNvPr id="71685" name="Content Placeholder 4"/>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914400" y="2239963"/>
            <a:ext cx="3276600" cy="3876675"/>
          </a:xfrm>
        </p:spPr>
      </p:pic>
      <p:sp>
        <p:nvSpPr>
          <p:cNvPr id="16" name="Freeform 15"/>
          <p:cNvSpPr/>
          <p:nvPr/>
        </p:nvSpPr>
        <p:spPr>
          <a:xfrm>
            <a:off x="3165475" y="4105275"/>
            <a:ext cx="2286000" cy="466725"/>
          </a:xfrm>
          <a:custGeom>
            <a:avLst/>
            <a:gdLst>
              <a:gd name="connsiteX0" fmla="*/ 0 w 600825"/>
              <a:gd name="connsiteY0" fmla="*/ 0 h 467360"/>
              <a:gd name="connsiteX1" fmla="*/ 600825 w 600825"/>
              <a:gd name="connsiteY1" fmla="*/ 0 h 467360"/>
              <a:gd name="connsiteX2" fmla="*/ 600825 w 600825"/>
              <a:gd name="connsiteY2" fmla="*/ 467360 h 467360"/>
              <a:gd name="connsiteX3" fmla="*/ 0 w 600825"/>
              <a:gd name="connsiteY3" fmla="*/ 467360 h 467360"/>
              <a:gd name="connsiteX4" fmla="*/ 0 w 600825"/>
              <a:gd name="connsiteY4" fmla="*/ 0 h 46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5" h="467360">
                <a:moveTo>
                  <a:pt x="0" y="0"/>
                </a:moveTo>
                <a:lnTo>
                  <a:pt x="600825" y="0"/>
                </a:lnTo>
                <a:lnTo>
                  <a:pt x="600825" y="467360"/>
                </a:lnTo>
                <a:lnTo>
                  <a:pt x="0" y="467360"/>
                </a:lnTo>
                <a:lnTo>
                  <a:pt x="0" y="0"/>
                </a:lnTo>
                <a:close/>
              </a:path>
            </a:pathLst>
          </a:custGeom>
          <a:solidFill>
            <a:schemeClr val="accent4">
              <a:lumMod val="20000"/>
              <a:lumOff val="80000"/>
            </a:schemeClr>
          </a:solidFill>
          <a:effectLst>
            <a:softEdge rad="1270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4290" tIns="34290" rIns="34290" bIns="34290" spcCol="1270" anchor="ctr"/>
          <a:lstStyle/>
          <a:p>
            <a:pPr marL="114300" lvl="1" indent="-114300" defTabSz="622300">
              <a:lnSpc>
                <a:spcPct val="90000"/>
              </a:lnSpc>
              <a:spcAft>
                <a:spcPct val="15000"/>
              </a:spcAft>
              <a:buFontTx/>
              <a:buChar char="••"/>
              <a:defRPr/>
            </a:pPr>
            <a:r>
              <a:rPr lang="en-US" sz="1600" dirty="0">
                <a:latin typeface="Arial" charset="0"/>
              </a:rPr>
              <a:t>Verbally Hostile</a:t>
            </a:r>
          </a:p>
        </p:txBody>
      </p:sp>
      <p:sp>
        <p:nvSpPr>
          <p:cNvPr id="18" name="Freeform 17"/>
          <p:cNvSpPr/>
          <p:nvPr/>
        </p:nvSpPr>
        <p:spPr>
          <a:xfrm>
            <a:off x="3124200" y="4714875"/>
            <a:ext cx="2286000" cy="466725"/>
          </a:xfrm>
          <a:custGeom>
            <a:avLst/>
            <a:gdLst>
              <a:gd name="connsiteX0" fmla="*/ 0 w 600825"/>
              <a:gd name="connsiteY0" fmla="*/ 0 h 467360"/>
              <a:gd name="connsiteX1" fmla="*/ 600825 w 600825"/>
              <a:gd name="connsiteY1" fmla="*/ 0 h 467360"/>
              <a:gd name="connsiteX2" fmla="*/ 600825 w 600825"/>
              <a:gd name="connsiteY2" fmla="*/ 467360 h 467360"/>
              <a:gd name="connsiteX3" fmla="*/ 0 w 600825"/>
              <a:gd name="connsiteY3" fmla="*/ 467360 h 467360"/>
              <a:gd name="connsiteX4" fmla="*/ 0 w 600825"/>
              <a:gd name="connsiteY4" fmla="*/ 0 h 46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5" h="467360">
                <a:moveTo>
                  <a:pt x="0" y="0"/>
                </a:moveTo>
                <a:lnTo>
                  <a:pt x="600825" y="0"/>
                </a:lnTo>
                <a:lnTo>
                  <a:pt x="600825" y="467360"/>
                </a:lnTo>
                <a:lnTo>
                  <a:pt x="0" y="467360"/>
                </a:lnTo>
                <a:lnTo>
                  <a:pt x="0" y="0"/>
                </a:lnTo>
                <a:close/>
              </a:path>
            </a:pathLst>
          </a:custGeom>
          <a:solidFill>
            <a:schemeClr val="accent4">
              <a:lumMod val="20000"/>
              <a:lumOff val="80000"/>
            </a:schemeClr>
          </a:solidFill>
          <a:effectLst>
            <a:softEdge rad="1270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spcCol="1270" anchor="ctr"/>
          <a:lstStyle/>
          <a:p>
            <a:pPr marL="114300" lvl="1" indent="-114300" defTabSz="622300">
              <a:lnSpc>
                <a:spcPct val="90000"/>
              </a:lnSpc>
              <a:spcAft>
                <a:spcPct val="15000"/>
              </a:spcAft>
              <a:buFontTx/>
              <a:buChar char="••"/>
              <a:defRPr/>
            </a:pPr>
            <a:r>
              <a:rPr lang="en-US" sz="1600" dirty="0">
                <a:latin typeface="Arial" charset="0"/>
              </a:rPr>
              <a:t>Verbally Agitated</a:t>
            </a:r>
          </a:p>
        </p:txBody>
      </p:sp>
      <p:sp>
        <p:nvSpPr>
          <p:cNvPr id="19" name="Freeform 18"/>
          <p:cNvSpPr/>
          <p:nvPr/>
        </p:nvSpPr>
        <p:spPr>
          <a:xfrm>
            <a:off x="3200400" y="5324475"/>
            <a:ext cx="2286000" cy="466725"/>
          </a:xfrm>
          <a:custGeom>
            <a:avLst/>
            <a:gdLst>
              <a:gd name="connsiteX0" fmla="*/ 0 w 600825"/>
              <a:gd name="connsiteY0" fmla="*/ 0 h 467360"/>
              <a:gd name="connsiteX1" fmla="*/ 600825 w 600825"/>
              <a:gd name="connsiteY1" fmla="*/ 0 h 467360"/>
              <a:gd name="connsiteX2" fmla="*/ 600825 w 600825"/>
              <a:gd name="connsiteY2" fmla="*/ 467360 h 467360"/>
              <a:gd name="connsiteX3" fmla="*/ 0 w 600825"/>
              <a:gd name="connsiteY3" fmla="*/ 467360 h 467360"/>
              <a:gd name="connsiteX4" fmla="*/ 0 w 600825"/>
              <a:gd name="connsiteY4" fmla="*/ 0 h 46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5" h="467360">
                <a:moveTo>
                  <a:pt x="0" y="0"/>
                </a:moveTo>
                <a:lnTo>
                  <a:pt x="600825" y="0"/>
                </a:lnTo>
                <a:lnTo>
                  <a:pt x="600825" y="467360"/>
                </a:lnTo>
                <a:lnTo>
                  <a:pt x="0" y="467360"/>
                </a:lnTo>
                <a:lnTo>
                  <a:pt x="0" y="0"/>
                </a:lnTo>
                <a:close/>
              </a:path>
            </a:pathLst>
          </a:custGeom>
          <a:solidFill>
            <a:schemeClr val="accent4">
              <a:lumMod val="20000"/>
              <a:lumOff val="80000"/>
            </a:schemeClr>
          </a:solidFill>
          <a:effectLst>
            <a:softEdge rad="1270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spcCol="1270" anchor="ctr"/>
          <a:lstStyle/>
          <a:p>
            <a:pPr marL="114300" lvl="1" indent="-114300" defTabSz="622300">
              <a:lnSpc>
                <a:spcPct val="90000"/>
              </a:lnSpc>
              <a:spcAft>
                <a:spcPct val="15000"/>
              </a:spcAft>
              <a:buFontTx/>
              <a:buChar char="••"/>
              <a:defRPr/>
            </a:pPr>
            <a:r>
              <a:rPr lang="en-US" sz="1600" dirty="0">
                <a:latin typeface="Arial" charset="0"/>
              </a:rPr>
              <a:t>Calm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726876" y="457200"/>
            <a:ext cx="7720013" cy="1081087"/>
          </a:xfrm>
        </p:spPr>
        <p:txBody>
          <a:bodyPr/>
          <a:lstStyle/>
          <a:p>
            <a:pPr eaLnBrk="1" hangingPunct="1"/>
            <a:r>
              <a:rPr lang="en-US" altLang="en-US" sz="4400" b="1" dirty="0"/>
              <a:t>Case Study:</a:t>
            </a:r>
            <a:br>
              <a:rPr lang="en-US" altLang="en-US" sz="4400" b="1" dirty="0"/>
            </a:br>
            <a:r>
              <a:rPr lang="en-US" altLang="en-US" sz="4400" b="1" dirty="0"/>
              <a:t>Hospital for Special Care</a:t>
            </a:r>
            <a:br>
              <a:rPr lang="en-US" altLang="en-US" sz="4400" b="1" dirty="0"/>
            </a:br>
            <a:r>
              <a:rPr lang="en-US" altLang="en-US" sz="4400" b="1" dirty="0"/>
              <a:t>New Britain, CT</a:t>
            </a:r>
            <a:endParaRPr lang="en-US" altLang="en-US" sz="4400" b="1" dirty="0" smtClean="0">
              <a:solidFill>
                <a:srgbClr val="FF0000"/>
              </a:solidFill>
            </a:endParaRPr>
          </a:p>
        </p:txBody>
      </p:sp>
      <p:sp>
        <p:nvSpPr>
          <p:cNvPr id="67587" name="AutoShape 2" descr="data:image/jpeg;base64,/9j/4AAQSkZJRgABAQAAAQABAAD/2wCEAAkGBhQSEBUUExQWFRUWGRsXFxgUFxgcGBYaFBsYFBccGBoYHCYeGBkkGRUXHy8gJCgpLCwsFx4xNTAqNSYrLCkBCQoKDgwOGg8PGjAlHyQsLCwsLykqLCwsLCwsLS8sLCwpLCwsLCwsLCwsLCwsKSwpLCwpLDQsLCwpLCkpLCwsLP/AABEIAIQAyAMBIgACEQEDEQH/xAAbAAABBQEBAAAAAAAAAAAAAAAFAAECAwQGB//EAD4QAAEDAgQEAwUGAgoDAAAAAAEAAhEDIQQSMUEFIlFhE3GBMkKRobEGFCNSwdHh8AcVJDNUYnKCkvFzsrP/xAAaAQADAQEBAQAAAAAAAAAAAAAAAgMBBAUG/8QALxEAAgIBAwIDBwMFAAAAAAAAAAECEQMEEiExQRNR8AUiYXGBkcEUMvFCobHR4f/aAAwDAQACEQMRAD8A5fivCBUpw2zmyWx1Oo8iuQPfXfzFivQm6rg8QAarpsM5n4r2NfjjFqS7ng+yc05qUZO6/NkuH0garA8chN+4CM4viNSYYWspjQWHaB1MbLLw6o2rXptygNGY23tb1RV/BGF3K2BlOXpmkRbey58ePJKD2ef1OzPmxQyrxOtfT+QdXwRqnMHX05wBpsBufJb6XAw5jSSWu1gmWz3H7KHDcE8Pioc+SS29p6tGw80bYLLq0+mU7eRHBrda8aUcT8n9AZw/FvpB7K5Iv+G4CWZTYidh2KwYnBUKbHZqznVG3DWAAc3SOyLcVqvaw5W5h714MbrnuHYzNVa5zc5tlFrgdSdbRdc+oxbJKCfHrv3OvRZnlxvI0r+D/HYrGHaXZWEZejpttzd0TNCC3NBIhrG6S6/v7i6u4PSph1RuUh7pnUiNYJOhHRaatA5w0tzMDTDouCNu/mtjgey0+vBuTVLxHBqq5+fy/wAE8FLZDyJGt9D2O61MeHCQZHUIfQ4dIpvEsgkObBvcmDP1W+nVkwWhmsDqAu7T5WkovoeTrMEZSlOPXrXrqSLJ1unKdJd55FjJk5CUIAZJPCUIAZJPCaEGjJJ4SQAySdMgBkk6SDSxrbrz/EHnf/qd9SvRxTXnOKZFR46Od9ZXle0Haj9fwe/7Ijtc/p+Qj9lx/aR/pd9F1rGQFxfA3uGIp5RmMxGkg2PyXcYqo2m0ucYA3TaGaWN35k/auKU80a7r8/8ASApDYLDxarUa0GkWzec19B9VHGcYb4WdnMDaNCJXO8OfzBznxlBNzM/5Y27rc+qVbId+6M0mglfiZO3Z82dHha7nUx4ogxJmADOk3geSCcNrFlV7Q2S45RMchmRA6XUsXSjDEl5DSc2X3j2ym8DqtWC4eQ0lxBdRAqNIGoIBAvr5rz8uScmkutHrYcWOCk+zf0DzMMWgEgc15/NFpspZVjfxB1TnaL1C4sa24bGoI2G/RE8HQLmgvcxhiYcb947L0dLqoyhT7fY8bW6Cccjceb+/8GWpT0O4PxTOg7GR8pW5+FBLWh4dnmCy4GXqs4p/H+fkulTUn7rOWWGcElJev9FTTa3zU8qsydQnyqqkc7xlWVItVpYmyosNhXkTZFblTZUWZsKsqRarcqbKtszYVZU0K7KmyoszYVQmhWOEBRaJaCNCJCNyug8OVX2IpKRakmFo1gXXnNeoDVqEjVzvrC9QGGuO/rF15fxGnlr1W9Hn9/1XiavIpqNfE+p0GGWNy3fAt4PVLcRSI1zgf8rFd9jcIKjCx2hXC8AP9qoj/OF6IWqmjScZJkvaDanFrqcjh+CPoVZkvggiBY6+0Oqt4nh6rKviCk19KQ8tAGZpiDPUbrpamh1HkqqEEW+XToVs8MV7q+aMx6icqm+ez+RxDsc6qQXR0MtOaBv8ETwDqbS0U5JcCC0mWvb0MxCN4jhrKoIeA24JjWN4PdYaeMY1zrU8t2iG82Vum+y4JwlHl9z0Y5Iz4XYpY9zag8Jj2tjI0zofe8uiN4aiQOY5nfm+sDbv5LPw4ugB9zNnD2Y69QZRFw0Xfp8UUlL0jztTmm7hdfkWFqc7I6naFXEhWsw8VmOJ0kRP5hYpNZonxT/dZPNi4io8Xf4KQ09f4qWZTcI1UXvA3XQpRqzlcJXQsyZSaZ/nqnhapp9DJY2lyQTFTdYSdlR98ZMZh17f9rXJLqxFCUuiLPRMmq12t1OuielWa72SCs8SN7b5N8Kdbq4F6Jo7KwtTQnJ0BuMYtzDymBlJMDvCGN4k/KA15httBaL7+aIcd9sby0j5oSacTtNzeV4moySWSVNn0ukwweGNxXTy7lhx9Td7tO37JKlw+iSh4k/N/c6/Bxr+lfZHaDHsBEkgk2sb9IheccVqTiKx6vP6Lv3V21ckGJIs3QNHzg7ELzziLYr1R0eVzY2WylvCKhGIpEWOdoB8zC72pw2u0gMqSBNn6mQZv56Lz/hjj49GInxGxOkzv2XqfEcRkbJ6i2s9YTyySg+GJDFCae5Aik6s10VHNay0ON/O496VbhyXEjwzIAtIvBgkWEndQrVHEmXFwjMGmAHDYiLyFd91eWn2gZGUTMEWNtu62OplGl6/uJLSQk216+xW3FktLmszZQC6D7IE+1bWUMY7D1aueHU3nU6g9uyN4amfCawS7MCahmDrIM+iqqcHaJeMzbaNF27GJmQdU6zTkueSUsEYu1wQxPFadMjM47AuaAYk9NwpHjDA/KQQCJF5sbeh3hFsN/Ry15zU65PSWgg3uLRCoxv9HFXxMoewyBJfmbbZsk6n9E36nIpWnSFekg4pNX8SjB4mmXNAePeMEGXRYm+o3EKfiSDBBtqEsR9l6+Hcw1GjIA4SHzlIFgLLl8Pj3w2zssB0iwsYNt4KWGolD3kiktNGdRbOjbjGvnLPLY+azP4g0MJgxGp67yO2iziqQJ2M/OInrvdUOxMEnUNGw63Jvsk/XZGbLQQi/X3NzuMtAkiAYAMyb9kMfxp7nuDZDYAAPS8lW4nCyG5bcvbpMRsUMygUwcznydTyls2MHvHy7p1qpyVWSlpIwdtEq/GneGxgNry5xuQdvgqqLgyo4HOGubAJFxOh9VF9FoYGuI1kOdfMJgkAXT4DHN8QeICac5TBJsLBMpuXxNWOKfkEKWGe5hrOmBDb6yPy9RCnwquWtaSMpNQjmicsbp+K/axzxlp08tNgyQ65vYR0iPmsDqhfRa46mof/AES04q6plnCMuE7QRPGXio4xy+72PfqpYXjLy6Ht5T/yCA1qhaXAj2TBv6q+lXlxBtEHX2gbj6qzz5VzZzfpcL4QT4w4F7MumXXYefcobWpw6JlSxhLaZdAs6D3tKVZt27ixne+yhOe+TkdOOscVGyAwxiSDlkjNEgEap0b4RULGupkC+Z+bzsIG5tdJS3FLvlAapxioAORrcrpDmn+8ERlE7DsucxVQuqOcYBJkgaBd0abcQafNTa0BwcwgNjaQDsCQuI4jRyVqjJByuiW6HTRNER/MjhK2Sox/5Xtd8CvVcdjB4YJbIf01bIsR6ryzh+GNSrTpgSXva0CYnMY1Oi9R4rwvEMpBtWk5gBAbkIMwLyRbLAROG4aGTZZldTAjKJkWn3ZtbpoVDDV8xIzwAIk+1YdRomxGGqkNd4bqbMtwRMg6G3urJSLGZnEljnOkAzIjlJjodly06Lb+Ta3iYpUWOeYzOIblAJeWECCOnMr6nE/FnwjBBhwdrB0AQjEuz06LQOYOeQHRF4iDtotfCMHUzP8AEyNzNBs8ag9tDGwVu1Eep2NPi33bFNpakBgI3bmbYAjUkmZRjhP2lpvqupPLnVRmLrcrWtub6GFyeLw4qcQo12OHggMk5r8kS0t1AkeSv4ZhnniGINMZWO8V9IwMrpFmNnrdC4GdhX7QcXoV8Lmw9UVGNqAOj3HQdJ+i82wlMhrcwBcASbnlEGw/VdJwnCPp4Oo2ox7CazHQ4ZTImwB9rzXH1KzxBb73nAjX9lrjuRiltdllOq8gNaGwYaDNxqSQFfUIki4ziPMaHsAsuBxkxPLc8x9q2zeylWzZJBM/Dz10U3CmUeVtcmjDG+UHSI6weqx1CBUc1xF3SLEBvUv6KZcS2HQCG7C8Tbm6gLC4uOVt7uIMOMWiXE9IhNGPJOU9yofIBVJ96+l4DuVvpCjhSwtLiHA5iSGlsW8woVHjxHDMTYxlEGW6R0ss1BhblGcCXXBMTO3mrxtPgnx3CbqTINql7+039lJ4jDtjTxT/APNDH5sr+cSHAC+0nXuiQf8A2ZvXxTbf+71hbLc+o8dq/abcTwnkD3R+JzwKokBoi4GnkspaJ9mIA1J30IlU4QRVrDNYSBvALZUMLOeCSTlbF57yQbALJ2TXDCLajTlaRIJJB0Jixkd0n0gIiY7kz3PbZRFScplsTlkzzAGPj0Ck8giRaZMO7ECSPVRYNo04SqGUi9s2dBBOodcGes7JKttOGObqCAQJgan4pI4Hi1QDw9LxGBsuLmguEQPX/NbRBq1SXEzMnU77bolQxRA6Tyui0goZUbBI6FX2OPUHFJKiVN8EEaggjtCI/wBdVAZL7a8sT6dD3Q6gBnbm9mRm8t0nASY0m3kihDsqnFy14e2q5n4eaXuMwRGUeo+ajT+1NfK2oKrmmYc5wzZoE5QT8IXNYqt+HRuDDC2Olyb97qrDX5MxDTLiNpaJHqpqA7Z12G+0ByF5ZTax7n5jUY3LmbYNEXbrt1WnAfacEMDsNhQxwuS4giDEQDaTMLlAwuwRME+HVkydA8HT1AUsLw/k8XK2pT94Zi3L59YW7LM30ehYbi2GJjLSt7oqP5QNd5hdB9lsTRqYlhpUwcrpLmPcQyQbmTELznhXg/eHsFAsLWuBJeSHNIIIjuF0/wBg2UGV3NpurD8N8NIAaZY7XeP2WSx7ebKQzbrVHafbytNJm4ztgtMjfcaFeSnAU3OzF9UZTIsMv/fkuh+x1Qf1dWk2GKbc/wCkrleH4suoguIIl07CzoWu1yIqk+TRhsHSZ71SxJByttm1KsFClPtVCNSCANomReVCoQRY3It166IUKtY6QRbKY180JOQzSjwwi2lTp5eeq6B7PKAWm1x1vM7wpPwlJ05XOGY3LI5iNLdBp6IdSw1R1VpeLaWMRPbzUMXVdSDYjLmDeupIRtaEW0K4jAUy6XPqEgDZukb9VQeD4c6urmOb3df2VVCu9lcTJY0yeWJGsZjYK/E8TZ4lQS4mZygE5QfJPTirBbZS2oCtqLVw6PFbMwZBjWIvCxtWrAO/Fb6/RelF8I8/JFc/UNUsJRD3lviS8EmSOkWjQqpmDoASPGlwAcZEmAI7LPTqubUeMwLRmygAWlpNz1ss+DxxzODjPKyLRcgErzHZ6MUm+AhnYAZzl0W0jqDGx8lmxTxlETBmcxkAiDftqrcU/kc4GCGAg9wNPjZYqtDPQJLgXFxAJ0sAdBvdLVhKCRdQ4m0CxENME3dM33SQvDNmhUHR7NNrx+iSzYhdoWxPC3Ne4WcJ5XNu0g3F9j5rnMY2KjgdQV0owQ3v/t/iud4o0Cu8AQAdPQJ9jQzzvIqZnR6lgmfdCx0eMazXD/xAHMM3cxZAHmy75tDDwPwDcA+0ei2m+hGcmqMWIGF+7FjGfimQHRYAxEnU3lDOD4YUqzH1Ie1sy0DWRG/RdEKOH/w59Xn9k4oYf/DfF5RsklQrm5O7X2AbKJ+7V2ufmzvZB/KOYwslHh+R4cHSAQcrxY9iNF1NNlGXfgNyw3lzHW8Onr+6w8dNPwyKeFYJF3ZzI8ptKypBz5gelxN1KsS2o4zI5tgdr6HujeC+2T6D3OpnM14I8M+4HCIHlr6rlDDhaAZkT0OondOx0ESY620/m1lnJ0KlwG8Dx4swpoNiHVBVLjpmbtA11Qo4iW5WiGifib36lPcvkgBrrSDrPZPWaAA1rwDo4Cxcdj8FllHx0IsrRcGDodj/ABW0YxjGlopAv6uJ5bWgb2ugwqkOJIBI2I/RamND4g+hJ5Z7xudFvQS0+qC1DjMNaMrBlAAdEkuHvOPXsoYjixiAKcA5pLbyJO+upQ6NALTruG+ZG6rdUyO5myD8exHRYP7ldAtV428tPIyCIkCYJ1J3/ZU4c6uab79ShjqtgAbR6+XZXsxgyiRHcak9FkraKYHCEuTVml0Ea7lM5rTOWQL30hV0q05Tp+23kVPEQRl1FpJ2gyfml5s6HNOLfD9erIt5HFxBMz0O0SZVlA5YzMA0Ei4PTRZ2CSRJnWJ/VRo1C2YOSdAbgnvOi1qxMU4xla9evmgg7F59ZOwnQQEqYbEagX7X19UJr4w7kOnWNtvio0qrrHY2HaNvO6XYyv6uKfKsNVKYAtA0M2vlv6pIaa5uCepIHupIUX5hkz4pO1EKHjLenyXP8SrB9Z7hoT+iPte0nb5Ln+IGaz/P9Arb3Lg8XG+SgrqcLiSaTCC/2RPNv8NFyy6ThuM/ApiwgRfeFkpOPQ3L0NDi46OcP9yQD/zO+IVT8dTgTk+N/qlU4lT/ADN9NFPfMik2aacxUBJ9y/xiEP4qHZRIcWbnNEHaVa3iVH8zT5yPJV18eGiwpkG/tm8+mqLlZRLlASxAkkEdtZTtrQJDjPca9ldWwznHMAwTpDhHndVOeHe1Y7EQdNiP1VC6bE6pB5dPkJ2W2uR4THAFzg43FhBtAKG062XoR0P181Z49jYgk7GwHSOvdDQWXVcpaZlrwdHGRG/roo08s+yeszE27xbdUUsvvSlVc0mwIGwJn4raAsp4ktj5kalV1XkuJnVNmFraa9ylUfOwHlp/BFARaYNrLZS9qzmnebyC28juVjU6bZ0NwZHpfXZBpvdUcw5XXB1MQ7muU1GuCXDSTcbec9FjdinEySTPXuteBqdSIbq0wI/U2StBva6GkkAQfZ7ax3/ZDMZXzPJm20aCLW+Cvx2JF2tgt7b9Vilal3Dc2hwVOk7UbmwJ2/bzUCb6R5JkxhpOIMkzJmYgQQBEk/oksySyjbOkOgMBAMcIqv8AP9E6SSPUlFtsoCNcHbNMA3GY/NJJNLoGToWvw7bnKLdlOhwykQSWBMkptsjFsieC05Njbunw/AKTmgnNJJ36JJItlIt2aaf2Zo+HJBJd1Om9k54VSMDILs+m/mkklt2dSItw7IEMaJkGBsBG6yYzANzht4y/MbpJJkMB67QHOi0GIVSSSsREkkkgBJJJIA08PoB9SDMRNuyLVMO0sdUc0OdA1FuU5Rp2SSU5dR4rgx12tDw3I2IjQyZv11WfH0GtdAEJJJkDKsQ0CIAFtlUmSTIUSSSSDD//2Q=="/>
          <p:cNvSpPr>
            <a:spLocks noChangeAspect="1" noChangeArrowheads="1"/>
          </p:cNvSpPr>
          <p:nvPr/>
        </p:nvSpPr>
        <p:spPr bwMode="auto">
          <a:xfrm>
            <a:off x="1259681"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400">
                <a:solidFill>
                  <a:schemeClr val="tx1"/>
                </a:solidFill>
                <a:latin typeface="Trebuchet MS" pitchFamily="34" charset="0"/>
              </a:defRPr>
            </a:lvl1pPr>
            <a:lvl2pPr marL="742950" indent="-285750" eaLnBrk="0" hangingPunct="0">
              <a:lnSpc>
                <a:spcPct val="90000"/>
              </a:lnSpc>
              <a:spcBef>
                <a:spcPts val="500"/>
              </a:spcBef>
              <a:buFont typeface="Arial" charset="0"/>
              <a:buChar char="•"/>
              <a:defRPr sz="2000">
                <a:solidFill>
                  <a:schemeClr val="tx1"/>
                </a:solidFill>
                <a:latin typeface="Trebuchet MS" pitchFamily="34" charset="0"/>
              </a:defRPr>
            </a:lvl2pPr>
            <a:lvl3pPr marL="1143000" indent="-228600" eaLnBrk="0" hangingPunct="0">
              <a:lnSpc>
                <a:spcPct val="90000"/>
              </a:lnSpc>
              <a:spcBef>
                <a:spcPts val="500"/>
              </a:spcBef>
              <a:buFont typeface="Arial" charset="0"/>
              <a:buChar char="•"/>
              <a:defRPr>
                <a:solidFill>
                  <a:schemeClr val="tx1"/>
                </a:solidFill>
                <a:latin typeface="Trebuchet MS" pitchFamily="34" charset="0"/>
              </a:defRPr>
            </a:lvl3pPr>
            <a:lvl4pPr marL="1600200" indent="-228600" eaLnBrk="0" hangingPunct="0">
              <a:lnSpc>
                <a:spcPct val="90000"/>
              </a:lnSpc>
              <a:spcBef>
                <a:spcPts val="500"/>
              </a:spcBef>
              <a:buFont typeface="Arial" charset="0"/>
              <a:buChar char="•"/>
              <a:defRPr sz="1600">
                <a:solidFill>
                  <a:schemeClr val="tx1"/>
                </a:solidFill>
                <a:latin typeface="Trebuchet MS" pitchFamily="34" charset="0"/>
              </a:defRPr>
            </a:lvl4pPr>
            <a:lvl5pPr marL="2057400" indent="-228600" eaLnBrk="0" hangingPunct="0">
              <a:lnSpc>
                <a:spcPct val="90000"/>
              </a:lnSpc>
              <a:spcBef>
                <a:spcPts val="500"/>
              </a:spcBef>
              <a:buFont typeface="Arial" charset="0"/>
              <a:buChar char="•"/>
              <a:defRPr sz="1600">
                <a:solidFill>
                  <a:schemeClr val="tx1"/>
                </a:solidFill>
                <a:latin typeface="Trebuchet MS" pitchFamily="34" charset="0"/>
              </a:defRPr>
            </a:lvl5pPr>
            <a:lvl6pPr marL="25146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6pPr>
            <a:lvl7pPr marL="29718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7pPr>
            <a:lvl8pPr marL="34290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8pPr>
            <a:lvl9pPr marL="38862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9pPr>
          </a:lstStyle>
          <a:p>
            <a:pPr eaLnBrk="1" hangingPunct="1">
              <a:lnSpc>
                <a:spcPct val="100000"/>
              </a:lnSpc>
              <a:spcBef>
                <a:spcPct val="0"/>
              </a:spcBef>
              <a:buFontTx/>
              <a:buNone/>
            </a:pPr>
            <a:endParaRPr lang="en-US" altLang="en-US" sz="1800"/>
          </a:p>
        </p:txBody>
      </p:sp>
      <p:sp>
        <p:nvSpPr>
          <p:cNvPr id="3" name="Rectangle 2"/>
          <p:cNvSpPr>
            <a:spLocks noChangeArrowheads="1"/>
          </p:cNvSpPr>
          <p:nvPr/>
        </p:nvSpPr>
        <p:spPr bwMode="auto">
          <a:xfrm>
            <a:off x="879872" y="3048000"/>
            <a:ext cx="741402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400">
                <a:solidFill>
                  <a:schemeClr val="tx1"/>
                </a:solidFill>
                <a:latin typeface="Trebuchet MS" pitchFamily="34" charset="0"/>
              </a:defRPr>
            </a:lvl1pPr>
            <a:lvl2pPr marL="742950" indent="-285750" eaLnBrk="0" hangingPunct="0">
              <a:lnSpc>
                <a:spcPct val="90000"/>
              </a:lnSpc>
              <a:spcBef>
                <a:spcPts val="500"/>
              </a:spcBef>
              <a:buFont typeface="Arial" charset="0"/>
              <a:buChar char="•"/>
              <a:defRPr sz="2000">
                <a:solidFill>
                  <a:schemeClr val="tx1"/>
                </a:solidFill>
                <a:latin typeface="Trebuchet MS" pitchFamily="34" charset="0"/>
              </a:defRPr>
            </a:lvl2pPr>
            <a:lvl3pPr marL="1143000" indent="-228600" eaLnBrk="0" hangingPunct="0">
              <a:lnSpc>
                <a:spcPct val="90000"/>
              </a:lnSpc>
              <a:spcBef>
                <a:spcPts val="500"/>
              </a:spcBef>
              <a:buFont typeface="Arial" charset="0"/>
              <a:buChar char="•"/>
              <a:defRPr>
                <a:solidFill>
                  <a:schemeClr val="tx1"/>
                </a:solidFill>
                <a:latin typeface="Trebuchet MS" pitchFamily="34" charset="0"/>
              </a:defRPr>
            </a:lvl3pPr>
            <a:lvl4pPr marL="1600200" indent="-228600" eaLnBrk="0" hangingPunct="0">
              <a:lnSpc>
                <a:spcPct val="90000"/>
              </a:lnSpc>
              <a:spcBef>
                <a:spcPts val="500"/>
              </a:spcBef>
              <a:buFont typeface="Arial" charset="0"/>
              <a:buChar char="•"/>
              <a:defRPr sz="1600">
                <a:solidFill>
                  <a:schemeClr val="tx1"/>
                </a:solidFill>
                <a:latin typeface="Trebuchet MS" pitchFamily="34" charset="0"/>
              </a:defRPr>
            </a:lvl4pPr>
            <a:lvl5pPr marL="2057400" indent="-228600" eaLnBrk="0" hangingPunct="0">
              <a:lnSpc>
                <a:spcPct val="90000"/>
              </a:lnSpc>
              <a:spcBef>
                <a:spcPts val="500"/>
              </a:spcBef>
              <a:buFont typeface="Arial" charset="0"/>
              <a:buChar char="•"/>
              <a:defRPr sz="1600">
                <a:solidFill>
                  <a:schemeClr val="tx1"/>
                </a:solidFill>
                <a:latin typeface="Trebuchet MS" pitchFamily="34" charset="0"/>
              </a:defRPr>
            </a:lvl5pPr>
            <a:lvl6pPr marL="25146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6pPr>
            <a:lvl7pPr marL="29718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7pPr>
            <a:lvl8pPr marL="34290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8pPr>
            <a:lvl9pPr marL="38862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9pPr>
          </a:lstStyle>
          <a:p>
            <a:pPr eaLnBrk="1" hangingPunct="1">
              <a:lnSpc>
                <a:spcPct val="100000"/>
              </a:lnSpc>
              <a:spcBef>
                <a:spcPct val="0"/>
              </a:spcBef>
              <a:buFontTx/>
              <a:buNone/>
            </a:pPr>
            <a:r>
              <a:rPr lang="en-US" altLang="en-US" sz="3200" dirty="0"/>
              <a:t>On February 22, 2012 at approximately </a:t>
            </a:r>
            <a:r>
              <a:rPr lang="en-US" altLang="en-US" sz="3200" dirty="0" smtClean="0"/>
              <a:t>1750 hours</a:t>
            </a:r>
            <a:r>
              <a:rPr lang="en-US" altLang="en-US" sz="3200" dirty="0"/>
              <a:t>, the Hospital for Special Care in New Britain, CT experienced an act of violence that significantly disrupted facility operations.</a:t>
            </a:r>
          </a:p>
        </p:txBody>
      </p:sp>
    </p:spTree>
    <p:extLst>
      <p:ext uri="{BB962C8B-B14F-4D97-AF65-F5344CB8AC3E}">
        <p14:creationId xmlns:p14="http://schemas.microsoft.com/office/powerpoint/2010/main" val="32530813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8500" y="2247900"/>
            <a:ext cx="7912100" cy="3878263"/>
          </a:xfrm>
        </p:spPr>
        <p:txBody>
          <a:bodyPr/>
          <a:lstStyle/>
          <a:p>
            <a:pPr marL="0" indent="0" algn="ctr">
              <a:buFont typeface="Wingdings" pitchFamily="2" charset="2"/>
              <a:buNone/>
              <a:defRPr/>
            </a:pPr>
            <a:r>
              <a:rPr lang="en-US" sz="3200" b="1" u="sng" dirty="0">
                <a:effectLst>
                  <a:outerShdw blurRad="38100" dist="38100" dir="2700000" algn="tl">
                    <a:srgbClr val="000000"/>
                  </a:outerShdw>
                </a:effectLst>
                <a:latin typeface="Arial" charset="0"/>
              </a:rPr>
              <a:t>Step 3:   Verbally Hostile</a:t>
            </a:r>
          </a:p>
          <a:p>
            <a:pPr marL="0" indent="0" algn="ctr">
              <a:buFont typeface="Wingdings" pitchFamily="2" charset="2"/>
              <a:buNone/>
              <a:defRPr/>
            </a:pPr>
            <a:endParaRPr lang="en-US" sz="1200" dirty="0" smtClean="0"/>
          </a:p>
          <a:p>
            <a:pPr marL="365125" lvl="1">
              <a:buSzPct val="80000"/>
              <a:buFont typeface="Wingdings" pitchFamily="2" charset="2"/>
              <a:buChar char=""/>
              <a:defRPr/>
            </a:pPr>
            <a:r>
              <a:rPr lang="en-US" sz="3600" dirty="0">
                <a:solidFill>
                  <a:schemeClr val="tx2">
                    <a:lumMod val="50000"/>
                  </a:schemeClr>
                </a:solidFill>
                <a:effectLst>
                  <a:outerShdw blurRad="38100" dist="38100" dir="2700000" algn="tl">
                    <a:srgbClr val="000000"/>
                  </a:outerShdw>
                </a:effectLst>
                <a:latin typeface="Arial" charset="0"/>
              </a:rPr>
              <a:t>Persons Actions:</a:t>
            </a:r>
          </a:p>
          <a:p>
            <a:pPr lvl="2" eaLnBrk="1" hangingPunct="1">
              <a:buSzPct val="80000"/>
              <a:buFont typeface="Wingdings" pitchFamily="2" charset="2"/>
              <a:buChar char="§"/>
            </a:pPr>
            <a:r>
              <a:rPr lang="en-US" sz="2400" dirty="0"/>
              <a:t>Similar  to being “verbally </a:t>
            </a:r>
            <a:r>
              <a:rPr lang="en-US" sz="2400" dirty="0" smtClean="0"/>
              <a:t>agitated”</a:t>
            </a:r>
          </a:p>
          <a:p>
            <a:pPr lvl="2" eaLnBrk="1" hangingPunct="1">
              <a:buSzPct val="80000"/>
              <a:buFont typeface="Wingdings" pitchFamily="2" charset="2"/>
              <a:buChar char="§"/>
            </a:pPr>
            <a:r>
              <a:rPr lang="en-US" sz="2400" dirty="0" smtClean="0"/>
              <a:t>Oblivious </a:t>
            </a:r>
            <a:r>
              <a:rPr lang="en-US" sz="2400" dirty="0"/>
              <a:t>to calming efforts </a:t>
            </a:r>
            <a:endParaRPr lang="en-US" sz="2400" dirty="0" smtClean="0"/>
          </a:p>
          <a:p>
            <a:pPr lvl="2" eaLnBrk="1" hangingPunct="1">
              <a:buSzPct val="80000"/>
              <a:buFont typeface="Wingdings" pitchFamily="2" charset="2"/>
              <a:buChar char="§"/>
            </a:pPr>
            <a:r>
              <a:rPr lang="en-US" sz="2400" dirty="0" smtClean="0"/>
              <a:t>Generalized statements</a:t>
            </a:r>
          </a:p>
          <a:p>
            <a:pPr lvl="3" eaLnBrk="1" hangingPunct="1">
              <a:buSzPct val="80000"/>
              <a:buFont typeface="Wingdings" pitchFamily="2" charset="2"/>
              <a:buChar char="Ø"/>
            </a:pPr>
            <a:r>
              <a:rPr lang="en-US" sz="2000" dirty="0" smtClean="0"/>
              <a:t>This @$%*! Place! </a:t>
            </a:r>
          </a:p>
          <a:p>
            <a:pPr lvl="3" eaLnBrk="1" hangingPunct="1">
              <a:buSzPct val="80000"/>
              <a:buFont typeface="Wingdings" pitchFamily="2" charset="2"/>
              <a:buChar char="Ø"/>
            </a:pPr>
            <a:r>
              <a:rPr lang="en-US" sz="2000" dirty="0" smtClean="0"/>
              <a:t>You </a:t>
            </a:r>
            <a:r>
              <a:rPr lang="en-US" sz="2000" dirty="0"/>
              <a:t>@%&amp;*! People!</a:t>
            </a:r>
          </a:p>
          <a:p>
            <a:pPr lvl="3" eaLnBrk="1" hangingPunct="1">
              <a:buSzPct val="80000"/>
              <a:buFont typeface="Wingdings" pitchFamily="2" charset="2"/>
              <a:buChar char="Ø"/>
            </a:pPr>
            <a:r>
              <a:rPr lang="en-US" sz="2000" dirty="0"/>
              <a:t>Use of </a:t>
            </a:r>
            <a:r>
              <a:rPr lang="en-US" sz="2000" dirty="0" smtClean="0"/>
              <a:t>“always” </a:t>
            </a:r>
            <a:r>
              <a:rPr lang="en-US" sz="2000" dirty="0"/>
              <a:t>and </a:t>
            </a:r>
            <a:r>
              <a:rPr lang="en-US" sz="2000" dirty="0" smtClean="0"/>
              <a:t>“never”</a:t>
            </a:r>
          </a:p>
          <a:p>
            <a:pPr lvl="2" eaLnBrk="1" hangingPunct="1">
              <a:buSzPct val="80000"/>
              <a:buFont typeface="Wingdings" pitchFamily="2" charset="2"/>
              <a:buChar char="Ø"/>
            </a:pPr>
            <a:r>
              <a:rPr lang="en-US" sz="2400" dirty="0" smtClean="0"/>
              <a:t>Verbally agitated + emotion = </a:t>
            </a:r>
            <a:r>
              <a:rPr lang="en-US" sz="2400" b="1" dirty="0" smtClean="0">
                <a:solidFill>
                  <a:srgbClr val="FF0000"/>
                </a:solidFill>
              </a:rPr>
              <a:t>Verbally Hostile</a:t>
            </a:r>
            <a:endParaRPr lang="en-US" sz="2400" b="1" dirty="0">
              <a:solidFill>
                <a:srgbClr val="FF0000"/>
              </a:solidFill>
            </a:endParaRPr>
          </a:p>
        </p:txBody>
      </p:sp>
      <p:sp>
        <p:nvSpPr>
          <p:cNvPr id="4" name="Title 1"/>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The Aggression Continuum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Font typeface="Wingdings" pitchFamily="2" charset="2"/>
              <a:buNone/>
              <a:defRPr/>
            </a:pPr>
            <a:r>
              <a:rPr lang="en-US" sz="3200" b="1" u="sng" dirty="0">
                <a:effectLst>
                  <a:outerShdw blurRad="38100" dist="38100" dir="2700000" algn="tl">
                    <a:srgbClr val="000000"/>
                  </a:outerShdw>
                </a:effectLst>
                <a:latin typeface="Arial" charset="0"/>
              </a:rPr>
              <a:t>Step </a:t>
            </a:r>
            <a:r>
              <a:rPr lang="en-US" sz="3200" b="1" u="sng" dirty="0" smtClean="0">
                <a:effectLst>
                  <a:outerShdw blurRad="38100" dist="38100" dir="2700000" algn="tl">
                    <a:srgbClr val="000000"/>
                  </a:outerShdw>
                </a:effectLst>
                <a:latin typeface="Arial" charset="0"/>
              </a:rPr>
              <a:t>3:   </a:t>
            </a:r>
            <a:r>
              <a:rPr lang="en-US" sz="3200" b="1" u="sng" dirty="0">
                <a:effectLst>
                  <a:outerShdw blurRad="38100" dist="38100" dir="2700000" algn="tl">
                    <a:srgbClr val="000000"/>
                  </a:outerShdw>
                </a:effectLst>
                <a:latin typeface="Arial" charset="0"/>
              </a:rPr>
              <a:t>Verbally </a:t>
            </a:r>
            <a:r>
              <a:rPr lang="en-US" sz="3200" b="1" u="sng" dirty="0" smtClean="0">
                <a:effectLst>
                  <a:outerShdw blurRad="38100" dist="38100" dir="2700000" algn="tl">
                    <a:srgbClr val="000000"/>
                  </a:outerShdw>
                </a:effectLst>
                <a:latin typeface="Arial" charset="0"/>
              </a:rPr>
              <a:t>Hostile</a:t>
            </a:r>
            <a:endParaRPr lang="en-US" sz="3200" b="1" u="sng" dirty="0">
              <a:effectLst>
                <a:outerShdw blurRad="38100" dist="38100" dir="2700000" algn="tl">
                  <a:srgbClr val="000000"/>
                </a:outerShdw>
              </a:effectLst>
              <a:latin typeface="Arial" charset="0"/>
            </a:endParaRPr>
          </a:p>
          <a:p>
            <a:pPr marL="0" indent="0" algn="ctr">
              <a:buFont typeface="Wingdings" pitchFamily="2" charset="2"/>
              <a:buNone/>
              <a:defRPr/>
            </a:pPr>
            <a:endParaRPr lang="en-US" sz="1200" dirty="0" smtClean="0"/>
          </a:p>
          <a:p>
            <a:pPr marL="365125" lvl="1">
              <a:buSzPct val="80000"/>
              <a:buFont typeface="Wingdings" pitchFamily="2" charset="2"/>
              <a:buChar char=""/>
              <a:defRPr/>
            </a:pPr>
            <a:r>
              <a:rPr lang="en-US" sz="3600" dirty="0" smtClean="0">
                <a:solidFill>
                  <a:schemeClr val="tx2">
                    <a:lumMod val="50000"/>
                  </a:schemeClr>
                </a:solidFill>
                <a:effectLst>
                  <a:outerShdw blurRad="38100" dist="38100" dir="2700000" algn="tl">
                    <a:srgbClr val="000000"/>
                  </a:outerShdw>
                </a:effectLst>
                <a:latin typeface="Arial" charset="0"/>
              </a:rPr>
              <a:t>Your Response:</a:t>
            </a:r>
            <a:endParaRPr lang="en-US" sz="3600" dirty="0">
              <a:solidFill>
                <a:schemeClr val="tx2">
                  <a:lumMod val="50000"/>
                </a:schemeClr>
              </a:solidFill>
              <a:effectLst>
                <a:outerShdw blurRad="38100" dist="38100" dir="2700000" algn="tl">
                  <a:srgbClr val="000000"/>
                </a:outerShdw>
              </a:effectLst>
              <a:latin typeface="Arial" charset="0"/>
            </a:endParaRPr>
          </a:p>
          <a:p>
            <a:pPr lvl="1">
              <a:defRPr/>
            </a:pPr>
            <a:r>
              <a:rPr lang="en-US" sz="2400" dirty="0" smtClean="0">
                <a:latin typeface="Arial" charset="0"/>
              </a:rPr>
              <a:t>Maintain non-threatening body posture</a:t>
            </a:r>
          </a:p>
          <a:p>
            <a:pPr lvl="1">
              <a:defRPr/>
            </a:pPr>
            <a:r>
              <a:rPr lang="en-US" sz="2400" dirty="0" smtClean="0">
                <a:latin typeface="Arial" charset="0"/>
              </a:rPr>
              <a:t>Respect the “personal zone”</a:t>
            </a:r>
          </a:p>
          <a:p>
            <a:pPr lvl="1">
              <a:defRPr/>
            </a:pPr>
            <a:r>
              <a:rPr lang="en-US" sz="2400" dirty="0" smtClean="0">
                <a:latin typeface="Arial" charset="0"/>
              </a:rPr>
              <a:t>Allow the person to vent anger</a:t>
            </a:r>
          </a:p>
          <a:p>
            <a:pPr lvl="1">
              <a:defRPr/>
            </a:pPr>
            <a:r>
              <a:rPr lang="en-US" sz="2400" dirty="0" smtClean="0">
                <a:latin typeface="Arial" charset="0"/>
              </a:rPr>
              <a:t>Keep your instructions minimal</a:t>
            </a:r>
          </a:p>
          <a:p>
            <a:pPr lvl="1">
              <a:defRPr/>
            </a:pPr>
            <a:r>
              <a:rPr lang="en-US" sz="2400" dirty="0" smtClean="0"/>
              <a:t>Continue </a:t>
            </a:r>
            <a:r>
              <a:rPr lang="en-US" sz="2400" dirty="0"/>
              <a:t>to make collaborative statements      </a:t>
            </a:r>
            <a:r>
              <a:rPr lang="en-US" sz="2400" i="1" dirty="0"/>
              <a:t>(What can we do to manage this situation</a:t>
            </a:r>
            <a:r>
              <a:rPr lang="en-US" sz="2400" i="1" dirty="0" smtClean="0"/>
              <a:t>?)</a:t>
            </a:r>
          </a:p>
          <a:p>
            <a:pPr lvl="1">
              <a:defRPr/>
            </a:pPr>
            <a:r>
              <a:rPr lang="en-US" sz="2400" dirty="0" smtClean="0"/>
              <a:t>Keep </a:t>
            </a:r>
            <a:r>
              <a:rPr lang="en-US" sz="2400" dirty="0"/>
              <a:t>discussion specific to here and now</a:t>
            </a:r>
          </a:p>
          <a:p>
            <a:pPr lvl="1">
              <a:defRPr/>
            </a:pPr>
            <a:endParaRPr lang="en-US" sz="2000" dirty="0" smtClean="0">
              <a:latin typeface="Arial" charset="0"/>
            </a:endParaRPr>
          </a:p>
          <a:p>
            <a:pPr marL="411163" lvl="1" indent="0">
              <a:buFont typeface="Wingdings" pitchFamily="2" charset="2"/>
              <a:buNone/>
              <a:defRPr/>
            </a:pPr>
            <a:endParaRPr lang="en-US" sz="2400" dirty="0">
              <a:effectLst>
                <a:outerShdw blurRad="38100" dist="38100" dir="2700000" algn="tl">
                  <a:srgbClr val="000000"/>
                </a:outerShdw>
              </a:effectLst>
              <a:latin typeface="Arial" charset="0"/>
            </a:endParaRPr>
          </a:p>
        </p:txBody>
      </p:sp>
      <p:sp>
        <p:nvSpPr>
          <p:cNvPr id="4" name="Title 1"/>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The Aggression Continuum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000"/>
                                        <p:tgtEl>
                                          <p:spTgt spid="2">
                                            <p:txEl>
                                              <p:pRg st="7" end="7"/>
                                            </p:txEl>
                                          </p:spTgt>
                                        </p:tgtEl>
                                      </p:cBhvr>
                                    </p:animEffect>
                                    <p:anim calcmode="lin" valueType="num">
                                      <p:cBhvr>
                                        <p:cTn id="3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1000"/>
                                        <p:tgtEl>
                                          <p:spTgt spid="2">
                                            <p:txEl>
                                              <p:pRg st="8" end="8"/>
                                            </p:txEl>
                                          </p:spTgt>
                                        </p:tgtEl>
                                      </p:cBhvr>
                                    </p:animEffect>
                                    <p:anim calcmode="lin" valueType="num">
                                      <p:cBhvr>
                                        <p:cTn id="4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The Aggression Continuum</a:t>
            </a:r>
          </a:p>
        </p:txBody>
      </p:sp>
      <p:sp>
        <p:nvSpPr>
          <p:cNvPr id="24" name="Freeform 23"/>
          <p:cNvSpPr/>
          <p:nvPr/>
        </p:nvSpPr>
        <p:spPr>
          <a:xfrm>
            <a:off x="3114675" y="4452938"/>
            <a:ext cx="1863725" cy="466725"/>
          </a:xfrm>
          <a:custGeom>
            <a:avLst/>
            <a:gdLst>
              <a:gd name="connsiteX0" fmla="*/ 0 w 600825"/>
              <a:gd name="connsiteY0" fmla="*/ 0 h 467360"/>
              <a:gd name="connsiteX1" fmla="*/ 600825 w 600825"/>
              <a:gd name="connsiteY1" fmla="*/ 0 h 467360"/>
              <a:gd name="connsiteX2" fmla="*/ 600825 w 600825"/>
              <a:gd name="connsiteY2" fmla="*/ 467360 h 467360"/>
              <a:gd name="connsiteX3" fmla="*/ 0 w 600825"/>
              <a:gd name="connsiteY3" fmla="*/ 467360 h 467360"/>
              <a:gd name="connsiteX4" fmla="*/ 0 w 600825"/>
              <a:gd name="connsiteY4" fmla="*/ 0 h 46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5" h="467360">
                <a:moveTo>
                  <a:pt x="0" y="0"/>
                </a:moveTo>
                <a:lnTo>
                  <a:pt x="600825" y="0"/>
                </a:lnTo>
                <a:lnTo>
                  <a:pt x="600825" y="467360"/>
                </a:lnTo>
                <a:lnTo>
                  <a:pt x="0" y="4673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4290" tIns="34290" rIns="34290" bIns="34290" spcCol="1270" anchor="ctr"/>
          <a:lstStyle/>
          <a:p>
            <a:pPr marL="114300" lvl="1" indent="-114300" defTabSz="622300">
              <a:lnSpc>
                <a:spcPct val="90000"/>
              </a:lnSpc>
              <a:spcAft>
                <a:spcPct val="15000"/>
              </a:spcAft>
              <a:buFontTx/>
              <a:buChar char="••"/>
              <a:defRPr/>
            </a:pPr>
            <a:endParaRPr lang="en-US" sz="1600" dirty="0">
              <a:latin typeface="Arial" charset="0"/>
            </a:endParaRPr>
          </a:p>
        </p:txBody>
      </p:sp>
      <p:sp>
        <p:nvSpPr>
          <p:cNvPr id="27" name="Freeform 26"/>
          <p:cNvSpPr/>
          <p:nvPr/>
        </p:nvSpPr>
        <p:spPr>
          <a:xfrm>
            <a:off x="3611563" y="5214938"/>
            <a:ext cx="1757362" cy="466725"/>
          </a:xfrm>
          <a:custGeom>
            <a:avLst/>
            <a:gdLst>
              <a:gd name="connsiteX0" fmla="*/ 0 w 600825"/>
              <a:gd name="connsiteY0" fmla="*/ 0 h 467360"/>
              <a:gd name="connsiteX1" fmla="*/ 600825 w 600825"/>
              <a:gd name="connsiteY1" fmla="*/ 0 h 467360"/>
              <a:gd name="connsiteX2" fmla="*/ 600825 w 600825"/>
              <a:gd name="connsiteY2" fmla="*/ 467360 h 467360"/>
              <a:gd name="connsiteX3" fmla="*/ 0 w 600825"/>
              <a:gd name="connsiteY3" fmla="*/ 467360 h 467360"/>
              <a:gd name="connsiteX4" fmla="*/ 0 w 600825"/>
              <a:gd name="connsiteY4" fmla="*/ 0 h 46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5" h="467360">
                <a:moveTo>
                  <a:pt x="0" y="0"/>
                </a:moveTo>
                <a:lnTo>
                  <a:pt x="600825" y="0"/>
                </a:lnTo>
                <a:lnTo>
                  <a:pt x="600825" y="467360"/>
                </a:lnTo>
                <a:lnTo>
                  <a:pt x="0" y="4673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spcCol="1270" anchor="ctr"/>
          <a:lstStyle/>
          <a:p>
            <a:pPr marL="114300" lvl="1" indent="-114300" defTabSz="622300">
              <a:lnSpc>
                <a:spcPct val="90000"/>
              </a:lnSpc>
              <a:spcAft>
                <a:spcPct val="15000"/>
              </a:spcAft>
              <a:buFontTx/>
              <a:buChar char="••"/>
              <a:defRPr/>
            </a:pPr>
            <a:endParaRPr lang="en-US" sz="1600" dirty="0">
              <a:latin typeface="Arial" charset="0"/>
            </a:endParaRPr>
          </a:p>
        </p:txBody>
      </p:sp>
      <p:sp>
        <p:nvSpPr>
          <p:cNvPr id="30" name="TextBox 29"/>
          <p:cNvSpPr txBox="1"/>
          <p:nvPr/>
        </p:nvSpPr>
        <p:spPr>
          <a:xfrm>
            <a:off x="5486400" y="2357438"/>
            <a:ext cx="2819400" cy="3662362"/>
          </a:xfrm>
          <a:prstGeom prst="rect">
            <a:avLst/>
          </a:prstGeom>
          <a:solidFill>
            <a:schemeClr val="bg2"/>
          </a:solidFill>
          <a:ln w="38100">
            <a:solidFill>
              <a:schemeClr val="accent5">
                <a:lumMod val="40000"/>
                <a:lumOff val="60000"/>
              </a:schemeClr>
            </a:solidFill>
          </a:ln>
        </p:spPr>
        <p:txBody>
          <a:bodyPr>
            <a:spAutoFit/>
          </a:bodyPr>
          <a:lstStyle/>
          <a:p>
            <a:pPr algn="ctr">
              <a:defRPr/>
            </a:pPr>
            <a:r>
              <a:rPr lang="en-US" sz="3600" b="1" u="sng" dirty="0">
                <a:solidFill>
                  <a:srgbClr val="262626"/>
                </a:solidFill>
                <a:latin typeface="+mn-lt"/>
              </a:rPr>
              <a:t>STEP 4:</a:t>
            </a:r>
          </a:p>
          <a:p>
            <a:pPr algn="ctr">
              <a:defRPr/>
            </a:pPr>
            <a:endParaRPr lang="en-US" sz="3200" dirty="0">
              <a:solidFill>
                <a:srgbClr val="262626"/>
              </a:solidFill>
              <a:latin typeface="+mn-lt"/>
            </a:endParaRPr>
          </a:p>
          <a:p>
            <a:pPr algn="ctr">
              <a:defRPr/>
            </a:pPr>
            <a:r>
              <a:rPr lang="en-US" sz="3200" dirty="0">
                <a:solidFill>
                  <a:srgbClr val="262626"/>
                </a:solidFill>
                <a:latin typeface="+mn-lt"/>
              </a:rPr>
              <a:t>the Person is </a:t>
            </a:r>
          </a:p>
          <a:p>
            <a:pPr algn="ctr">
              <a:defRPr/>
            </a:pPr>
            <a:endParaRPr lang="en-US" sz="3200" dirty="0">
              <a:solidFill>
                <a:srgbClr val="262626"/>
              </a:solidFill>
              <a:latin typeface="+mn-lt"/>
            </a:endParaRPr>
          </a:p>
          <a:p>
            <a:pPr algn="ctr">
              <a:defRPr/>
            </a:pPr>
            <a:r>
              <a:rPr lang="en-US" sz="3200" dirty="0">
                <a:solidFill>
                  <a:srgbClr val="262626"/>
                </a:solidFill>
                <a:latin typeface="+mn-lt"/>
              </a:rPr>
              <a:t>Verbally</a:t>
            </a:r>
            <a:br>
              <a:rPr lang="en-US" sz="3200" dirty="0">
                <a:solidFill>
                  <a:srgbClr val="262626"/>
                </a:solidFill>
                <a:latin typeface="+mn-lt"/>
              </a:rPr>
            </a:br>
            <a:r>
              <a:rPr lang="en-US" sz="3200" dirty="0">
                <a:solidFill>
                  <a:srgbClr val="262626"/>
                </a:solidFill>
                <a:latin typeface="+mn-lt"/>
              </a:rPr>
              <a:t>Threatening</a:t>
            </a:r>
          </a:p>
          <a:p>
            <a:pPr algn="ctr">
              <a:defRPr/>
            </a:pPr>
            <a:endParaRPr lang="en-US" dirty="0"/>
          </a:p>
        </p:txBody>
      </p:sp>
      <p:pic>
        <p:nvPicPr>
          <p:cNvPr id="74758" name="Content Placeholder 4"/>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914400" y="2239963"/>
            <a:ext cx="3276600" cy="3876675"/>
          </a:xfrm>
        </p:spPr>
      </p:pic>
      <p:sp>
        <p:nvSpPr>
          <p:cNvPr id="31" name="Freeform 30"/>
          <p:cNvSpPr/>
          <p:nvPr/>
        </p:nvSpPr>
        <p:spPr>
          <a:xfrm>
            <a:off x="3124200" y="3417887"/>
            <a:ext cx="2286000" cy="468313"/>
          </a:xfrm>
          <a:custGeom>
            <a:avLst/>
            <a:gdLst>
              <a:gd name="connsiteX0" fmla="*/ 0 w 600825"/>
              <a:gd name="connsiteY0" fmla="*/ 0 h 467360"/>
              <a:gd name="connsiteX1" fmla="*/ 600825 w 600825"/>
              <a:gd name="connsiteY1" fmla="*/ 0 h 467360"/>
              <a:gd name="connsiteX2" fmla="*/ 600825 w 600825"/>
              <a:gd name="connsiteY2" fmla="*/ 467360 h 467360"/>
              <a:gd name="connsiteX3" fmla="*/ 0 w 600825"/>
              <a:gd name="connsiteY3" fmla="*/ 467360 h 467360"/>
              <a:gd name="connsiteX4" fmla="*/ 0 w 600825"/>
              <a:gd name="connsiteY4" fmla="*/ 0 h 46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5" h="467360">
                <a:moveTo>
                  <a:pt x="0" y="0"/>
                </a:moveTo>
                <a:lnTo>
                  <a:pt x="600825" y="0"/>
                </a:lnTo>
                <a:lnTo>
                  <a:pt x="600825" y="467360"/>
                </a:lnTo>
                <a:lnTo>
                  <a:pt x="0" y="467360"/>
                </a:lnTo>
                <a:lnTo>
                  <a:pt x="0" y="0"/>
                </a:lnTo>
                <a:close/>
              </a:path>
            </a:pathLst>
          </a:custGeom>
          <a:solidFill>
            <a:schemeClr val="accent4">
              <a:lumMod val="20000"/>
              <a:lumOff val="80000"/>
            </a:schemeClr>
          </a:solidFill>
          <a:effectLst>
            <a:softEdge rad="1270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spcCol="1270" anchor="ctr"/>
          <a:lstStyle/>
          <a:p>
            <a:pPr marL="114300" lvl="1" indent="-114300" defTabSz="622300">
              <a:lnSpc>
                <a:spcPct val="90000"/>
              </a:lnSpc>
              <a:spcAft>
                <a:spcPct val="15000"/>
              </a:spcAft>
              <a:buFontTx/>
              <a:buChar char="••"/>
              <a:defRPr/>
            </a:pPr>
            <a:r>
              <a:rPr lang="en-US" sz="1600" dirty="0">
                <a:latin typeface="Arial" charset="0"/>
              </a:rPr>
              <a:t>Verbally Threatening</a:t>
            </a:r>
          </a:p>
        </p:txBody>
      </p:sp>
      <p:sp>
        <p:nvSpPr>
          <p:cNvPr id="32" name="Freeform 31"/>
          <p:cNvSpPr/>
          <p:nvPr/>
        </p:nvSpPr>
        <p:spPr>
          <a:xfrm>
            <a:off x="3165475" y="4105275"/>
            <a:ext cx="2286000" cy="466725"/>
          </a:xfrm>
          <a:custGeom>
            <a:avLst/>
            <a:gdLst>
              <a:gd name="connsiteX0" fmla="*/ 0 w 600825"/>
              <a:gd name="connsiteY0" fmla="*/ 0 h 467360"/>
              <a:gd name="connsiteX1" fmla="*/ 600825 w 600825"/>
              <a:gd name="connsiteY1" fmla="*/ 0 h 467360"/>
              <a:gd name="connsiteX2" fmla="*/ 600825 w 600825"/>
              <a:gd name="connsiteY2" fmla="*/ 467360 h 467360"/>
              <a:gd name="connsiteX3" fmla="*/ 0 w 600825"/>
              <a:gd name="connsiteY3" fmla="*/ 467360 h 467360"/>
              <a:gd name="connsiteX4" fmla="*/ 0 w 600825"/>
              <a:gd name="connsiteY4" fmla="*/ 0 h 46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5" h="467360">
                <a:moveTo>
                  <a:pt x="0" y="0"/>
                </a:moveTo>
                <a:lnTo>
                  <a:pt x="600825" y="0"/>
                </a:lnTo>
                <a:lnTo>
                  <a:pt x="600825" y="467360"/>
                </a:lnTo>
                <a:lnTo>
                  <a:pt x="0" y="467360"/>
                </a:lnTo>
                <a:lnTo>
                  <a:pt x="0" y="0"/>
                </a:lnTo>
                <a:close/>
              </a:path>
            </a:pathLst>
          </a:custGeom>
          <a:solidFill>
            <a:schemeClr val="accent4">
              <a:lumMod val="20000"/>
              <a:lumOff val="80000"/>
            </a:schemeClr>
          </a:solidFill>
          <a:effectLst>
            <a:softEdge rad="1270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4290" tIns="34290" rIns="34290" bIns="34290" spcCol="1270" anchor="ctr"/>
          <a:lstStyle/>
          <a:p>
            <a:pPr marL="114300" lvl="1" indent="-114300" defTabSz="622300">
              <a:lnSpc>
                <a:spcPct val="90000"/>
              </a:lnSpc>
              <a:spcAft>
                <a:spcPct val="15000"/>
              </a:spcAft>
              <a:buFontTx/>
              <a:buChar char="••"/>
              <a:defRPr/>
            </a:pPr>
            <a:r>
              <a:rPr lang="en-US" sz="1600" dirty="0">
                <a:latin typeface="Arial" charset="0"/>
              </a:rPr>
              <a:t>Verbally Hostile</a:t>
            </a:r>
          </a:p>
        </p:txBody>
      </p:sp>
      <p:sp>
        <p:nvSpPr>
          <p:cNvPr id="33" name="Freeform 32"/>
          <p:cNvSpPr/>
          <p:nvPr/>
        </p:nvSpPr>
        <p:spPr>
          <a:xfrm>
            <a:off x="3124200" y="4714875"/>
            <a:ext cx="2286000" cy="466725"/>
          </a:xfrm>
          <a:custGeom>
            <a:avLst/>
            <a:gdLst>
              <a:gd name="connsiteX0" fmla="*/ 0 w 600825"/>
              <a:gd name="connsiteY0" fmla="*/ 0 h 467360"/>
              <a:gd name="connsiteX1" fmla="*/ 600825 w 600825"/>
              <a:gd name="connsiteY1" fmla="*/ 0 h 467360"/>
              <a:gd name="connsiteX2" fmla="*/ 600825 w 600825"/>
              <a:gd name="connsiteY2" fmla="*/ 467360 h 467360"/>
              <a:gd name="connsiteX3" fmla="*/ 0 w 600825"/>
              <a:gd name="connsiteY3" fmla="*/ 467360 h 467360"/>
              <a:gd name="connsiteX4" fmla="*/ 0 w 600825"/>
              <a:gd name="connsiteY4" fmla="*/ 0 h 46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5" h="467360">
                <a:moveTo>
                  <a:pt x="0" y="0"/>
                </a:moveTo>
                <a:lnTo>
                  <a:pt x="600825" y="0"/>
                </a:lnTo>
                <a:lnTo>
                  <a:pt x="600825" y="467360"/>
                </a:lnTo>
                <a:lnTo>
                  <a:pt x="0" y="467360"/>
                </a:lnTo>
                <a:lnTo>
                  <a:pt x="0" y="0"/>
                </a:lnTo>
                <a:close/>
              </a:path>
            </a:pathLst>
          </a:custGeom>
          <a:solidFill>
            <a:schemeClr val="accent4">
              <a:lumMod val="20000"/>
              <a:lumOff val="80000"/>
            </a:schemeClr>
          </a:solidFill>
          <a:effectLst>
            <a:softEdge rad="1270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spcCol="1270" anchor="ctr"/>
          <a:lstStyle/>
          <a:p>
            <a:pPr marL="114300" lvl="1" indent="-114300" defTabSz="622300">
              <a:lnSpc>
                <a:spcPct val="90000"/>
              </a:lnSpc>
              <a:spcAft>
                <a:spcPct val="15000"/>
              </a:spcAft>
              <a:buFontTx/>
              <a:buChar char="••"/>
              <a:defRPr/>
            </a:pPr>
            <a:r>
              <a:rPr lang="en-US" sz="1600" dirty="0">
                <a:latin typeface="Arial" charset="0"/>
              </a:rPr>
              <a:t>Verbally Agitated</a:t>
            </a:r>
          </a:p>
        </p:txBody>
      </p:sp>
      <p:sp>
        <p:nvSpPr>
          <p:cNvPr id="34" name="Freeform 33"/>
          <p:cNvSpPr/>
          <p:nvPr/>
        </p:nvSpPr>
        <p:spPr>
          <a:xfrm>
            <a:off x="3200400" y="5324475"/>
            <a:ext cx="2286000" cy="466725"/>
          </a:xfrm>
          <a:custGeom>
            <a:avLst/>
            <a:gdLst>
              <a:gd name="connsiteX0" fmla="*/ 0 w 600825"/>
              <a:gd name="connsiteY0" fmla="*/ 0 h 467360"/>
              <a:gd name="connsiteX1" fmla="*/ 600825 w 600825"/>
              <a:gd name="connsiteY1" fmla="*/ 0 h 467360"/>
              <a:gd name="connsiteX2" fmla="*/ 600825 w 600825"/>
              <a:gd name="connsiteY2" fmla="*/ 467360 h 467360"/>
              <a:gd name="connsiteX3" fmla="*/ 0 w 600825"/>
              <a:gd name="connsiteY3" fmla="*/ 467360 h 467360"/>
              <a:gd name="connsiteX4" fmla="*/ 0 w 600825"/>
              <a:gd name="connsiteY4" fmla="*/ 0 h 46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5" h="467360">
                <a:moveTo>
                  <a:pt x="0" y="0"/>
                </a:moveTo>
                <a:lnTo>
                  <a:pt x="600825" y="0"/>
                </a:lnTo>
                <a:lnTo>
                  <a:pt x="600825" y="467360"/>
                </a:lnTo>
                <a:lnTo>
                  <a:pt x="0" y="467360"/>
                </a:lnTo>
                <a:lnTo>
                  <a:pt x="0" y="0"/>
                </a:lnTo>
                <a:close/>
              </a:path>
            </a:pathLst>
          </a:custGeom>
          <a:solidFill>
            <a:schemeClr val="accent4">
              <a:lumMod val="20000"/>
              <a:lumOff val="80000"/>
            </a:schemeClr>
          </a:solidFill>
          <a:effectLst>
            <a:softEdge rad="1270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spcCol="1270" anchor="ctr"/>
          <a:lstStyle/>
          <a:p>
            <a:pPr marL="114300" lvl="1" indent="-114300" defTabSz="622300">
              <a:lnSpc>
                <a:spcPct val="90000"/>
              </a:lnSpc>
              <a:spcAft>
                <a:spcPct val="15000"/>
              </a:spcAft>
              <a:buFontTx/>
              <a:buChar char="••"/>
              <a:defRPr/>
            </a:pPr>
            <a:r>
              <a:rPr lang="en-US" sz="1600" dirty="0">
                <a:latin typeface="Arial" charset="0"/>
              </a:rPr>
              <a:t>Calm</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Font typeface="Wingdings" pitchFamily="2" charset="2"/>
              <a:buNone/>
              <a:defRPr/>
            </a:pPr>
            <a:r>
              <a:rPr lang="en-US" sz="3200" b="1" u="sng" dirty="0">
                <a:effectLst>
                  <a:outerShdw blurRad="38100" dist="38100" dir="2700000" algn="tl">
                    <a:srgbClr val="000000"/>
                  </a:outerShdw>
                </a:effectLst>
                <a:latin typeface="Arial" charset="0"/>
              </a:rPr>
              <a:t>Step </a:t>
            </a:r>
            <a:r>
              <a:rPr lang="en-US" sz="3200" b="1" u="sng" dirty="0" smtClean="0">
                <a:effectLst>
                  <a:outerShdw blurRad="38100" dist="38100" dir="2700000" algn="tl">
                    <a:srgbClr val="000000"/>
                  </a:outerShdw>
                </a:effectLst>
                <a:latin typeface="Arial" charset="0"/>
              </a:rPr>
              <a:t>4:   </a:t>
            </a:r>
            <a:r>
              <a:rPr lang="en-US" sz="3200" b="1" u="sng" dirty="0">
                <a:effectLst>
                  <a:outerShdw blurRad="38100" dist="38100" dir="2700000" algn="tl">
                    <a:srgbClr val="000000"/>
                  </a:outerShdw>
                </a:effectLst>
                <a:latin typeface="Arial" charset="0"/>
              </a:rPr>
              <a:t>Verbally </a:t>
            </a:r>
            <a:r>
              <a:rPr lang="en-US" sz="3200" b="1" u="sng" dirty="0" smtClean="0">
                <a:effectLst>
                  <a:outerShdw blurRad="38100" dist="38100" dir="2700000" algn="tl">
                    <a:srgbClr val="000000"/>
                  </a:outerShdw>
                </a:effectLst>
                <a:latin typeface="Arial" charset="0"/>
              </a:rPr>
              <a:t>Threatening</a:t>
            </a:r>
            <a:endParaRPr lang="en-US" sz="3200" b="1" u="sng" dirty="0">
              <a:effectLst>
                <a:outerShdw blurRad="38100" dist="38100" dir="2700000" algn="tl">
                  <a:srgbClr val="000000"/>
                </a:outerShdw>
              </a:effectLst>
              <a:latin typeface="Arial" charset="0"/>
            </a:endParaRPr>
          </a:p>
          <a:p>
            <a:pPr marL="0" indent="0" algn="ctr">
              <a:buFont typeface="Wingdings" pitchFamily="2" charset="2"/>
              <a:buNone/>
              <a:defRPr/>
            </a:pPr>
            <a:endParaRPr lang="en-US" dirty="0" smtClean="0"/>
          </a:p>
          <a:p>
            <a:pPr marL="365125" lvl="1">
              <a:buSzPct val="80000"/>
              <a:buFont typeface="Wingdings" pitchFamily="2" charset="2"/>
              <a:buChar char=""/>
              <a:defRPr/>
            </a:pPr>
            <a:r>
              <a:rPr lang="en-US" sz="3600" dirty="0">
                <a:solidFill>
                  <a:schemeClr val="tx2">
                    <a:lumMod val="50000"/>
                  </a:schemeClr>
                </a:solidFill>
                <a:effectLst>
                  <a:outerShdw blurRad="38100" dist="38100" dir="2700000" algn="tl">
                    <a:srgbClr val="000000"/>
                  </a:outerShdw>
                </a:effectLst>
                <a:latin typeface="Arial" charset="0"/>
              </a:rPr>
              <a:t>Persons Actions:</a:t>
            </a:r>
          </a:p>
          <a:p>
            <a:pPr lvl="1">
              <a:defRPr/>
            </a:pPr>
            <a:r>
              <a:rPr lang="en-US" sz="2400" dirty="0" smtClean="0">
                <a:latin typeface="Arial" charset="0"/>
              </a:rPr>
              <a:t>Begins to focus anger on specific person(s)</a:t>
            </a:r>
            <a:endParaRPr lang="en-US" sz="2400" dirty="0">
              <a:latin typeface="Arial" charset="0"/>
            </a:endParaRPr>
          </a:p>
          <a:p>
            <a:pPr lvl="1">
              <a:defRPr/>
            </a:pPr>
            <a:r>
              <a:rPr lang="en-US" sz="2400" dirty="0" smtClean="0">
                <a:latin typeface="Arial" charset="0"/>
              </a:rPr>
              <a:t>Makes demands for action</a:t>
            </a:r>
            <a:endParaRPr lang="en-US" sz="2400" dirty="0">
              <a:latin typeface="Arial" charset="0"/>
            </a:endParaRPr>
          </a:p>
          <a:p>
            <a:pPr lvl="1">
              <a:defRPr/>
            </a:pPr>
            <a:r>
              <a:rPr lang="en-US" sz="2400" dirty="0" smtClean="0">
                <a:latin typeface="Arial" charset="0"/>
              </a:rPr>
              <a:t>Makes threats of consequences if demands are not met</a:t>
            </a:r>
            <a:endParaRPr lang="en-US" sz="2400" dirty="0">
              <a:latin typeface="Arial" charset="0"/>
            </a:endParaRPr>
          </a:p>
        </p:txBody>
      </p:sp>
      <p:sp>
        <p:nvSpPr>
          <p:cNvPr id="4" name="Title 1"/>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The Aggression Continuum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Font typeface="Wingdings" pitchFamily="2" charset="2"/>
              <a:buNone/>
              <a:defRPr/>
            </a:pPr>
            <a:r>
              <a:rPr lang="en-US" sz="3200" b="1" u="sng" dirty="0">
                <a:effectLst>
                  <a:outerShdw blurRad="38100" dist="38100" dir="2700000" algn="tl">
                    <a:srgbClr val="000000"/>
                  </a:outerShdw>
                </a:effectLst>
                <a:latin typeface="Arial" charset="0"/>
              </a:rPr>
              <a:t>Step </a:t>
            </a:r>
            <a:r>
              <a:rPr lang="en-US" sz="3200" b="1" u="sng" dirty="0" smtClean="0">
                <a:effectLst>
                  <a:outerShdw blurRad="38100" dist="38100" dir="2700000" algn="tl">
                    <a:srgbClr val="000000"/>
                  </a:outerShdw>
                </a:effectLst>
                <a:latin typeface="Arial" charset="0"/>
              </a:rPr>
              <a:t>4:   </a:t>
            </a:r>
            <a:r>
              <a:rPr lang="en-US" sz="3200" b="1" u="sng" dirty="0">
                <a:effectLst>
                  <a:outerShdw blurRad="38100" dist="38100" dir="2700000" algn="tl">
                    <a:srgbClr val="000000"/>
                  </a:outerShdw>
                </a:effectLst>
                <a:latin typeface="Arial" charset="0"/>
              </a:rPr>
              <a:t>Verbally </a:t>
            </a:r>
            <a:r>
              <a:rPr lang="en-US" sz="3200" b="1" u="sng" dirty="0" smtClean="0">
                <a:effectLst>
                  <a:outerShdw blurRad="38100" dist="38100" dir="2700000" algn="tl">
                    <a:srgbClr val="000000"/>
                  </a:outerShdw>
                </a:effectLst>
                <a:latin typeface="Arial" charset="0"/>
              </a:rPr>
              <a:t>Threatening</a:t>
            </a:r>
            <a:endParaRPr lang="en-US" sz="3200" b="1" u="sng" dirty="0">
              <a:effectLst>
                <a:outerShdw blurRad="38100" dist="38100" dir="2700000" algn="tl">
                  <a:srgbClr val="000000"/>
                </a:outerShdw>
              </a:effectLst>
              <a:latin typeface="Arial" charset="0"/>
            </a:endParaRPr>
          </a:p>
          <a:p>
            <a:pPr marL="0" indent="0" algn="ctr">
              <a:buFont typeface="Wingdings" pitchFamily="2" charset="2"/>
              <a:buNone/>
              <a:defRPr/>
            </a:pPr>
            <a:endParaRPr lang="en-US" dirty="0" smtClean="0"/>
          </a:p>
          <a:p>
            <a:pPr marL="365125" lvl="1">
              <a:buSzPct val="80000"/>
              <a:buFont typeface="Wingdings" pitchFamily="2" charset="2"/>
              <a:buChar char=""/>
              <a:defRPr/>
            </a:pPr>
            <a:r>
              <a:rPr lang="en-US" sz="3600" dirty="0" smtClean="0">
                <a:solidFill>
                  <a:schemeClr val="tx2">
                    <a:lumMod val="50000"/>
                  </a:schemeClr>
                </a:solidFill>
                <a:effectLst>
                  <a:outerShdw blurRad="38100" dist="38100" dir="2700000" algn="tl">
                    <a:srgbClr val="000000"/>
                  </a:outerShdw>
                </a:effectLst>
                <a:latin typeface="Arial" charset="0"/>
              </a:rPr>
              <a:t>Your Response:</a:t>
            </a:r>
            <a:endParaRPr lang="en-US" sz="3600" dirty="0">
              <a:solidFill>
                <a:schemeClr val="tx2">
                  <a:lumMod val="50000"/>
                </a:schemeClr>
              </a:solidFill>
              <a:effectLst>
                <a:outerShdw blurRad="38100" dist="38100" dir="2700000" algn="tl">
                  <a:srgbClr val="000000"/>
                </a:outerShdw>
              </a:effectLst>
              <a:latin typeface="Arial" charset="0"/>
            </a:endParaRPr>
          </a:p>
          <a:p>
            <a:pPr lvl="1">
              <a:defRPr/>
            </a:pPr>
            <a:r>
              <a:rPr lang="en-US" sz="2400" dirty="0" smtClean="0">
                <a:latin typeface="Arial" charset="0"/>
              </a:rPr>
              <a:t>Maintain eye contact  </a:t>
            </a:r>
          </a:p>
          <a:p>
            <a:pPr lvl="1">
              <a:defRPr/>
            </a:pPr>
            <a:r>
              <a:rPr lang="en-US" sz="2400" dirty="0" smtClean="0">
                <a:latin typeface="Arial" charset="0"/>
              </a:rPr>
              <a:t>Avoid </a:t>
            </a:r>
            <a:r>
              <a:rPr lang="en-US" sz="2400" u="sng" dirty="0" smtClean="0">
                <a:latin typeface="Arial" charset="0"/>
              </a:rPr>
              <a:t>cornering</a:t>
            </a:r>
            <a:r>
              <a:rPr lang="en-US" sz="2400" dirty="0" smtClean="0">
                <a:latin typeface="Arial" charset="0"/>
              </a:rPr>
              <a:t> the person</a:t>
            </a:r>
          </a:p>
          <a:p>
            <a:pPr lvl="1">
              <a:defRPr/>
            </a:pPr>
            <a:r>
              <a:rPr lang="en-US" sz="2400" dirty="0" smtClean="0">
                <a:latin typeface="Arial" charset="0"/>
              </a:rPr>
              <a:t>Give person options</a:t>
            </a:r>
          </a:p>
          <a:p>
            <a:pPr lvl="1">
              <a:defRPr/>
            </a:pPr>
            <a:r>
              <a:rPr lang="en-US" sz="2400" dirty="0" smtClean="0">
                <a:latin typeface="Arial" charset="0"/>
              </a:rPr>
              <a:t>Triangular positioning</a:t>
            </a:r>
          </a:p>
          <a:p>
            <a:pPr lvl="1">
              <a:defRPr/>
            </a:pPr>
            <a:r>
              <a:rPr lang="en-US" sz="2400" dirty="0" smtClean="0">
                <a:solidFill>
                  <a:srgbClr val="00B050"/>
                </a:solidFill>
                <a:latin typeface="Arial" charset="0"/>
              </a:rPr>
              <a:t>ANTICIPATE VIOLENCE</a:t>
            </a:r>
            <a:endParaRPr lang="en-US" sz="2400" dirty="0">
              <a:solidFill>
                <a:srgbClr val="00B050"/>
              </a:solidFill>
              <a:latin typeface="Arial" charset="0"/>
            </a:endParaRPr>
          </a:p>
        </p:txBody>
      </p:sp>
      <p:sp>
        <p:nvSpPr>
          <p:cNvPr id="4" name="Title 1"/>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The Aggression Continuum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000"/>
                                        <p:tgtEl>
                                          <p:spTgt spid="2">
                                            <p:txEl>
                                              <p:pRg st="7" end="7"/>
                                            </p:txEl>
                                          </p:spTgt>
                                        </p:tgtEl>
                                      </p:cBhvr>
                                    </p:animEffect>
                                    <p:anim calcmode="lin" valueType="num">
                                      <p:cBhvr>
                                        <p:cTn id="3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smtClean="0"/>
              <a:t>Triangle Approach</a:t>
            </a:r>
          </a:p>
        </p:txBody>
      </p:sp>
      <p:pic>
        <p:nvPicPr>
          <p:cNvPr id="129027" name="Picture 5" descr="C:\Documents and Settings\jbrown.MUTIONLINE\Local Settings\Temporary Internet Files\Content.IE5\1Y63USC1\MC9003892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124200"/>
            <a:ext cx="1201738"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886200" y="3352800"/>
            <a:ext cx="1443038"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096000" y="4495800"/>
            <a:ext cx="1443038"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0" name="TextBox 9"/>
          <p:cNvSpPr txBox="1">
            <a:spLocks noChangeArrowheads="1"/>
          </p:cNvSpPr>
          <p:nvPr/>
        </p:nvSpPr>
        <p:spPr bwMode="auto">
          <a:xfrm>
            <a:off x="7239000" y="2362200"/>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pPr eaLnBrk="1" hangingPunct="1"/>
            <a:r>
              <a:rPr lang="en-US"/>
              <a:t>Back Up #1</a:t>
            </a:r>
          </a:p>
        </p:txBody>
      </p:sp>
      <p:sp>
        <p:nvSpPr>
          <p:cNvPr id="18" name="TextBox 17"/>
          <p:cNvSpPr txBox="1">
            <a:spLocks noChangeArrowheads="1"/>
          </p:cNvSpPr>
          <p:nvPr/>
        </p:nvSpPr>
        <p:spPr bwMode="auto">
          <a:xfrm>
            <a:off x="7239000" y="4670425"/>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pPr eaLnBrk="1" hangingPunct="1"/>
            <a:r>
              <a:rPr lang="en-US"/>
              <a:t>Back Up #2</a:t>
            </a:r>
          </a:p>
        </p:txBody>
      </p:sp>
      <p:sp>
        <p:nvSpPr>
          <p:cNvPr id="19" name="TextBox 18"/>
          <p:cNvSpPr txBox="1">
            <a:spLocks noChangeArrowheads="1"/>
          </p:cNvSpPr>
          <p:nvPr/>
        </p:nvSpPr>
        <p:spPr bwMode="auto">
          <a:xfrm>
            <a:off x="3886200" y="5334000"/>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pPr eaLnBrk="1" hangingPunct="1"/>
            <a:r>
              <a:rPr lang="en-US"/>
              <a:t>In Charge</a:t>
            </a:r>
          </a:p>
        </p:txBody>
      </p:sp>
      <p:sp>
        <p:nvSpPr>
          <p:cNvPr id="20" name="TextBox 19"/>
          <p:cNvSpPr txBox="1">
            <a:spLocks noChangeArrowheads="1"/>
          </p:cNvSpPr>
          <p:nvPr/>
        </p:nvSpPr>
        <p:spPr bwMode="auto">
          <a:xfrm>
            <a:off x="990600" y="5214938"/>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pPr eaLnBrk="1" hangingPunct="1"/>
            <a:r>
              <a:rPr lang="en-US"/>
              <a:t>Aggressor</a:t>
            </a:r>
          </a:p>
        </p:txBody>
      </p:sp>
      <p:sp>
        <p:nvSpPr>
          <p:cNvPr id="11" name="Isosceles Triangle 10"/>
          <p:cNvSpPr/>
          <p:nvPr/>
        </p:nvSpPr>
        <p:spPr>
          <a:xfrm rot="16200000">
            <a:off x="4811713" y="3151187"/>
            <a:ext cx="1828800" cy="1546225"/>
          </a:xfrm>
          <a:prstGeom prst="triangle">
            <a:avLst>
              <a:gd name="adj" fmla="val 49405"/>
            </a:avLst>
          </a:prstGeom>
          <a:solidFill>
            <a:schemeClr val="accent4">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903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214563"/>
            <a:ext cx="14446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824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0" presetClass="path" presetSubtype="0" accel="50000" decel="50000" fill="hold" nodeType="clickEffect">
                                  <p:stCondLst>
                                    <p:cond delay="0"/>
                                  </p:stCondLst>
                                  <p:childTnLst>
                                    <p:animMotion origin="layout" path="M 3.61111E-6 -1.11111E-6 C 0.00364 0.00764 0.00677 0.01227 0.0118 0.01922 C 0.02118 0.03195 0.00954 0.01088 0.01892 0.02709 C 0.02361 0.03519 0.02552 0.04375 0.0309 0.05093 C 0.03333 0.05996 0.0401 0.06551 0.04635 0.06991 C 0.04965 0.07639 0.05503 0.0801 0.06059 0.08264 C 0.0677 0.08936 0.075 0.09514 0.08333 0.09838 C 0.09305 0.10741 0.08073 0.09653 0.09045 0.10324 C 0.09861 0.1088 0.10503 0.11713 0.11423 0.12061 C 0.11579 0.12223 0.11718 0.12408 0.11892 0.12547 C 0.11996 0.12639 0.12152 0.12616 0.12257 0.12709 C 0.12899 0.13264 0.13281 0.14098 0.14045 0.14445 C 0.15295 0.15602 0.16666 0.16088 0.1809 0.16667 C 0.20347 0.17593 0.22187 0.18426 0.24635 0.18426 " pathEditMode="relative" ptsTypes="fffffffffffffA">
                                      <p:cBhvr>
                                        <p:cTn id="13" dur="2000" fill="hold"/>
                                        <p:tgtEl>
                                          <p:spTgt spid="7"/>
                                        </p:tgtEl>
                                        <p:attrNameLst>
                                          <p:attrName>ppt_x</p:attrName>
                                          <p:attrName>ppt_y</p:attrName>
                                        </p:attrNameLst>
                                      </p:cBhvr>
                                    </p:animMotion>
                                  </p:childTnLst>
                                </p:cTn>
                              </p:par>
                              <p:par>
                                <p:cTn id="14" presetID="42"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nodeType="clickEffect">
                                  <p:stCondLst>
                                    <p:cond delay="0"/>
                                  </p:stCondLst>
                                  <p:childTnLst>
                                    <p:animMotion origin="layout" path="M -3.88889E-6 -4.07407E-6 C -0.02083 0.00486 -0.04062 0.01412 -0.06198 0.01736 C -0.07535 0.02338 -0.08958 0.02639 -0.10365 0.02848 C -0.11163 0.02732 -0.11962 0.02709 -0.12743 0.02523 C -0.12882 0.025 -0.12969 0.02315 -0.1309 0.02223 C -0.13733 0.01806 -0.14358 0.01366 -0.15 0.00949 C -0.16562 -0.00069 -0.18125 -0.01064 -0.19757 -0.01921 C -0.20729 -0.0243 -0.21458 -0.03171 -0.225 -0.03495 C -0.22882 -0.03842 -0.23299 -0.0412 -0.23698 -0.04444 C -0.23819 -0.04652 -0.23889 -0.0493 -0.24045 -0.05092 C -0.24149 -0.05208 -0.24306 -0.05139 -0.2441 -0.05254 C -0.24514 -0.0537 -0.24531 -0.05578 -0.24635 -0.05717 C -0.2474 -0.05856 -0.24878 -0.05926 -0.25 -0.06041 C -0.25087 -0.06203 -0.25122 -0.06412 -0.25243 -0.06527 C -0.2533 -0.0662 -0.25503 -0.06551 -0.2559 -0.06666 C -0.25712 -0.06828 -0.25712 -0.07129 -0.25833 -0.07314 C -0.26111 -0.07754 -0.26684 -0.0824 -0.27031 -0.08588 C -0.27101 -0.0875 -0.2717 -0.08912 -0.27257 -0.09051 C -0.27361 -0.09236 -0.27517 -0.09352 -0.27622 -0.09537 C -0.28108 -0.10439 -0.28403 -0.11389 -0.29167 -0.11921 C -0.30295 -0.14051 -0.29271 -0.16805 -0.30122 -0.19051 C -0.30365 -0.19676 -0.30347 -0.20162 -0.30833 -0.20486 " pathEditMode="relative" ptsTypes="fffffffffffffffffffffA">
                                      <p:cBhvr>
                                        <p:cTn id="22" dur="2000" fill="hold"/>
                                        <p:tgtEl>
                                          <p:spTgt spid="14"/>
                                        </p:tgtEl>
                                        <p:attrNameLst>
                                          <p:attrName>ppt_x</p:attrName>
                                          <p:attrName>ppt_y</p:attrName>
                                        </p:attrNameLst>
                                      </p:cBhvr>
                                    </p:animMotion>
                                  </p:childTnLst>
                                </p:cTn>
                              </p:par>
                              <p:par>
                                <p:cTn id="23" presetID="42"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Font typeface="Wingdings" pitchFamily="2" charset="2"/>
              <a:buNone/>
              <a:defRPr/>
            </a:pPr>
            <a:r>
              <a:rPr lang="en-US" sz="2800" dirty="0" smtClean="0">
                <a:latin typeface="Times New Roman" pitchFamily="18" charset="0"/>
              </a:rPr>
              <a:t>To </a:t>
            </a:r>
            <a:r>
              <a:rPr lang="en-US" sz="2800" b="1" u="sng" dirty="0" smtClean="0">
                <a:solidFill>
                  <a:schemeClr val="tx2">
                    <a:lumMod val="50000"/>
                  </a:schemeClr>
                </a:solidFill>
                <a:latin typeface="Times New Roman" pitchFamily="18" charset="0"/>
              </a:rPr>
              <a:t>corner</a:t>
            </a:r>
            <a:r>
              <a:rPr lang="en-US" sz="2800" dirty="0" smtClean="0">
                <a:latin typeface="Times New Roman" pitchFamily="18" charset="0"/>
              </a:rPr>
              <a:t> the person means to</a:t>
            </a:r>
            <a:r>
              <a:rPr lang="en-US" sz="2800" dirty="0" smtClean="0">
                <a:solidFill>
                  <a:srgbClr val="FF3300"/>
                </a:solidFill>
                <a:latin typeface="Times New Roman" pitchFamily="18" charset="0"/>
              </a:rPr>
              <a:t> </a:t>
            </a:r>
            <a:r>
              <a:rPr lang="en-US" sz="2800" b="1" u="sng" dirty="0" smtClean="0">
                <a:solidFill>
                  <a:schemeClr val="tx2">
                    <a:lumMod val="50000"/>
                  </a:schemeClr>
                </a:solidFill>
                <a:latin typeface="Times New Roman" pitchFamily="18" charset="0"/>
              </a:rPr>
              <a:t>trap</a:t>
            </a:r>
            <a:r>
              <a:rPr lang="en-US" sz="2800" dirty="0" smtClean="0">
                <a:solidFill>
                  <a:srgbClr val="FF3300"/>
                </a:solidFill>
                <a:latin typeface="Times New Roman" pitchFamily="18" charset="0"/>
              </a:rPr>
              <a:t> </a:t>
            </a:r>
            <a:r>
              <a:rPr lang="en-US" sz="2800" dirty="0" smtClean="0">
                <a:latin typeface="Times New Roman" pitchFamily="18" charset="0"/>
              </a:rPr>
              <a:t>the person. To remember the dangerous methods of cornering, remember the acronym C-A-P-E:</a:t>
            </a:r>
          </a:p>
          <a:p>
            <a:pPr marL="0" indent="0">
              <a:buFont typeface="Wingdings" pitchFamily="2" charset="2"/>
              <a:buNone/>
              <a:defRPr/>
            </a:pPr>
            <a:r>
              <a:rPr lang="en-US" sz="3600" b="1" dirty="0" smtClean="0">
                <a:solidFill>
                  <a:srgbClr val="FF3300"/>
                </a:solidFill>
                <a:latin typeface="Times New Roman" pitchFamily="18" charset="0"/>
              </a:rPr>
              <a:t>	C </a:t>
            </a:r>
            <a:r>
              <a:rPr lang="en-US" sz="3600" b="1" dirty="0" smtClean="0">
                <a:latin typeface="Times New Roman" pitchFamily="18" charset="0"/>
              </a:rPr>
              <a:t>- Contact Cornering</a:t>
            </a:r>
            <a:endParaRPr lang="en-US" sz="3200" b="1" dirty="0" smtClean="0">
              <a:solidFill>
                <a:srgbClr val="FF3300"/>
              </a:solidFill>
              <a:latin typeface="Times New Roman" pitchFamily="18" charset="0"/>
            </a:endParaRPr>
          </a:p>
          <a:p>
            <a:pPr marL="0" indent="0">
              <a:buFont typeface="Wingdings" pitchFamily="2" charset="2"/>
              <a:buNone/>
              <a:defRPr/>
            </a:pPr>
            <a:r>
              <a:rPr lang="en-US" sz="3600" b="1" dirty="0" smtClean="0">
                <a:solidFill>
                  <a:srgbClr val="FF3300"/>
                </a:solidFill>
                <a:latin typeface="Times New Roman" pitchFamily="18" charset="0"/>
              </a:rPr>
              <a:t>	A </a:t>
            </a:r>
            <a:r>
              <a:rPr lang="en-US" sz="3600" b="1" dirty="0" smtClean="0">
                <a:latin typeface="Times New Roman" pitchFamily="18" charset="0"/>
              </a:rPr>
              <a:t>- Angular Cornering</a:t>
            </a:r>
            <a:endParaRPr lang="en-US" sz="3200" b="1" dirty="0" smtClean="0">
              <a:solidFill>
                <a:srgbClr val="FF3300"/>
              </a:solidFill>
              <a:latin typeface="Times New Roman" pitchFamily="18" charset="0"/>
            </a:endParaRPr>
          </a:p>
          <a:p>
            <a:pPr marL="0" indent="0">
              <a:buFont typeface="Wingdings" pitchFamily="2" charset="2"/>
              <a:buNone/>
              <a:defRPr/>
            </a:pPr>
            <a:r>
              <a:rPr lang="en-US" sz="3600" b="1" dirty="0" smtClean="0">
                <a:solidFill>
                  <a:srgbClr val="FF3300"/>
                </a:solidFill>
                <a:latin typeface="Times New Roman" pitchFamily="18" charset="0"/>
              </a:rPr>
              <a:t>	P </a:t>
            </a:r>
            <a:r>
              <a:rPr lang="en-US" sz="3600" b="1" dirty="0" smtClean="0">
                <a:latin typeface="Times New Roman" pitchFamily="18" charset="0"/>
              </a:rPr>
              <a:t>- Psychological Cornering</a:t>
            </a:r>
            <a:endParaRPr lang="en-US" sz="3200" b="1" dirty="0" smtClean="0">
              <a:solidFill>
                <a:srgbClr val="FF3300"/>
              </a:solidFill>
              <a:latin typeface="Times New Roman" pitchFamily="18" charset="0"/>
            </a:endParaRPr>
          </a:p>
          <a:p>
            <a:pPr marL="0" indent="0">
              <a:buFont typeface="Wingdings" pitchFamily="2" charset="2"/>
              <a:buNone/>
              <a:defRPr/>
            </a:pPr>
            <a:r>
              <a:rPr lang="en-US" sz="3600" b="1" dirty="0" smtClean="0">
                <a:solidFill>
                  <a:srgbClr val="FF3300"/>
                </a:solidFill>
                <a:latin typeface="Times New Roman" pitchFamily="18" charset="0"/>
              </a:rPr>
              <a:t>	E </a:t>
            </a:r>
            <a:r>
              <a:rPr lang="en-US" sz="3600" b="1" dirty="0" smtClean="0">
                <a:latin typeface="Times New Roman" pitchFamily="18" charset="0"/>
              </a:rPr>
              <a:t>- Exit Cornering</a:t>
            </a:r>
            <a:endParaRPr lang="en-US" sz="3200" b="1" dirty="0" smtClean="0">
              <a:solidFill>
                <a:srgbClr val="FF3300"/>
              </a:solidFill>
              <a:latin typeface="Times New Roman" pitchFamily="18" charset="0"/>
            </a:endParaRPr>
          </a:p>
          <a:p>
            <a:pPr marL="0" indent="0">
              <a:buFont typeface="Wingdings" pitchFamily="2" charset="2"/>
              <a:buNone/>
              <a:defRPr/>
            </a:pPr>
            <a:endParaRPr lang="en-US" dirty="0"/>
          </a:p>
        </p:txBody>
      </p:sp>
      <p:sp>
        <p:nvSpPr>
          <p:cNvPr id="77827" name="Title 2"/>
          <p:cNvSpPr>
            <a:spLocks noGrp="1"/>
          </p:cNvSpPr>
          <p:nvPr>
            <p:ph type="title"/>
          </p:nvPr>
        </p:nvSpPr>
        <p:spPr/>
        <p:txBody>
          <a:bodyPr/>
          <a:lstStyle/>
          <a:p>
            <a:r>
              <a:rPr lang="en-US" smtClean="0"/>
              <a:t>CORNERING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anim calcmode="lin" valueType="num">
                                      <p:cBhvr>
                                        <p:cTn id="8"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2000"/>
                                        <p:tgtEl>
                                          <p:spTgt spid="2">
                                            <p:txEl>
                                              <p:pRg st="2" end="2"/>
                                            </p:txEl>
                                          </p:spTgt>
                                        </p:tgtEl>
                                      </p:cBhvr>
                                    </p:animEffect>
                                    <p:anim calcmode="lin" valueType="num">
                                      <p:cBhvr>
                                        <p:cTn id="15"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2000"/>
                                        <p:tgtEl>
                                          <p:spTgt spid="2">
                                            <p:txEl>
                                              <p:pRg st="3" end="3"/>
                                            </p:txEl>
                                          </p:spTgt>
                                        </p:tgtEl>
                                      </p:cBhvr>
                                    </p:animEffect>
                                    <p:anim calcmode="lin" valueType="num">
                                      <p:cBhvr>
                                        <p:cTn id="22"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2000"/>
                                        <p:tgtEl>
                                          <p:spTgt spid="2">
                                            <p:txEl>
                                              <p:pRg st="4" end="4"/>
                                            </p:txEl>
                                          </p:spTgt>
                                        </p:tgtEl>
                                      </p:cBhvr>
                                    </p:animEffect>
                                    <p:anim calcmode="lin" valueType="num">
                                      <p:cBhvr>
                                        <p:cTn id="29"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30" dur="2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The Aggression Continuum</a:t>
            </a:r>
          </a:p>
        </p:txBody>
      </p:sp>
      <p:sp>
        <p:nvSpPr>
          <p:cNvPr id="30" name="TextBox 29"/>
          <p:cNvSpPr txBox="1"/>
          <p:nvPr/>
        </p:nvSpPr>
        <p:spPr>
          <a:xfrm>
            <a:off x="5486400" y="2357438"/>
            <a:ext cx="2819400" cy="3662362"/>
          </a:xfrm>
          <a:prstGeom prst="rect">
            <a:avLst/>
          </a:prstGeom>
          <a:solidFill>
            <a:schemeClr val="bg2"/>
          </a:solidFill>
          <a:ln w="38100">
            <a:solidFill>
              <a:schemeClr val="accent5">
                <a:lumMod val="60000"/>
                <a:lumOff val="40000"/>
              </a:schemeClr>
            </a:solidFill>
          </a:ln>
        </p:spPr>
        <p:txBody>
          <a:bodyPr>
            <a:spAutoFit/>
          </a:bodyPr>
          <a:lstStyle/>
          <a:p>
            <a:pPr algn="ctr">
              <a:defRPr/>
            </a:pPr>
            <a:r>
              <a:rPr lang="en-US" sz="3600" b="1" u="sng" dirty="0">
                <a:solidFill>
                  <a:srgbClr val="262626"/>
                </a:solidFill>
                <a:latin typeface="+mn-lt"/>
              </a:rPr>
              <a:t>STEP 5:</a:t>
            </a:r>
          </a:p>
          <a:p>
            <a:pPr algn="ctr">
              <a:defRPr/>
            </a:pPr>
            <a:endParaRPr lang="en-US" sz="3200" dirty="0">
              <a:solidFill>
                <a:srgbClr val="262626"/>
              </a:solidFill>
              <a:latin typeface="+mn-lt"/>
            </a:endParaRPr>
          </a:p>
          <a:p>
            <a:pPr algn="ctr">
              <a:defRPr/>
            </a:pPr>
            <a:r>
              <a:rPr lang="en-US" sz="3200" dirty="0">
                <a:solidFill>
                  <a:srgbClr val="262626"/>
                </a:solidFill>
                <a:latin typeface="+mn-lt"/>
              </a:rPr>
              <a:t>the Person is </a:t>
            </a:r>
          </a:p>
          <a:p>
            <a:pPr algn="ctr">
              <a:defRPr/>
            </a:pPr>
            <a:endParaRPr lang="en-US" sz="3200" dirty="0">
              <a:solidFill>
                <a:srgbClr val="262626"/>
              </a:solidFill>
              <a:latin typeface="+mn-lt"/>
            </a:endParaRPr>
          </a:p>
          <a:p>
            <a:pPr algn="ctr">
              <a:defRPr/>
            </a:pPr>
            <a:r>
              <a:rPr lang="en-US" sz="3200" dirty="0">
                <a:solidFill>
                  <a:srgbClr val="262626"/>
                </a:solidFill>
                <a:latin typeface="+mn-lt"/>
              </a:rPr>
              <a:t>Physically</a:t>
            </a:r>
            <a:br>
              <a:rPr lang="en-US" sz="3200" dirty="0">
                <a:solidFill>
                  <a:srgbClr val="262626"/>
                </a:solidFill>
                <a:latin typeface="+mn-lt"/>
              </a:rPr>
            </a:br>
            <a:r>
              <a:rPr lang="en-US" sz="3200" dirty="0">
                <a:solidFill>
                  <a:srgbClr val="262626"/>
                </a:solidFill>
                <a:latin typeface="+mn-lt"/>
              </a:rPr>
              <a:t>Threatening</a:t>
            </a:r>
          </a:p>
          <a:p>
            <a:pPr algn="ctr">
              <a:defRPr/>
            </a:pPr>
            <a:endParaRPr lang="en-US" dirty="0"/>
          </a:p>
        </p:txBody>
      </p:sp>
      <p:pic>
        <p:nvPicPr>
          <p:cNvPr id="78852" name="Content Placeholder 4"/>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914400" y="2239963"/>
            <a:ext cx="3276600" cy="3876675"/>
          </a:xfrm>
        </p:spPr>
      </p:pic>
      <p:sp>
        <p:nvSpPr>
          <p:cNvPr id="32" name="Freeform 31"/>
          <p:cNvSpPr/>
          <p:nvPr/>
        </p:nvSpPr>
        <p:spPr>
          <a:xfrm>
            <a:off x="3124200" y="2819400"/>
            <a:ext cx="2286000" cy="466725"/>
          </a:xfrm>
          <a:custGeom>
            <a:avLst/>
            <a:gdLst>
              <a:gd name="connsiteX0" fmla="*/ 0 w 600825"/>
              <a:gd name="connsiteY0" fmla="*/ 0 h 467360"/>
              <a:gd name="connsiteX1" fmla="*/ 600825 w 600825"/>
              <a:gd name="connsiteY1" fmla="*/ 0 h 467360"/>
              <a:gd name="connsiteX2" fmla="*/ 600825 w 600825"/>
              <a:gd name="connsiteY2" fmla="*/ 467360 h 467360"/>
              <a:gd name="connsiteX3" fmla="*/ 0 w 600825"/>
              <a:gd name="connsiteY3" fmla="*/ 467360 h 467360"/>
              <a:gd name="connsiteX4" fmla="*/ 0 w 600825"/>
              <a:gd name="connsiteY4" fmla="*/ 0 h 46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5" h="467360">
                <a:moveTo>
                  <a:pt x="0" y="0"/>
                </a:moveTo>
                <a:lnTo>
                  <a:pt x="600825" y="0"/>
                </a:lnTo>
                <a:lnTo>
                  <a:pt x="600825" y="467360"/>
                </a:lnTo>
                <a:lnTo>
                  <a:pt x="0" y="467360"/>
                </a:lnTo>
                <a:lnTo>
                  <a:pt x="0" y="0"/>
                </a:lnTo>
                <a:close/>
              </a:path>
            </a:pathLst>
          </a:custGeom>
          <a:solidFill>
            <a:schemeClr val="accent4">
              <a:lumMod val="20000"/>
              <a:lumOff val="80000"/>
            </a:schemeClr>
          </a:solidFill>
          <a:effectLst>
            <a:softEdge rad="1270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spcCol="1270" anchor="ctr"/>
          <a:lstStyle/>
          <a:p>
            <a:pPr marL="114300" lvl="1" indent="-114300" defTabSz="622300">
              <a:lnSpc>
                <a:spcPct val="90000"/>
              </a:lnSpc>
              <a:spcAft>
                <a:spcPct val="15000"/>
              </a:spcAft>
              <a:buFontTx/>
              <a:buChar char="••"/>
              <a:defRPr/>
            </a:pPr>
            <a:r>
              <a:rPr lang="en-US" sz="1600" dirty="0">
                <a:latin typeface="Arial" charset="0"/>
              </a:rPr>
              <a:t>Physically Threatening</a:t>
            </a:r>
          </a:p>
        </p:txBody>
      </p:sp>
      <p:sp>
        <p:nvSpPr>
          <p:cNvPr id="33" name="Freeform 32"/>
          <p:cNvSpPr/>
          <p:nvPr/>
        </p:nvSpPr>
        <p:spPr>
          <a:xfrm>
            <a:off x="3124200" y="3417887"/>
            <a:ext cx="2286000" cy="468313"/>
          </a:xfrm>
          <a:custGeom>
            <a:avLst/>
            <a:gdLst>
              <a:gd name="connsiteX0" fmla="*/ 0 w 600825"/>
              <a:gd name="connsiteY0" fmla="*/ 0 h 467360"/>
              <a:gd name="connsiteX1" fmla="*/ 600825 w 600825"/>
              <a:gd name="connsiteY1" fmla="*/ 0 h 467360"/>
              <a:gd name="connsiteX2" fmla="*/ 600825 w 600825"/>
              <a:gd name="connsiteY2" fmla="*/ 467360 h 467360"/>
              <a:gd name="connsiteX3" fmla="*/ 0 w 600825"/>
              <a:gd name="connsiteY3" fmla="*/ 467360 h 467360"/>
              <a:gd name="connsiteX4" fmla="*/ 0 w 600825"/>
              <a:gd name="connsiteY4" fmla="*/ 0 h 46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5" h="467360">
                <a:moveTo>
                  <a:pt x="0" y="0"/>
                </a:moveTo>
                <a:lnTo>
                  <a:pt x="600825" y="0"/>
                </a:lnTo>
                <a:lnTo>
                  <a:pt x="600825" y="467360"/>
                </a:lnTo>
                <a:lnTo>
                  <a:pt x="0" y="467360"/>
                </a:lnTo>
                <a:lnTo>
                  <a:pt x="0" y="0"/>
                </a:lnTo>
                <a:close/>
              </a:path>
            </a:pathLst>
          </a:custGeom>
          <a:solidFill>
            <a:schemeClr val="accent4">
              <a:lumMod val="20000"/>
              <a:lumOff val="80000"/>
            </a:schemeClr>
          </a:solidFill>
          <a:effectLst>
            <a:softEdge rad="1270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spcCol="1270" anchor="ctr"/>
          <a:lstStyle/>
          <a:p>
            <a:pPr marL="114300" lvl="1" indent="-114300" defTabSz="622300">
              <a:lnSpc>
                <a:spcPct val="90000"/>
              </a:lnSpc>
              <a:spcAft>
                <a:spcPct val="15000"/>
              </a:spcAft>
              <a:buFontTx/>
              <a:buChar char="••"/>
              <a:defRPr/>
            </a:pPr>
            <a:r>
              <a:rPr lang="en-US" sz="1600" dirty="0">
                <a:latin typeface="Arial" charset="0"/>
              </a:rPr>
              <a:t>Verbally Threatening</a:t>
            </a:r>
          </a:p>
        </p:txBody>
      </p:sp>
      <p:sp>
        <p:nvSpPr>
          <p:cNvPr id="34" name="Freeform 33"/>
          <p:cNvSpPr/>
          <p:nvPr/>
        </p:nvSpPr>
        <p:spPr>
          <a:xfrm>
            <a:off x="3165475" y="4105275"/>
            <a:ext cx="2286000" cy="466725"/>
          </a:xfrm>
          <a:custGeom>
            <a:avLst/>
            <a:gdLst>
              <a:gd name="connsiteX0" fmla="*/ 0 w 600825"/>
              <a:gd name="connsiteY0" fmla="*/ 0 h 467360"/>
              <a:gd name="connsiteX1" fmla="*/ 600825 w 600825"/>
              <a:gd name="connsiteY1" fmla="*/ 0 h 467360"/>
              <a:gd name="connsiteX2" fmla="*/ 600825 w 600825"/>
              <a:gd name="connsiteY2" fmla="*/ 467360 h 467360"/>
              <a:gd name="connsiteX3" fmla="*/ 0 w 600825"/>
              <a:gd name="connsiteY3" fmla="*/ 467360 h 467360"/>
              <a:gd name="connsiteX4" fmla="*/ 0 w 600825"/>
              <a:gd name="connsiteY4" fmla="*/ 0 h 46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5" h="467360">
                <a:moveTo>
                  <a:pt x="0" y="0"/>
                </a:moveTo>
                <a:lnTo>
                  <a:pt x="600825" y="0"/>
                </a:lnTo>
                <a:lnTo>
                  <a:pt x="600825" y="467360"/>
                </a:lnTo>
                <a:lnTo>
                  <a:pt x="0" y="467360"/>
                </a:lnTo>
                <a:lnTo>
                  <a:pt x="0" y="0"/>
                </a:lnTo>
                <a:close/>
              </a:path>
            </a:pathLst>
          </a:custGeom>
          <a:solidFill>
            <a:schemeClr val="accent4">
              <a:lumMod val="20000"/>
              <a:lumOff val="80000"/>
            </a:schemeClr>
          </a:solidFill>
          <a:effectLst>
            <a:softEdge rad="1270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4290" tIns="34290" rIns="34290" bIns="34290" spcCol="1270" anchor="ctr"/>
          <a:lstStyle/>
          <a:p>
            <a:pPr marL="114300" lvl="1" indent="-114300" defTabSz="622300">
              <a:lnSpc>
                <a:spcPct val="90000"/>
              </a:lnSpc>
              <a:spcAft>
                <a:spcPct val="15000"/>
              </a:spcAft>
              <a:buFontTx/>
              <a:buChar char="••"/>
              <a:defRPr/>
            </a:pPr>
            <a:r>
              <a:rPr lang="en-US" sz="1600" dirty="0">
                <a:latin typeface="Arial" charset="0"/>
              </a:rPr>
              <a:t>Verbally Hostile</a:t>
            </a:r>
          </a:p>
        </p:txBody>
      </p:sp>
      <p:sp>
        <p:nvSpPr>
          <p:cNvPr id="35" name="Freeform 34"/>
          <p:cNvSpPr/>
          <p:nvPr/>
        </p:nvSpPr>
        <p:spPr>
          <a:xfrm>
            <a:off x="3124200" y="4714875"/>
            <a:ext cx="2286000" cy="466725"/>
          </a:xfrm>
          <a:custGeom>
            <a:avLst/>
            <a:gdLst>
              <a:gd name="connsiteX0" fmla="*/ 0 w 600825"/>
              <a:gd name="connsiteY0" fmla="*/ 0 h 467360"/>
              <a:gd name="connsiteX1" fmla="*/ 600825 w 600825"/>
              <a:gd name="connsiteY1" fmla="*/ 0 h 467360"/>
              <a:gd name="connsiteX2" fmla="*/ 600825 w 600825"/>
              <a:gd name="connsiteY2" fmla="*/ 467360 h 467360"/>
              <a:gd name="connsiteX3" fmla="*/ 0 w 600825"/>
              <a:gd name="connsiteY3" fmla="*/ 467360 h 467360"/>
              <a:gd name="connsiteX4" fmla="*/ 0 w 600825"/>
              <a:gd name="connsiteY4" fmla="*/ 0 h 46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5" h="467360">
                <a:moveTo>
                  <a:pt x="0" y="0"/>
                </a:moveTo>
                <a:lnTo>
                  <a:pt x="600825" y="0"/>
                </a:lnTo>
                <a:lnTo>
                  <a:pt x="600825" y="467360"/>
                </a:lnTo>
                <a:lnTo>
                  <a:pt x="0" y="467360"/>
                </a:lnTo>
                <a:lnTo>
                  <a:pt x="0" y="0"/>
                </a:lnTo>
                <a:close/>
              </a:path>
            </a:pathLst>
          </a:custGeom>
          <a:solidFill>
            <a:schemeClr val="accent4">
              <a:lumMod val="20000"/>
              <a:lumOff val="80000"/>
            </a:schemeClr>
          </a:solidFill>
          <a:effectLst>
            <a:softEdge rad="1270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spcCol="1270" anchor="ctr"/>
          <a:lstStyle/>
          <a:p>
            <a:pPr marL="114300" lvl="1" indent="-114300" defTabSz="622300">
              <a:lnSpc>
                <a:spcPct val="90000"/>
              </a:lnSpc>
              <a:spcAft>
                <a:spcPct val="15000"/>
              </a:spcAft>
              <a:buFontTx/>
              <a:buChar char="••"/>
              <a:defRPr/>
            </a:pPr>
            <a:r>
              <a:rPr lang="en-US" sz="1600" dirty="0">
                <a:latin typeface="Arial" charset="0"/>
              </a:rPr>
              <a:t>Verbally Agitated</a:t>
            </a:r>
          </a:p>
        </p:txBody>
      </p:sp>
      <p:sp>
        <p:nvSpPr>
          <p:cNvPr id="36" name="Freeform 35"/>
          <p:cNvSpPr/>
          <p:nvPr/>
        </p:nvSpPr>
        <p:spPr>
          <a:xfrm>
            <a:off x="3200400" y="5324475"/>
            <a:ext cx="2286000" cy="466725"/>
          </a:xfrm>
          <a:custGeom>
            <a:avLst/>
            <a:gdLst>
              <a:gd name="connsiteX0" fmla="*/ 0 w 600825"/>
              <a:gd name="connsiteY0" fmla="*/ 0 h 467360"/>
              <a:gd name="connsiteX1" fmla="*/ 600825 w 600825"/>
              <a:gd name="connsiteY1" fmla="*/ 0 h 467360"/>
              <a:gd name="connsiteX2" fmla="*/ 600825 w 600825"/>
              <a:gd name="connsiteY2" fmla="*/ 467360 h 467360"/>
              <a:gd name="connsiteX3" fmla="*/ 0 w 600825"/>
              <a:gd name="connsiteY3" fmla="*/ 467360 h 467360"/>
              <a:gd name="connsiteX4" fmla="*/ 0 w 600825"/>
              <a:gd name="connsiteY4" fmla="*/ 0 h 46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5" h="467360">
                <a:moveTo>
                  <a:pt x="0" y="0"/>
                </a:moveTo>
                <a:lnTo>
                  <a:pt x="600825" y="0"/>
                </a:lnTo>
                <a:lnTo>
                  <a:pt x="600825" y="467360"/>
                </a:lnTo>
                <a:lnTo>
                  <a:pt x="0" y="467360"/>
                </a:lnTo>
                <a:lnTo>
                  <a:pt x="0" y="0"/>
                </a:lnTo>
                <a:close/>
              </a:path>
            </a:pathLst>
          </a:custGeom>
          <a:solidFill>
            <a:schemeClr val="accent4">
              <a:lumMod val="20000"/>
              <a:lumOff val="80000"/>
            </a:schemeClr>
          </a:solidFill>
          <a:effectLst>
            <a:softEdge rad="1270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spcCol="1270" anchor="ctr"/>
          <a:lstStyle/>
          <a:p>
            <a:pPr marL="114300" lvl="1" indent="-114300" defTabSz="622300">
              <a:lnSpc>
                <a:spcPct val="90000"/>
              </a:lnSpc>
              <a:spcAft>
                <a:spcPct val="15000"/>
              </a:spcAft>
              <a:buFontTx/>
              <a:buChar char="••"/>
              <a:defRPr/>
            </a:pPr>
            <a:r>
              <a:rPr lang="en-US" sz="1600" dirty="0">
                <a:latin typeface="Arial" charset="0"/>
              </a:rPr>
              <a:t>Calm</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Font typeface="Wingdings" pitchFamily="2" charset="2"/>
              <a:buNone/>
              <a:defRPr/>
            </a:pPr>
            <a:r>
              <a:rPr lang="en-US" sz="3200" b="1" u="sng" dirty="0">
                <a:effectLst>
                  <a:outerShdw blurRad="38100" dist="38100" dir="2700000" algn="tl">
                    <a:srgbClr val="000000"/>
                  </a:outerShdw>
                </a:effectLst>
                <a:latin typeface="Arial" charset="0"/>
              </a:rPr>
              <a:t>Step </a:t>
            </a:r>
            <a:r>
              <a:rPr lang="en-US" sz="3200" b="1" u="sng" dirty="0" smtClean="0">
                <a:effectLst>
                  <a:outerShdw blurRad="38100" dist="38100" dir="2700000" algn="tl">
                    <a:srgbClr val="000000"/>
                  </a:outerShdw>
                </a:effectLst>
                <a:latin typeface="Arial" charset="0"/>
              </a:rPr>
              <a:t>5:   Physically Threatening</a:t>
            </a:r>
            <a:endParaRPr lang="en-US" sz="3200" b="1" u="sng" dirty="0">
              <a:effectLst>
                <a:outerShdw blurRad="38100" dist="38100" dir="2700000" algn="tl">
                  <a:srgbClr val="000000"/>
                </a:outerShdw>
              </a:effectLst>
              <a:latin typeface="Arial" charset="0"/>
            </a:endParaRPr>
          </a:p>
          <a:p>
            <a:pPr marL="0" indent="0" algn="ctr">
              <a:buFont typeface="Wingdings" pitchFamily="2" charset="2"/>
              <a:buNone/>
              <a:defRPr/>
            </a:pPr>
            <a:endParaRPr lang="en-US" dirty="0" smtClean="0"/>
          </a:p>
          <a:p>
            <a:pPr marL="365125" lvl="1">
              <a:buSzPct val="80000"/>
              <a:buFont typeface="Wingdings" pitchFamily="2" charset="2"/>
              <a:buChar char=""/>
              <a:defRPr/>
            </a:pPr>
            <a:r>
              <a:rPr lang="en-US" sz="3600" dirty="0">
                <a:solidFill>
                  <a:schemeClr val="tx2">
                    <a:lumMod val="50000"/>
                  </a:schemeClr>
                </a:solidFill>
                <a:effectLst>
                  <a:outerShdw blurRad="38100" dist="38100" dir="2700000" algn="tl">
                    <a:srgbClr val="000000"/>
                  </a:outerShdw>
                </a:effectLst>
                <a:latin typeface="Arial" charset="0"/>
              </a:rPr>
              <a:t>Persons Actions:</a:t>
            </a:r>
          </a:p>
          <a:p>
            <a:pPr lvl="1">
              <a:defRPr/>
            </a:pPr>
            <a:r>
              <a:rPr lang="en-US" sz="2400" dirty="0" smtClean="0">
                <a:latin typeface="Arial" charset="0"/>
              </a:rPr>
              <a:t>Takes stance that suggests violence</a:t>
            </a:r>
            <a:endParaRPr lang="en-US" sz="2400" dirty="0">
              <a:latin typeface="Arial" charset="0"/>
            </a:endParaRPr>
          </a:p>
          <a:p>
            <a:pPr lvl="1">
              <a:defRPr/>
            </a:pPr>
            <a:r>
              <a:rPr lang="en-US" sz="2400" dirty="0" smtClean="0">
                <a:latin typeface="Arial" charset="0"/>
              </a:rPr>
              <a:t>May scan area for potential weapons</a:t>
            </a:r>
            <a:endParaRPr lang="en-US" sz="2400" dirty="0">
              <a:latin typeface="Arial" charset="0"/>
            </a:endParaRPr>
          </a:p>
          <a:p>
            <a:pPr lvl="1">
              <a:defRPr/>
            </a:pPr>
            <a:r>
              <a:rPr lang="en-US" sz="2400" dirty="0" smtClean="0">
                <a:latin typeface="Arial" charset="0"/>
              </a:rPr>
              <a:t>May make aggressive moves against you</a:t>
            </a:r>
            <a:endParaRPr lang="en-US" sz="2400" dirty="0">
              <a:latin typeface="Arial" charset="0"/>
            </a:endParaRPr>
          </a:p>
        </p:txBody>
      </p:sp>
      <p:sp>
        <p:nvSpPr>
          <p:cNvPr id="4" name="Title 1"/>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The Aggression Continuum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Font typeface="Wingdings" pitchFamily="2" charset="2"/>
              <a:buNone/>
              <a:defRPr/>
            </a:pPr>
            <a:r>
              <a:rPr lang="en-US" sz="3200" b="1" u="sng" dirty="0">
                <a:effectLst>
                  <a:outerShdw blurRad="38100" dist="38100" dir="2700000" algn="tl">
                    <a:srgbClr val="000000"/>
                  </a:outerShdw>
                </a:effectLst>
                <a:latin typeface="Arial" charset="0"/>
              </a:rPr>
              <a:t>Step </a:t>
            </a:r>
            <a:r>
              <a:rPr lang="en-US" sz="3200" b="1" u="sng" dirty="0" smtClean="0">
                <a:effectLst>
                  <a:outerShdw blurRad="38100" dist="38100" dir="2700000" algn="tl">
                    <a:srgbClr val="000000"/>
                  </a:outerShdw>
                </a:effectLst>
                <a:latin typeface="Arial" charset="0"/>
              </a:rPr>
              <a:t>5:   Physically Threatening</a:t>
            </a:r>
            <a:endParaRPr lang="en-US" sz="3200" b="1" u="sng" dirty="0">
              <a:effectLst>
                <a:outerShdw blurRad="38100" dist="38100" dir="2700000" algn="tl">
                  <a:srgbClr val="000000"/>
                </a:outerShdw>
              </a:effectLst>
              <a:latin typeface="Arial" charset="0"/>
            </a:endParaRPr>
          </a:p>
          <a:p>
            <a:pPr marL="0" indent="0" algn="ctr">
              <a:buFont typeface="Wingdings" pitchFamily="2" charset="2"/>
              <a:buNone/>
              <a:defRPr/>
            </a:pPr>
            <a:endParaRPr lang="en-US" dirty="0" smtClean="0"/>
          </a:p>
          <a:p>
            <a:pPr marL="365125" lvl="1">
              <a:buSzPct val="80000"/>
              <a:buFont typeface="Wingdings" pitchFamily="2" charset="2"/>
              <a:buChar char=""/>
              <a:defRPr/>
            </a:pPr>
            <a:r>
              <a:rPr lang="en-US" sz="3600" dirty="0" smtClean="0">
                <a:solidFill>
                  <a:schemeClr val="tx2">
                    <a:lumMod val="50000"/>
                  </a:schemeClr>
                </a:solidFill>
                <a:effectLst>
                  <a:outerShdw blurRad="38100" dist="38100" dir="2700000" algn="tl">
                    <a:srgbClr val="000000"/>
                  </a:outerShdw>
                </a:effectLst>
                <a:latin typeface="Arial" charset="0"/>
              </a:rPr>
              <a:t>Your Response:</a:t>
            </a:r>
            <a:endParaRPr lang="en-US" sz="3600" dirty="0">
              <a:solidFill>
                <a:schemeClr val="tx2">
                  <a:lumMod val="50000"/>
                </a:schemeClr>
              </a:solidFill>
              <a:effectLst>
                <a:outerShdw blurRad="38100" dist="38100" dir="2700000" algn="tl">
                  <a:srgbClr val="000000"/>
                </a:outerShdw>
              </a:effectLst>
              <a:latin typeface="Arial" charset="0"/>
            </a:endParaRPr>
          </a:p>
          <a:p>
            <a:pPr lvl="1">
              <a:defRPr/>
            </a:pPr>
            <a:r>
              <a:rPr lang="en-US" sz="2400" dirty="0" smtClean="0">
                <a:latin typeface="Arial" charset="0"/>
              </a:rPr>
              <a:t>Must recognize this is the critical point</a:t>
            </a:r>
          </a:p>
          <a:p>
            <a:pPr lvl="1">
              <a:defRPr/>
            </a:pPr>
            <a:r>
              <a:rPr lang="en-US" sz="2400" dirty="0" smtClean="0">
                <a:latin typeface="Arial" charset="0"/>
              </a:rPr>
              <a:t>Maintain defensive posture</a:t>
            </a:r>
          </a:p>
          <a:p>
            <a:pPr lvl="1">
              <a:defRPr/>
            </a:pPr>
            <a:r>
              <a:rPr lang="en-US" sz="2400" dirty="0" smtClean="0">
                <a:latin typeface="Arial" charset="0"/>
              </a:rPr>
              <a:t>Look for strong side/weak side indicators</a:t>
            </a:r>
          </a:p>
          <a:p>
            <a:pPr lvl="1">
              <a:defRPr/>
            </a:pPr>
            <a:r>
              <a:rPr lang="en-US" sz="2400" dirty="0" smtClean="0">
                <a:latin typeface="Arial" charset="0"/>
              </a:rPr>
              <a:t>Be prepared for physical attack</a:t>
            </a:r>
            <a:endParaRPr lang="en-US" sz="2400" dirty="0">
              <a:latin typeface="Arial" charset="0"/>
            </a:endParaRPr>
          </a:p>
        </p:txBody>
      </p:sp>
      <p:sp>
        <p:nvSpPr>
          <p:cNvPr id="4" name="Title 1"/>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The Aggression Continuum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066800" y="457200"/>
            <a:ext cx="7210425" cy="1081087"/>
          </a:xfrm>
        </p:spPr>
        <p:txBody>
          <a:bodyPr/>
          <a:lstStyle/>
          <a:p>
            <a:pPr eaLnBrk="1" hangingPunct="1"/>
            <a:r>
              <a:rPr lang="en-US" altLang="en-US" sz="4400" b="1" dirty="0" smtClean="0"/>
              <a:t>Case Study:</a:t>
            </a:r>
            <a:br>
              <a:rPr lang="en-US" altLang="en-US" sz="4400" b="1" dirty="0" smtClean="0"/>
            </a:br>
            <a:r>
              <a:rPr lang="en-US" altLang="en-US" sz="4400" b="1" dirty="0" smtClean="0"/>
              <a:t>Hospital for Special </a:t>
            </a:r>
            <a:r>
              <a:rPr lang="en-US" altLang="en-US" sz="4400" b="1" dirty="0" smtClean="0"/>
              <a:t>Care New </a:t>
            </a:r>
            <a:r>
              <a:rPr lang="en-US" altLang="en-US" sz="4400" b="1" dirty="0" smtClean="0"/>
              <a:t>Britain, CT</a:t>
            </a:r>
            <a:endParaRPr lang="en-US" altLang="en-US" sz="4400" b="1" dirty="0" smtClean="0">
              <a:solidFill>
                <a:srgbClr val="0000FF"/>
              </a:solidFill>
            </a:endParaRPr>
          </a:p>
        </p:txBody>
      </p:sp>
      <p:sp>
        <p:nvSpPr>
          <p:cNvPr id="68611" name="AutoShape 2" descr="data:image/jpeg;base64,/9j/4AAQSkZJRgABAQAAAQABAAD/2wCEAAkGBhQSEBUUExQWFRUWGRsXFxgUFxgcGBYaFBsYFBccGBoYHCYeGBkkGRUXHy8gJCgpLCwsFx4xNTAqNSYrLCkBCQoKDgwOGg8PGjAlHyQsLCwsLykqLCwsLCwsLS8sLCwpLCwsLCwsLCwsLCwsKSwpLCwpLDQsLCwpLCkpLCwsLP/AABEIAIQAyAMBIgACEQEDEQH/xAAbAAABBQEBAAAAAAAAAAAAAAAFAAECAwQGB//EAD4QAAEDAgQEAwUGAgoDAAAAAAEAAhEDIQQSMUEFIlFhE3GBMkKRobEGFCNSwdHh8AcVJDNUYnKCkvFzsrP/xAAaAQADAQEBAQAAAAAAAAAAAAAAAgMBBAUG/8QALxEAAgIBAwIDBwMFAAAAAAAAAAECEQMEEiExQRNR8AUiYXGBkcEUMvFCobHR4f/aAAwDAQACEQMRAD8A5fivCBUpw2zmyWx1Oo8iuQPfXfzFivQm6rg8QAarpsM5n4r2NfjjFqS7ng+yc05qUZO6/NkuH0garA8chN+4CM4viNSYYWspjQWHaB1MbLLw6o2rXptygNGY23tb1RV/BGF3K2BlOXpmkRbey58ePJKD2ef1OzPmxQyrxOtfT+QdXwRqnMHX05wBpsBufJb6XAw5jSSWu1gmWz3H7KHDcE8Pioc+SS29p6tGw80bYLLq0+mU7eRHBrda8aUcT8n9AZw/FvpB7K5Iv+G4CWZTYidh2KwYnBUKbHZqznVG3DWAAc3SOyLcVqvaw5W5h714MbrnuHYzNVa5zc5tlFrgdSdbRdc+oxbJKCfHrv3OvRZnlxvI0r+D/HYrGHaXZWEZejpttzd0TNCC3NBIhrG6S6/v7i6u4PSph1RuUh7pnUiNYJOhHRaatA5w0tzMDTDouCNu/mtjgey0+vBuTVLxHBqq5+fy/wAE8FLZDyJGt9D2O61MeHCQZHUIfQ4dIpvEsgkObBvcmDP1W+nVkwWhmsDqAu7T5WkovoeTrMEZSlOPXrXrqSLJ1unKdJd55FjJk5CUIAZJPCUIAZJPCaEGjJJ4SQAySdMgBkk6SDSxrbrz/EHnf/qd9SvRxTXnOKZFR46Od9ZXle0Haj9fwe/7Ijtc/p+Qj9lx/aR/pd9F1rGQFxfA3uGIp5RmMxGkg2PyXcYqo2m0ucYA3TaGaWN35k/auKU80a7r8/8ASApDYLDxarUa0GkWzec19B9VHGcYb4WdnMDaNCJXO8OfzBznxlBNzM/5Y27rc+qVbId+6M0mglfiZO3Z82dHha7nUx4ogxJmADOk3geSCcNrFlV7Q2S45RMchmRA6XUsXSjDEl5DSc2X3j2ym8DqtWC4eQ0lxBdRAqNIGoIBAvr5rz8uScmkutHrYcWOCk+zf0DzMMWgEgc15/NFpspZVjfxB1TnaL1C4sa24bGoI2G/RE8HQLmgvcxhiYcb947L0dLqoyhT7fY8bW6Cccjceb+/8GWpT0O4PxTOg7GR8pW5+FBLWh4dnmCy4GXqs4p/H+fkulTUn7rOWWGcElJev9FTTa3zU8qsydQnyqqkc7xlWVItVpYmyosNhXkTZFblTZUWZsKsqRarcqbKtszYVZU0K7KmyoszYVQmhWOEBRaJaCNCJCNyug8OVX2IpKRakmFo1gXXnNeoDVqEjVzvrC9QGGuO/rF15fxGnlr1W9Hn9/1XiavIpqNfE+p0GGWNy3fAt4PVLcRSI1zgf8rFd9jcIKjCx2hXC8AP9qoj/OF6IWqmjScZJkvaDanFrqcjh+CPoVZkvggiBY6+0Oqt4nh6rKviCk19KQ8tAGZpiDPUbrpamh1HkqqEEW+XToVs8MV7q+aMx6icqm+ez+RxDsc6qQXR0MtOaBv8ETwDqbS0U5JcCC0mWvb0MxCN4jhrKoIeA24JjWN4PdYaeMY1zrU8t2iG82Vum+y4JwlHl9z0Y5Iz4XYpY9zag8Jj2tjI0zofe8uiN4aiQOY5nfm+sDbv5LPw4ugB9zNnD2Y69QZRFw0Xfp8UUlL0jztTmm7hdfkWFqc7I6naFXEhWsw8VmOJ0kRP5hYpNZonxT/dZPNi4io8Xf4KQ09f4qWZTcI1UXvA3XQpRqzlcJXQsyZSaZ/nqnhapp9DJY2lyQTFTdYSdlR98ZMZh17f9rXJLqxFCUuiLPRMmq12t1OuielWa72SCs8SN7b5N8Kdbq4F6Jo7KwtTQnJ0BuMYtzDymBlJMDvCGN4k/KA15httBaL7+aIcd9sby0j5oSacTtNzeV4moySWSVNn0ukwweGNxXTy7lhx9Td7tO37JKlw+iSh4k/N/c6/Bxr+lfZHaDHsBEkgk2sb9IheccVqTiKx6vP6Lv3V21ckGJIs3QNHzg7ELzziLYr1R0eVzY2WylvCKhGIpEWOdoB8zC72pw2u0gMqSBNn6mQZv56Lz/hjj49GInxGxOkzv2XqfEcRkbJ6i2s9YTyySg+GJDFCae5Aik6s10VHNay0ON/O496VbhyXEjwzIAtIvBgkWEndQrVHEmXFwjMGmAHDYiLyFd91eWn2gZGUTMEWNtu62OplGl6/uJLSQk216+xW3FktLmszZQC6D7IE+1bWUMY7D1aueHU3nU6g9uyN4amfCawS7MCahmDrIM+iqqcHaJeMzbaNF27GJmQdU6zTkueSUsEYu1wQxPFadMjM47AuaAYk9NwpHjDA/KQQCJF5sbeh3hFsN/Ry15zU65PSWgg3uLRCoxv9HFXxMoewyBJfmbbZsk6n9E36nIpWnSFekg4pNX8SjB4mmXNAePeMEGXRYm+o3EKfiSDBBtqEsR9l6+Hcw1GjIA4SHzlIFgLLl8Pj3w2zssB0iwsYNt4KWGolD3kiktNGdRbOjbjGvnLPLY+azP4g0MJgxGp67yO2iziqQJ2M/OInrvdUOxMEnUNGw63Jvsk/XZGbLQQi/X3NzuMtAkiAYAMyb9kMfxp7nuDZDYAAPS8lW4nCyG5bcvbpMRsUMygUwcznydTyls2MHvHy7p1qpyVWSlpIwdtEq/GneGxgNry5xuQdvgqqLgyo4HOGubAJFxOh9VF9FoYGuI1kOdfMJgkAXT4DHN8QeICac5TBJsLBMpuXxNWOKfkEKWGe5hrOmBDb6yPy9RCnwquWtaSMpNQjmicsbp+K/axzxlp08tNgyQ65vYR0iPmsDqhfRa46mof/AES04q6plnCMuE7QRPGXio4xy+72PfqpYXjLy6Ht5T/yCA1qhaXAj2TBv6q+lXlxBtEHX2gbj6qzz5VzZzfpcL4QT4w4F7MumXXYefcobWpw6JlSxhLaZdAs6D3tKVZt27ixne+yhOe+TkdOOscVGyAwxiSDlkjNEgEap0b4RULGupkC+Z+bzsIG5tdJS3FLvlAapxioAORrcrpDmn+8ERlE7DsucxVQuqOcYBJkgaBd0abcQafNTa0BwcwgNjaQDsCQuI4jRyVqjJByuiW6HTRNER/MjhK2Sox/5Xtd8CvVcdjB4YJbIf01bIsR6ryzh+GNSrTpgSXva0CYnMY1Oi9R4rwvEMpBtWk5gBAbkIMwLyRbLAROG4aGTZZldTAjKJkWn3ZtbpoVDDV8xIzwAIk+1YdRomxGGqkNd4bqbMtwRMg6G3urJSLGZnEljnOkAzIjlJjodly06Lb+Ta3iYpUWOeYzOIblAJeWECCOnMr6nE/FnwjBBhwdrB0AQjEuz06LQOYOeQHRF4iDtotfCMHUzP8AEyNzNBs8ag9tDGwVu1Eep2NPi33bFNpakBgI3bmbYAjUkmZRjhP2lpvqupPLnVRmLrcrWtub6GFyeLw4qcQo12OHggMk5r8kS0t1AkeSv4ZhnniGINMZWO8V9IwMrpFmNnrdC4GdhX7QcXoV8Lmw9UVGNqAOj3HQdJ+i82wlMhrcwBcASbnlEGw/VdJwnCPp4Oo2ox7CazHQ4ZTImwB9rzXH1KzxBb73nAjX9lrjuRiltdllOq8gNaGwYaDNxqSQFfUIki4ziPMaHsAsuBxkxPLc8x9q2zeylWzZJBM/Dz10U3CmUeVtcmjDG+UHSI6weqx1CBUc1xF3SLEBvUv6KZcS2HQCG7C8Tbm6gLC4uOVt7uIMOMWiXE9IhNGPJOU9yofIBVJ96+l4DuVvpCjhSwtLiHA5iSGlsW8woVHjxHDMTYxlEGW6R0ss1BhblGcCXXBMTO3mrxtPgnx3CbqTINql7+039lJ4jDtjTxT/APNDH5sr+cSHAC+0nXuiQf8A2ZvXxTbf+71hbLc+o8dq/abcTwnkD3R+JzwKokBoi4GnkspaJ9mIA1J30IlU4QRVrDNYSBvALZUMLOeCSTlbF57yQbALJ2TXDCLajTlaRIJJB0Jixkd0n0gIiY7kz3PbZRFScplsTlkzzAGPj0Ck8giRaZMO7ECSPVRYNo04SqGUi9s2dBBOodcGes7JKttOGObqCAQJgan4pI4Hi1QDw9LxGBsuLmguEQPX/NbRBq1SXEzMnU77bolQxRA6Tyui0goZUbBI6FX2OPUHFJKiVN8EEaggjtCI/wBdVAZL7a8sT6dD3Q6gBnbm9mRm8t0nASY0m3kihDsqnFy14e2q5n4eaXuMwRGUeo+ajT+1NfK2oKrmmYc5wzZoE5QT8IXNYqt+HRuDDC2Olyb97qrDX5MxDTLiNpaJHqpqA7Z12G+0ByF5ZTax7n5jUY3LmbYNEXbrt1WnAfacEMDsNhQxwuS4giDEQDaTMLlAwuwRME+HVkydA8HT1AUsLw/k8XK2pT94Zi3L59YW7LM30ehYbi2GJjLSt7oqP5QNd5hdB9lsTRqYlhpUwcrpLmPcQyQbmTELznhXg/eHsFAsLWuBJeSHNIIIjuF0/wBg2UGV3NpurD8N8NIAaZY7XeP2WSx7ebKQzbrVHafbytNJm4ztgtMjfcaFeSnAU3OzF9UZTIsMv/fkuh+x1Qf1dWk2GKbc/wCkrleH4suoguIIl07CzoWu1yIqk+TRhsHSZ71SxJByttm1KsFClPtVCNSCANomReVCoQRY3It166IUKtY6QRbKY180JOQzSjwwi2lTp5eeq6B7PKAWm1x1vM7wpPwlJ05XOGY3LI5iNLdBp6IdSw1R1VpeLaWMRPbzUMXVdSDYjLmDeupIRtaEW0K4jAUy6XPqEgDZukb9VQeD4c6urmOb3df2VVCu9lcTJY0yeWJGsZjYK/E8TZ4lQS4mZygE5QfJPTirBbZS2oCtqLVw6PFbMwZBjWIvCxtWrAO/Fb6/RelF8I8/JFc/UNUsJRD3lviS8EmSOkWjQqpmDoASPGlwAcZEmAI7LPTqubUeMwLRmygAWlpNz1ss+DxxzODjPKyLRcgErzHZ6MUm+AhnYAZzl0W0jqDGx8lmxTxlETBmcxkAiDftqrcU/kc4GCGAg9wNPjZYqtDPQJLgXFxAJ0sAdBvdLVhKCRdQ4m0CxENME3dM33SQvDNmhUHR7NNrx+iSzYhdoWxPC3Ne4WcJ5XNu0g3F9j5rnMY2KjgdQV0owQ3v/t/iud4o0Cu8AQAdPQJ9jQzzvIqZnR6lgmfdCx0eMazXD/xAHMM3cxZAHmy75tDDwPwDcA+0ei2m+hGcmqMWIGF+7FjGfimQHRYAxEnU3lDOD4YUqzH1Ie1sy0DWRG/RdEKOH/w59Xn9k4oYf/DfF5RsklQrm5O7X2AbKJ+7V2ufmzvZB/KOYwslHh+R4cHSAQcrxY9iNF1NNlGXfgNyw3lzHW8Onr+6w8dNPwyKeFYJF3ZzI8ptKypBz5gelxN1KsS2o4zI5tgdr6HujeC+2T6D3OpnM14I8M+4HCIHlr6rlDDhaAZkT0OondOx0ESY620/m1lnJ0KlwG8Dx4swpoNiHVBVLjpmbtA11Qo4iW5WiGifib36lPcvkgBrrSDrPZPWaAA1rwDo4Cxcdj8FllHx0IsrRcGDodj/ABW0YxjGlopAv6uJ5bWgb2ugwqkOJIBI2I/RamND4g+hJ5Z7xudFvQS0+qC1DjMNaMrBlAAdEkuHvOPXsoYjixiAKcA5pLbyJO+upQ6NALTruG+ZG6rdUyO5myD8exHRYP7ldAtV428tPIyCIkCYJ1J3/ZU4c6uab79ShjqtgAbR6+XZXsxgyiRHcak9FkraKYHCEuTVml0Ea7lM5rTOWQL30hV0q05Tp+23kVPEQRl1FpJ2gyfml5s6HNOLfD9erIt5HFxBMz0O0SZVlA5YzMA0Ei4PTRZ2CSRJnWJ/VRo1C2YOSdAbgnvOi1qxMU4xla9evmgg7F59ZOwnQQEqYbEagX7X19UJr4w7kOnWNtvio0qrrHY2HaNvO6XYyv6uKfKsNVKYAtA0M2vlv6pIaa5uCepIHupIUX5hkz4pO1EKHjLenyXP8SrB9Z7hoT+iPte0nb5Ln+IGaz/P9Arb3Lg8XG+SgrqcLiSaTCC/2RPNv8NFyy6ThuM/ApiwgRfeFkpOPQ3L0NDi46OcP9yQD/zO+IVT8dTgTk+N/qlU4lT/ADN9NFPfMik2aacxUBJ9y/xiEP4qHZRIcWbnNEHaVa3iVH8zT5yPJV18eGiwpkG/tm8+mqLlZRLlASxAkkEdtZTtrQJDjPca9ldWwznHMAwTpDhHndVOeHe1Y7EQdNiP1VC6bE6pB5dPkJ2W2uR4THAFzg43FhBtAKG062XoR0P181Z49jYgk7GwHSOvdDQWXVcpaZlrwdHGRG/roo08s+yeszE27xbdUUsvvSlVc0mwIGwJn4raAsp4ktj5kalV1XkuJnVNmFraa9ylUfOwHlp/BFARaYNrLZS9qzmnebyC28juVjU6bZ0NwZHpfXZBpvdUcw5XXB1MQ7muU1GuCXDSTcbec9FjdinEySTPXuteBqdSIbq0wI/U2StBva6GkkAQfZ7ax3/ZDMZXzPJm20aCLW+Cvx2JF2tgt7b9Vilal3Dc2hwVOk7UbmwJ2/bzUCb6R5JkxhpOIMkzJmYgQQBEk/oksySyjbOkOgMBAMcIqv8AP9E6SSPUlFtsoCNcHbNMA3GY/NJJNLoGToWvw7bnKLdlOhwykQSWBMkptsjFsieC05Njbunw/AKTmgnNJJ36JJItlIt2aaf2Zo+HJBJd1Om9k54VSMDILs+m/mkklt2dSItw7IEMaJkGBsBG6yYzANzht4y/MbpJJkMB67QHOi0GIVSSSsREkkkgBJJJIA08PoB9SDMRNuyLVMO0sdUc0OdA1FuU5Rp2SSU5dR4rgx12tDw3I2IjQyZv11WfH0GtdAEJJJkDKsQ0CIAFtlUmSTIUSSSSDD//2Q=="/>
          <p:cNvSpPr>
            <a:spLocks noChangeAspect="1" noChangeArrowheads="1"/>
          </p:cNvSpPr>
          <p:nvPr/>
        </p:nvSpPr>
        <p:spPr bwMode="auto">
          <a:xfrm>
            <a:off x="1259681"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400">
                <a:solidFill>
                  <a:schemeClr val="tx1"/>
                </a:solidFill>
                <a:latin typeface="Trebuchet MS" pitchFamily="34" charset="0"/>
              </a:defRPr>
            </a:lvl1pPr>
            <a:lvl2pPr marL="742950" indent="-285750" eaLnBrk="0" hangingPunct="0">
              <a:lnSpc>
                <a:spcPct val="90000"/>
              </a:lnSpc>
              <a:spcBef>
                <a:spcPts val="500"/>
              </a:spcBef>
              <a:buFont typeface="Arial" charset="0"/>
              <a:buChar char="•"/>
              <a:defRPr sz="2000">
                <a:solidFill>
                  <a:schemeClr val="tx1"/>
                </a:solidFill>
                <a:latin typeface="Trebuchet MS" pitchFamily="34" charset="0"/>
              </a:defRPr>
            </a:lvl2pPr>
            <a:lvl3pPr marL="1143000" indent="-228600" eaLnBrk="0" hangingPunct="0">
              <a:lnSpc>
                <a:spcPct val="90000"/>
              </a:lnSpc>
              <a:spcBef>
                <a:spcPts val="500"/>
              </a:spcBef>
              <a:buFont typeface="Arial" charset="0"/>
              <a:buChar char="•"/>
              <a:defRPr>
                <a:solidFill>
                  <a:schemeClr val="tx1"/>
                </a:solidFill>
                <a:latin typeface="Trebuchet MS" pitchFamily="34" charset="0"/>
              </a:defRPr>
            </a:lvl3pPr>
            <a:lvl4pPr marL="1600200" indent="-228600" eaLnBrk="0" hangingPunct="0">
              <a:lnSpc>
                <a:spcPct val="90000"/>
              </a:lnSpc>
              <a:spcBef>
                <a:spcPts val="500"/>
              </a:spcBef>
              <a:buFont typeface="Arial" charset="0"/>
              <a:buChar char="•"/>
              <a:defRPr sz="1600">
                <a:solidFill>
                  <a:schemeClr val="tx1"/>
                </a:solidFill>
                <a:latin typeface="Trebuchet MS" pitchFamily="34" charset="0"/>
              </a:defRPr>
            </a:lvl4pPr>
            <a:lvl5pPr marL="2057400" indent="-228600" eaLnBrk="0" hangingPunct="0">
              <a:lnSpc>
                <a:spcPct val="90000"/>
              </a:lnSpc>
              <a:spcBef>
                <a:spcPts val="500"/>
              </a:spcBef>
              <a:buFont typeface="Arial" charset="0"/>
              <a:buChar char="•"/>
              <a:defRPr sz="1600">
                <a:solidFill>
                  <a:schemeClr val="tx1"/>
                </a:solidFill>
                <a:latin typeface="Trebuchet MS" pitchFamily="34" charset="0"/>
              </a:defRPr>
            </a:lvl5pPr>
            <a:lvl6pPr marL="25146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6pPr>
            <a:lvl7pPr marL="29718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7pPr>
            <a:lvl8pPr marL="34290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8pPr>
            <a:lvl9pPr marL="38862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9pPr>
          </a:lstStyle>
          <a:p>
            <a:pPr eaLnBrk="1" hangingPunct="1">
              <a:lnSpc>
                <a:spcPct val="100000"/>
              </a:lnSpc>
              <a:spcBef>
                <a:spcPct val="0"/>
              </a:spcBef>
              <a:buFontTx/>
              <a:buNone/>
            </a:pPr>
            <a:endParaRPr lang="en-US" altLang="en-US" sz="1800"/>
          </a:p>
        </p:txBody>
      </p:sp>
      <p:sp>
        <p:nvSpPr>
          <p:cNvPr id="3" name="Rectangle 2"/>
          <p:cNvSpPr>
            <a:spLocks noChangeArrowheads="1"/>
          </p:cNvSpPr>
          <p:nvPr/>
        </p:nvSpPr>
        <p:spPr bwMode="auto">
          <a:xfrm>
            <a:off x="258366" y="2979738"/>
            <a:ext cx="842843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lnSpc>
                <a:spcPct val="90000"/>
              </a:lnSpc>
              <a:spcBef>
                <a:spcPts val="1000"/>
              </a:spcBef>
              <a:buFont typeface="Arial" charset="0"/>
              <a:buChar char="•"/>
              <a:defRPr sz="2400">
                <a:solidFill>
                  <a:schemeClr val="tx1"/>
                </a:solidFill>
                <a:latin typeface="Trebuchet MS" pitchFamily="34" charset="0"/>
              </a:defRPr>
            </a:lvl1pPr>
            <a:lvl2pPr marL="742950" indent="-285750" eaLnBrk="0" hangingPunct="0">
              <a:lnSpc>
                <a:spcPct val="90000"/>
              </a:lnSpc>
              <a:spcBef>
                <a:spcPts val="500"/>
              </a:spcBef>
              <a:buFont typeface="Arial" charset="0"/>
              <a:buChar char="•"/>
              <a:defRPr sz="2000">
                <a:solidFill>
                  <a:schemeClr val="tx1"/>
                </a:solidFill>
                <a:latin typeface="Trebuchet MS" pitchFamily="34" charset="0"/>
              </a:defRPr>
            </a:lvl2pPr>
            <a:lvl3pPr marL="1143000" indent="-228600" eaLnBrk="0" hangingPunct="0">
              <a:lnSpc>
                <a:spcPct val="90000"/>
              </a:lnSpc>
              <a:spcBef>
                <a:spcPts val="500"/>
              </a:spcBef>
              <a:buFont typeface="Arial" charset="0"/>
              <a:buChar char="•"/>
              <a:defRPr>
                <a:solidFill>
                  <a:schemeClr val="tx1"/>
                </a:solidFill>
                <a:latin typeface="Trebuchet MS" pitchFamily="34" charset="0"/>
              </a:defRPr>
            </a:lvl3pPr>
            <a:lvl4pPr marL="1600200" indent="-228600" eaLnBrk="0" hangingPunct="0">
              <a:lnSpc>
                <a:spcPct val="90000"/>
              </a:lnSpc>
              <a:spcBef>
                <a:spcPts val="500"/>
              </a:spcBef>
              <a:buFont typeface="Arial" charset="0"/>
              <a:buChar char="•"/>
              <a:defRPr sz="1600">
                <a:solidFill>
                  <a:schemeClr val="tx1"/>
                </a:solidFill>
                <a:latin typeface="Trebuchet MS" pitchFamily="34" charset="0"/>
              </a:defRPr>
            </a:lvl4pPr>
            <a:lvl5pPr marL="2057400" indent="-228600" eaLnBrk="0" hangingPunct="0">
              <a:lnSpc>
                <a:spcPct val="90000"/>
              </a:lnSpc>
              <a:spcBef>
                <a:spcPts val="500"/>
              </a:spcBef>
              <a:buFont typeface="Arial" charset="0"/>
              <a:buChar char="•"/>
              <a:defRPr sz="1600">
                <a:solidFill>
                  <a:schemeClr val="tx1"/>
                </a:solidFill>
                <a:latin typeface="Trebuchet MS" pitchFamily="34" charset="0"/>
              </a:defRPr>
            </a:lvl5pPr>
            <a:lvl6pPr marL="25146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6pPr>
            <a:lvl7pPr marL="29718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7pPr>
            <a:lvl8pPr marL="34290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8pPr>
            <a:lvl9pPr marL="38862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9pPr>
          </a:lstStyle>
          <a:p>
            <a:pPr eaLnBrk="1" hangingPunct="1">
              <a:lnSpc>
                <a:spcPct val="100000"/>
              </a:lnSpc>
              <a:spcBef>
                <a:spcPct val="0"/>
              </a:spcBef>
            </a:pPr>
            <a:r>
              <a:rPr lang="en-US" altLang="en-US" b="1" dirty="0" smtClean="0"/>
              <a:t>A shooter </a:t>
            </a:r>
            <a:r>
              <a:rPr lang="en-US" altLang="en-US" b="1" dirty="0"/>
              <a:t>enters the </a:t>
            </a:r>
            <a:r>
              <a:rPr lang="en-US" altLang="en-US" b="1" dirty="0" smtClean="0"/>
              <a:t>facility via employee entrance</a:t>
            </a:r>
            <a:endParaRPr lang="en-US" altLang="en-US" b="1" dirty="0"/>
          </a:p>
          <a:p>
            <a:pPr eaLnBrk="1" hangingPunct="1">
              <a:lnSpc>
                <a:spcPct val="100000"/>
              </a:lnSpc>
              <a:spcBef>
                <a:spcPct val="0"/>
              </a:spcBef>
            </a:pPr>
            <a:r>
              <a:rPr lang="en-US" altLang="en-US" b="1" dirty="0" smtClean="0"/>
              <a:t>Shooter passes </a:t>
            </a:r>
            <a:r>
              <a:rPr lang="en-US" altLang="en-US" b="1" dirty="0"/>
              <a:t>nurse </a:t>
            </a:r>
            <a:r>
              <a:rPr lang="en-US" altLang="en-US" b="1" dirty="0" smtClean="0"/>
              <a:t>who </a:t>
            </a:r>
            <a:r>
              <a:rPr lang="en-US" altLang="en-US" b="1" dirty="0"/>
              <a:t>is heading towards the </a:t>
            </a:r>
            <a:r>
              <a:rPr lang="en-US" altLang="en-US" b="1" dirty="0" smtClean="0"/>
              <a:t>elevator </a:t>
            </a:r>
            <a:r>
              <a:rPr lang="en-US" altLang="en-US" b="1" dirty="0"/>
              <a:t>in hallway of </a:t>
            </a:r>
            <a:r>
              <a:rPr lang="en-US" altLang="en-US" b="1" dirty="0" smtClean="0"/>
              <a:t>basement; says nothing to her</a:t>
            </a:r>
            <a:endParaRPr lang="en-US" altLang="en-US" b="1" dirty="0"/>
          </a:p>
          <a:p>
            <a:pPr eaLnBrk="1" hangingPunct="1">
              <a:lnSpc>
                <a:spcPct val="100000"/>
              </a:lnSpc>
              <a:spcBef>
                <a:spcPct val="0"/>
              </a:spcBef>
            </a:pPr>
            <a:r>
              <a:rPr lang="en-US" altLang="en-US" b="1" dirty="0" smtClean="0"/>
              <a:t>While waiting for elevator, nurse </a:t>
            </a:r>
            <a:r>
              <a:rPr lang="en-US" altLang="en-US" b="1" dirty="0"/>
              <a:t>hears 4 gunshots and someone shouts: “</a:t>
            </a:r>
            <a:r>
              <a:rPr lang="en-US" altLang="en-US" b="1" i="1" dirty="0"/>
              <a:t>Oh My God…</a:t>
            </a:r>
            <a:r>
              <a:rPr lang="en-US" altLang="en-US" b="1" dirty="0"/>
              <a:t>”</a:t>
            </a:r>
          </a:p>
          <a:p>
            <a:pPr eaLnBrk="1" hangingPunct="1">
              <a:lnSpc>
                <a:spcPct val="100000"/>
              </a:lnSpc>
              <a:spcBef>
                <a:spcPct val="0"/>
              </a:spcBef>
            </a:pPr>
            <a:r>
              <a:rPr lang="en-US" altLang="en-US" b="1" dirty="0"/>
              <a:t>Nurse calls the facility switchboard</a:t>
            </a:r>
          </a:p>
          <a:p>
            <a:pPr eaLnBrk="1" hangingPunct="1">
              <a:lnSpc>
                <a:spcPct val="100000"/>
              </a:lnSpc>
              <a:spcBef>
                <a:spcPct val="0"/>
              </a:spcBef>
            </a:pPr>
            <a:r>
              <a:rPr lang="en-US" altLang="en-US" b="1" dirty="0"/>
              <a:t>Security responds to incident location</a:t>
            </a:r>
          </a:p>
          <a:p>
            <a:pPr eaLnBrk="1" hangingPunct="1">
              <a:lnSpc>
                <a:spcPct val="100000"/>
              </a:lnSpc>
              <a:spcBef>
                <a:spcPct val="0"/>
              </a:spcBef>
            </a:pPr>
            <a:r>
              <a:rPr lang="en-US" altLang="en-US" b="1" dirty="0"/>
              <a:t>Shooter is gone upon arrival of security</a:t>
            </a:r>
          </a:p>
        </p:txBody>
      </p:sp>
      <p:sp>
        <p:nvSpPr>
          <p:cNvPr id="68614" name="TextBox 3"/>
          <p:cNvSpPr txBox="1">
            <a:spLocks noChangeArrowheads="1"/>
          </p:cNvSpPr>
          <p:nvPr/>
        </p:nvSpPr>
        <p:spPr bwMode="auto">
          <a:xfrm>
            <a:off x="134541" y="2255838"/>
            <a:ext cx="49708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400">
                <a:solidFill>
                  <a:schemeClr val="tx1"/>
                </a:solidFill>
                <a:latin typeface="Trebuchet MS" pitchFamily="34" charset="0"/>
              </a:defRPr>
            </a:lvl1pPr>
            <a:lvl2pPr marL="742950" indent="-285750" eaLnBrk="0" hangingPunct="0">
              <a:lnSpc>
                <a:spcPct val="90000"/>
              </a:lnSpc>
              <a:spcBef>
                <a:spcPts val="500"/>
              </a:spcBef>
              <a:buFont typeface="Arial" charset="0"/>
              <a:buChar char="•"/>
              <a:defRPr sz="2000">
                <a:solidFill>
                  <a:schemeClr val="tx1"/>
                </a:solidFill>
                <a:latin typeface="Trebuchet MS" pitchFamily="34" charset="0"/>
              </a:defRPr>
            </a:lvl2pPr>
            <a:lvl3pPr marL="1143000" indent="-228600" eaLnBrk="0" hangingPunct="0">
              <a:lnSpc>
                <a:spcPct val="90000"/>
              </a:lnSpc>
              <a:spcBef>
                <a:spcPts val="500"/>
              </a:spcBef>
              <a:buFont typeface="Arial" charset="0"/>
              <a:buChar char="•"/>
              <a:defRPr>
                <a:solidFill>
                  <a:schemeClr val="tx1"/>
                </a:solidFill>
                <a:latin typeface="Trebuchet MS" pitchFamily="34" charset="0"/>
              </a:defRPr>
            </a:lvl3pPr>
            <a:lvl4pPr marL="1600200" indent="-228600" eaLnBrk="0" hangingPunct="0">
              <a:lnSpc>
                <a:spcPct val="90000"/>
              </a:lnSpc>
              <a:spcBef>
                <a:spcPts val="500"/>
              </a:spcBef>
              <a:buFont typeface="Arial" charset="0"/>
              <a:buChar char="•"/>
              <a:defRPr sz="1600">
                <a:solidFill>
                  <a:schemeClr val="tx1"/>
                </a:solidFill>
                <a:latin typeface="Trebuchet MS" pitchFamily="34" charset="0"/>
              </a:defRPr>
            </a:lvl4pPr>
            <a:lvl5pPr marL="2057400" indent="-228600" eaLnBrk="0" hangingPunct="0">
              <a:lnSpc>
                <a:spcPct val="90000"/>
              </a:lnSpc>
              <a:spcBef>
                <a:spcPts val="500"/>
              </a:spcBef>
              <a:buFont typeface="Arial" charset="0"/>
              <a:buChar char="•"/>
              <a:defRPr sz="1600">
                <a:solidFill>
                  <a:schemeClr val="tx1"/>
                </a:solidFill>
                <a:latin typeface="Trebuchet MS" pitchFamily="34" charset="0"/>
              </a:defRPr>
            </a:lvl5pPr>
            <a:lvl6pPr marL="25146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6pPr>
            <a:lvl7pPr marL="29718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7pPr>
            <a:lvl8pPr marL="34290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8pPr>
            <a:lvl9pPr marL="38862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9pPr>
          </a:lstStyle>
          <a:p>
            <a:pPr eaLnBrk="1" hangingPunct="1">
              <a:lnSpc>
                <a:spcPct val="100000"/>
              </a:lnSpc>
              <a:spcBef>
                <a:spcPct val="0"/>
              </a:spcBef>
              <a:buFontTx/>
              <a:buNone/>
            </a:pPr>
            <a:r>
              <a:rPr lang="en-US" altLang="en-US" sz="3600" b="1"/>
              <a:t>Incident Overview</a:t>
            </a:r>
          </a:p>
        </p:txBody>
      </p:sp>
    </p:spTree>
    <p:extLst>
      <p:ext uri="{BB962C8B-B14F-4D97-AF65-F5344CB8AC3E}">
        <p14:creationId xmlns:p14="http://schemas.microsoft.com/office/powerpoint/2010/main" val="2330958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Content Placeholder 1"/>
          <p:cNvSpPr>
            <a:spLocks noGrp="1"/>
          </p:cNvSpPr>
          <p:nvPr>
            <p:ph idx="4294967295"/>
          </p:nvPr>
        </p:nvSpPr>
        <p:spPr>
          <a:xfrm>
            <a:off x="457200" y="1752600"/>
            <a:ext cx="8229600" cy="4373563"/>
          </a:xfrm>
        </p:spPr>
        <p:txBody>
          <a:bodyPr/>
          <a:lstStyle/>
          <a:p>
            <a:pPr marL="365125" indent="-365125" eaLnBrk="1" hangingPunct="1">
              <a:spcBef>
                <a:spcPct val="0"/>
              </a:spcBef>
              <a:buFont typeface="Wingdings" pitchFamily="2" charset="2"/>
              <a:buNone/>
            </a:pPr>
            <a:r>
              <a:rPr lang="en-US" b="1" dirty="0" smtClean="0"/>
              <a:t>Strong side indicators:</a:t>
            </a:r>
          </a:p>
          <a:p>
            <a:pPr marL="365125" indent="-365125" eaLnBrk="1" hangingPunct="1">
              <a:spcBef>
                <a:spcPct val="0"/>
              </a:spcBef>
              <a:buFont typeface="Wingdings" pitchFamily="2" charset="2"/>
              <a:buNone/>
            </a:pPr>
            <a:r>
              <a:rPr lang="en-US" dirty="0"/>
              <a:t>	</a:t>
            </a:r>
            <a:r>
              <a:rPr lang="en-US" dirty="0" smtClean="0"/>
              <a:t>Wallet on strong side (m), purse on strong side (f)</a:t>
            </a:r>
          </a:p>
          <a:p>
            <a:pPr marL="365125" indent="-365125" eaLnBrk="1" hangingPunct="1">
              <a:spcBef>
                <a:spcPct val="0"/>
              </a:spcBef>
              <a:buFont typeface="Wingdings" pitchFamily="2" charset="2"/>
              <a:buNone/>
            </a:pPr>
            <a:r>
              <a:rPr lang="en-US" dirty="0"/>
              <a:t>	</a:t>
            </a:r>
            <a:r>
              <a:rPr lang="en-US" dirty="0" smtClean="0"/>
              <a:t>Phones and pagers on strong side (b)</a:t>
            </a:r>
          </a:p>
          <a:p>
            <a:pPr marL="365125" indent="-365125" eaLnBrk="1" hangingPunct="1">
              <a:spcBef>
                <a:spcPct val="0"/>
              </a:spcBef>
              <a:buFont typeface="Wingdings" pitchFamily="2" charset="2"/>
              <a:buNone/>
            </a:pPr>
            <a:r>
              <a:rPr lang="en-US" dirty="0"/>
              <a:t>	</a:t>
            </a:r>
            <a:r>
              <a:rPr lang="en-US" dirty="0" smtClean="0"/>
              <a:t>Shoulder dipped lower strong side (b)</a:t>
            </a:r>
          </a:p>
          <a:p>
            <a:pPr marL="365125" indent="-365125" eaLnBrk="1" hangingPunct="1">
              <a:spcBef>
                <a:spcPct val="0"/>
              </a:spcBef>
              <a:buFont typeface="Wingdings" pitchFamily="2" charset="2"/>
              <a:buNone/>
            </a:pPr>
            <a:endParaRPr lang="en-US" dirty="0"/>
          </a:p>
          <a:p>
            <a:pPr marL="365125" indent="-365125" eaLnBrk="1" hangingPunct="1">
              <a:spcBef>
                <a:spcPct val="0"/>
              </a:spcBef>
              <a:buFont typeface="Wingdings" pitchFamily="2" charset="2"/>
              <a:buNone/>
            </a:pPr>
            <a:r>
              <a:rPr lang="en-US" b="1" dirty="0" smtClean="0"/>
              <a:t>Weak side </a:t>
            </a:r>
            <a:r>
              <a:rPr lang="en-US" b="1" dirty="0" smtClean="0"/>
              <a:t>indicators:</a:t>
            </a:r>
            <a:endParaRPr lang="en-US" b="1" dirty="0" smtClean="0"/>
          </a:p>
          <a:p>
            <a:pPr marL="365125" indent="-365125" eaLnBrk="1" hangingPunct="1">
              <a:spcBef>
                <a:spcPct val="0"/>
              </a:spcBef>
              <a:buFont typeface="Wingdings" pitchFamily="2" charset="2"/>
              <a:buNone/>
            </a:pPr>
            <a:r>
              <a:rPr lang="en-US" dirty="0"/>
              <a:t>	</a:t>
            </a:r>
            <a:r>
              <a:rPr lang="en-US" dirty="0" smtClean="0"/>
              <a:t>Pens/pencils/cigarettes (m)</a:t>
            </a:r>
          </a:p>
          <a:p>
            <a:pPr marL="365125" indent="-365125" eaLnBrk="1" hangingPunct="1">
              <a:spcBef>
                <a:spcPct val="0"/>
              </a:spcBef>
              <a:buFont typeface="Wingdings" pitchFamily="2" charset="2"/>
              <a:buNone/>
            </a:pPr>
            <a:r>
              <a:rPr lang="en-US" dirty="0"/>
              <a:t>	</a:t>
            </a:r>
            <a:r>
              <a:rPr lang="en-US" dirty="0" smtClean="0"/>
              <a:t>Tip of belt points to weak side (m)</a:t>
            </a:r>
          </a:p>
          <a:p>
            <a:pPr marL="365125" indent="-365125" eaLnBrk="1" hangingPunct="1">
              <a:spcBef>
                <a:spcPct val="0"/>
              </a:spcBef>
              <a:buFont typeface="Wingdings" pitchFamily="2" charset="2"/>
              <a:buNone/>
            </a:pPr>
            <a:r>
              <a:rPr lang="en-US" dirty="0"/>
              <a:t>	</a:t>
            </a:r>
            <a:r>
              <a:rPr lang="en-US" dirty="0" smtClean="0"/>
              <a:t>Part hair on weak side (m)</a:t>
            </a:r>
          </a:p>
          <a:p>
            <a:pPr marL="365125" indent="-365125" eaLnBrk="1" hangingPunct="1">
              <a:spcBef>
                <a:spcPct val="0"/>
              </a:spcBef>
              <a:buFont typeface="Wingdings" pitchFamily="2" charset="2"/>
              <a:buNone/>
            </a:pPr>
            <a:r>
              <a:rPr lang="en-US" dirty="0"/>
              <a:t>	</a:t>
            </a:r>
            <a:r>
              <a:rPr lang="en-US" dirty="0" smtClean="0"/>
              <a:t>Wears watch on weak side (b)</a:t>
            </a:r>
          </a:p>
          <a:p>
            <a:pPr marL="365125" indent="-365125" eaLnBrk="1" hangingPunct="1">
              <a:spcBef>
                <a:spcPct val="0"/>
              </a:spcBef>
              <a:buFont typeface="Wingdings" pitchFamily="2" charset="2"/>
              <a:buNone/>
            </a:pPr>
            <a:r>
              <a:rPr lang="en-US" dirty="0"/>
              <a:t>	</a:t>
            </a:r>
            <a:r>
              <a:rPr lang="en-US" dirty="0" smtClean="0"/>
              <a:t>Stands with weak side foot forward (b)</a:t>
            </a:r>
          </a:p>
          <a:p>
            <a:pPr marL="365125" indent="-365125" eaLnBrk="1" hangingPunct="1">
              <a:buFont typeface="Wingdings" pitchFamily="2" charset="2"/>
              <a:buNone/>
            </a:pPr>
            <a:endParaRPr lang="en-US" dirty="0" smtClean="0"/>
          </a:p>
        </p:txBody>
      </p:sp>
      <p:sp>
        <p:nvSpPr>
          <p:cNvPr id="126978" name="Title 2"/>
          <p:cNvSpPr>
            <a:spLocks noGrp="1"/>
          </p:cNvSpPr>
          <p:nvPr>
            <p:ph type="title" idx="4294967295"/>
          </p:nvPr>
        </p:nvSpPr>
        <p:spPr>
          <a:xfrm>
            <a:off x="457200" y="381000"/>
            <a:ext cx="8229600" cy="1143000"/>
          </a:xfrm>
        </p:spPr>
        <p:txBody>
          <a:bodyPr/>
          <a:lstStyle/>
          <a:p>
            <a:pPr eaLnBrk="1" hangingPunct="1"/>
            <a:r>
              <a:rPr lang="en-US" sz="4400" b="0" dirty="0" smtClean="0"/>
              <a:t>Strong Side / Weak Side Indicators</a:t>
            </a:r>
          </a:p>
        </p:txBody>
      </p:sp>
    </p:spTree>
    <p:extLst>
      <p:ext uri="{BB962C8B-B14F-4D97-AF65-F5344CB8AC3E}">
        <p14:creationId xmlns:p14="http://schemas.microsoft.com/office/powerpoint/2010/main" val="204252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7">
                                            <p:txEl>
                                              <p:pRg st="0" end="0"/>
                                            </p:txEl>
                                          </p:spTgt>
                                        </p:tgtEl>
                                        <p:attrNameLst>
                                          <p:attrName>style.visibility</p:attrName>
                                        </p:attrNameLst>
                                      </p:cBhvr>
                                      <p:to>
                                        <p:strVal val="visible"/>
                                      </p:to>
                                    </p:set>
                                    <p:anim calcmode="lin" valueType="num">
                                      <p:cBhvr additive="base">
                                        <p:cTn id="7" dur="500" fill="hold"/>
                                        <p:tgtEl>
                                          <p:spTgt spid="1269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977">
                                            <p:txEl>
                                              <p:pRg st="1" end="1"/>
                                            </p:txEl>
                                          </p:spTgt>
                                        </p:tgtEl>
                                        <p:attrNameLst>
                                          <p:attrName>style.visibility</p:attrName>
                                        </p:attrNameLst>
                                      </p:cBhvr>
                                      <p:to>
                                        <p:strVal val="visible"/>
                                      </p:to>
                                    </p:set>
                                    <p:anim calcmode="lin" valueType="num">
                                      <p:cBhvr additive="base">
                                        <p:cTn id="13" dur="500" fill="hold"/>
                                        <p:tgtEl>
                                          <p:spTgt spid="12697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7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6977">
                                            <p:txEl>
                                              <p:pRg st="2" end="2"/>
                                            </p:txEl>
                                          </p:spTgt>
                                        </p:tgtEl>
                                        <p:attrNameLst>
                                          <p:attrName>style.visibility</p:attrName>
                                        </p:attrNameLst>
                                      </p:cBhvr>
                                      <p:to>
                                        <p:strVal val="visible"/>
                                      </p:to>
                                    </p:set>
                                    <p:anim calcmode="lin" valueType="num">
                                      <p:cBhvr additive="base">
                                        <p:cTn id="19" dur="500" fill="hold"/>
                                        <p:tgtEl>
                                          <p:spTgt spid="12697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697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6977">
                                            <p:txEl>
                                              <p:pRg st="3" end="3"/>
                                            </p:txEl>
                                          </p:spTgt>
                                        </p:tgtEl>
                                        <p:attrNameLst>
                                          <p:attrName>style.visibility</p:attrName>
                                        </p:attrNameLst>
                                      </p:cBhvr>
                                      <p:to>
                                        <p:strVal val="visible"/>
                                      </p:to>
                                    </p:set>
                                    <p:anim calcmode="lin" valueType="num">
                                      <p:cBhvr additive="base">
                                        <p:cTn id="25" dur="500" fill="hold"/>
                                        <p:tgtEl>
                                          <p:spTgt spid="12697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697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6977">
                                            <p:txEl>
                                              <p:pRg st="5" end="5"/>
                                            </p:txEl>
                                          </p:spTgt>
                                        </p:tgtEl>
                                        <p:attrNameLst>
                                          <p:attrName>style.visibility</p:attrName>
                                        </p:attrNameLst>
                                      </p:cBhvr>
                                      <p:to>
                                        <p:strVal val="visible"/>
                                      </p:to>
                                    </p:set>
                                    <p:anim calcmode="lin" valueType="num">
                                      <p:cBhvr additive="base">
                                        <p:cTn id="31" dur="500" fill="hold"/>
                                        <p:tgtEl>
                                          <p:spTgt spid="12697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697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6977">
                                            <p:txEl>
                                              <p:pRg st="6" end="6"/>
                                            </p:txEl>
                                          </p:spTgt>
                                        </p:tgtEl>
                                        <p:attrNameLst>
                                          <p:attrName>style.visibility</p:attrName>
                                        </p:attrNameLst>
                                      </p:cBhvr>
                                      <p:to>
                                        <p:strVal val="visible"/>
                                      </p:to>
                                    </p:set>
                                    <p:anim calcmode="lin" valueType="num">
                                      <p:cBhvr additive="base">
                                        <p:cTn id="37" dur="500" fill="hold"/>
                                        <p:tgtEl>
                                          <p:spTgt spid="12697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697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6977">
                                            <p:txEl>
                                              <p:pRg st="7" end="7"/>
                                            </p:txEl>
                                          </p:spTgt>
                                        </p:tgtEl>
                                        <p:attrNameLst>
                                          <p:attrName>style.visibility</p:attrName>
                                        </p:attrNameLst>
                                      </p:cBhvr>
                                      <p:to>
                                        <p:strVal val="visible"/>
                                      </p:to>
                                    </p:set>
                                    <p:anim calcmode="lin" valueType="num">
                                      <p:cBhvr additive="base">
                                        <p:cTn id="43" dur="500" fill="hold"/>
                                        <p:tgtEl>
                                          <p:spTgt spid="12697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697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6977">
                                            <p:txEl>
                                              <p:pRg st="8" end="8"/>
                                            </p:txEl>
                                          </p:spTgt>
                                        </p:tgtEl>
                                        <p:attrNameLst>
                                          <p:attrName>style.visibility</p:attrName>
                                        </p:attrNameLst>
                                      </p:cBhvr>
                                      <p:to>
                                        <p:strVal val="visible"/>
                                      </p:to>
                                    </p:set>
                                    <p:anim calcmode="lin" valueType="num">
                                      <p:cBhvr additive="base">
                                        <p:cTn id="49" dur="500" fill="hold"/>
                                        <p:tgtEl>
                                          <p:spTgt spid="12697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697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6977">
                                            <p:txEl>
                                              <p:pRg st="9" end="9"/>
                                            </p:txEl>
                                          </p:spTgt>
                                        </p:tgtEl>
                                        <p:attrNameLst>
                                          <p:attrName>style.visibility</p:attrName>
                                        </p:attrNameLst>
                                      </p:cBhvr>
                                      <p:to>
                                        <p:strVal val="visible"/>
                                      </p:to>
                                    </p:set>
                                    <p:anim calcmode="lin" valueType="num">
                                      <p:cBhvr additive="base">
                                        <p:cTn id="55" dur="500" fill="hold"/>
                                        <p:tgtEl>
                                          <p:spTgt spid="126977">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697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6977">
                                            <p:txEl>
                                              <p:pRg st="10" end="10"/>
                                            </p:txEl>
                                          </p:spTgt>
                                        </p:tgtEl>
                                        <p:attrNameLst>
                                          <p:attrName>style.visibility</p:attrName>
                                        </p:attrNameLst>
                                      </p:cBhvr>
                                      <p:to>
                                        <p:strVal val="visible"/>
                                      </p:to>
                                    </p:set>
                                    <p:anim calcmode="lin" valueType="num">
                                      <p:cBhvr additive="base">
                                        <p:cTn id="61" dur="500" fill="hold"/>
                                        <p:tgtEl>
                                          <p:spTgt spid="126977">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697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Content Placeholder 4"/>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914400" y="2239963"/>
            <a:ext cx="3276600" cy="3876675"/>
          </a:xfrm>
        </p:spPr>
      </p:pic>
      <p:sp>
        <p:nvSpPr>
          <p:cNvPr id="4" name="Title 1"/>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The Aggression Continuum</a:t>
            </a:r>
          </a:p>
        </p:txBody>
      </p:sp>
      <p:sp>
        <p:nvSpPr>
          <p:cNvPr id="15" name="Freeform 14"/>
          <p:cNvSpPr/>
          <p:nvPr/>
        </p:nvSpPr>
        <p:spPr>
          <a:xfrm>
            <a:off x="3150055" y="2124075"/>
            <a:ext cx="2286000" cy="466725"/>
          </a:xfrm>
          <a:custGeom>
            <a:avLst/>
            <a:gdLst>
              <a:gd name="connsiteX0" fmla="*/ 0 w 600825"/>
              <a:gd name="connsiteY0" fmla="*/ 0 h 467360"/>
              <a:gd name="connsiteX1" fmla="*/ 600825 w 600825"/>
              <a:gd name="connsiteY1" fmla="*/ 0 h 467360"/>
              <a:gd name="connsiteX2" fmla="*/ 600825 w 600825"/>
              <a:gd name="connsiteY2" fmla="*/ 467360 h 467360"/>
              <a:gd name="connsiteX3" fmla="*/ 0 w 600825"/>
              <a:gd name="connsiteY3" fmla="*/ 467360 h 467360"/>
              <a:gd name="connsiteX4" fmla="*/ 0 w 600825"/>
              <a:gd name="connsiteY4" fmla="*/ 0 h 46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5" h="467360">
                <a:moveTo>
                  <a:pt x="0" y="0"/>
                </a:moveTo>
                <a:lnTo>
                  <a:pt x="600825" y="0"/>
                </a:lnTo>
                <a:lnTo>
                  <a:pt x="600825" y="467360"/>
                </a:lnTo>
                <a:lnTo>
                  <a:pt x="0" y="467360"/>
                </a:lnTo>
                <a:lnTo>
                  <a:pt x="0" y="0"/>
                </a:lnTo>
                <a:close/>
              </a:path>
            </a:pathLst>
          </a:custGeom>
          <a:solidFill>
            <a:schemeClr val="accent4">
              <a:lumMod val="20000"/>
              <a:lumOff val="80000"/>
            </a:schemeClr>
          </a:solidFill>
          <a:effectLst>
            <a:softEdge rad="1270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spcCol="1270" anchor="ctr"/>
          <a:lstStyle/>
          <a:p>
            <a:pPr marL="114300" lvl="1" indent="-114300" defTabSz="622300">
              <a:lnSpc>
                <a:spcPct val="90000"/>
              </a:lnSpc>
              <a:spcAft>
                <a:spcPct val="15000"/>
              </a:spcAft>
              <a:buFontTx/>
              <a:buChar char="••"/>
              <a:defRPr/>
            </a:pPr>
            <a:r>
              <a:rPr lang="en-US" sz="1600" dirty="0">
                <a:latin typeface="Arial" charset="0"/>
              </a:rPr>
              <a:t>Physically Violent</a:t>
            </a:r>
            <a:endParaRPr lang="en-US" sz="1600" dirty="0"/>
          </a:p>
        </p:txBody>
      </p:sp>
      <p:sp>
        <p:nvSpPr>
          <p:cNvPr id="18" name="Freeform 17"/>
          <p:cNvSpPr/>
          <p:nvPr/>
        </p:nvSpPr>
        <p:spPr>
          <a:xfrm>
            <a:off x="3124200" y="2819400"/>
            <a:ext cx="2286000" cy="466725"/>
          </a:xfrm>
          <a:custGeom>
            <a:avLst/>
            <a:gdLst>
              <a:gd name="connsiteX0" fmla="*/ 0 w 600825"/>
              <a:gd name="connsiteY0" fmla="*/ 0 h 467360"/>
              <a:gd name="connsiteX1" fmla="*/ 600825 w 600825"/>
              <a:gd name="connsiteY1" fmla="*/ 0 h 467360"/>
              <a:gd name="connsiteX2" fmla="*/ 600825 w 600825"/>
              <a:gd name="connsiteY2" fmla="*/ 467360 h 467360"/>
              <a:gd name="connsiteX3" fmla="*/ 0 w 600825"/>
              <a:gd name="connsiteY3" fmla="*/ 467360 h 467360"/>
              <a:gd name="connsiteX4" fmla="*/ 0 w 600825"/>
              <a:gd name="connsiteY4" fmla="*/ 0 h 46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5" h="467360">
                <a:moveTo>
                  <a:pt x="0" y="0"/>
                </a:moveTo>
                <a:lnTo>
                  <a:pt x="600825" y="0"/>
                </a:lnTo>
                <a:lnTo>
                  <a:pt x="600825" y="467360"/>
                </a:lnTo>
                <a:lnTo>
                  <a:pt x="0" y="467360"/>
                </a:lnTo>
                <a:lnTo>
                  <a:pt x="0" y="0"/>
                </a:lnTo>
                <a:close/>
              </a:path>
            </a:pathLst>
          </a:custGeom>
          <a:solidFill>
            <a:schemeClr val="accent4">
              <a:lumMod val="20000"/>
              <a:lumOff val="80000"/>
            </a:schemeClr>
          </a:solidFill>
          <a:effectLst>
            <a:softEdge rad="1270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spcCol="1270" anchor="ctr"/>
          <a:lstStyle/>
          <a:p>
            <a:pPr marL="114300" lvl="1" indent="-114300" defTabSz="622300">
              <a:lnSpc>
                <a:spcPct val="90000"/>
              </a:lnSpc>
              <a:spcAft>
                <a:spcPct val="15000"/>
              </a:spcAft>
              <a:buFontTx/>
              <a:buChar char="••"/>
              <a:defRPr/>
            </a:pPr>
            <a:r>
              <a:rPr lang="en-US" sz="1600" dirty="0">
                <a:latin typeface="Arial" charset="0"/>
              </a:rPr>
              <a:t>Physically Threatening</a:t>
            </a:r>
          </a:p>
        </p:txBody>
      </p:sp>
      <p:sp>
        <p:nvSpPr>
          <p:cNvPr id="21" name="Freeform 20"/>
          <p:cNvSpPr/>
          <p:nvPr/>
        </p:nvSpPr>
        <p:spPr>
          <a:xfrm>
            <a:off x="3124200" y="3417887"/>
            <a:ext cx="2286000" cy="468313"/>
          </a:xfrm>
          <a:custGeom>
            <a:avLst/>
            <a:gdLst>
              <a:gd name="connsiteX0" fmla="*/ 0 w 600825"/>
              <a:gd name="connsiteY0" fmla="*/ 0 h 467360"/>
              <a:gd name="connsiteX1" fmla="*/ 600825 w 600825"/>
              <a:gd name="connsiteY1" fmla="*/ 0 h 467360"/>
              <a:gd name="connsiteX2" fmla="*/ 600825 w 600825"/>
              <a:gd name="connsiteY2" fmla="*/ 467360 h 467360"/>
              <a:gd name="connsiteX3" fmla="*/ 0 w 600825"/>
              <a:gd name="connsiteY3" fmla="*/ 467360 h 467360"/>
              <a:gd name="connsiteX4" fmla="*/ 0 w 600825"/>
              <a:gd name="connsiteY4" fmla="*/ 0 h 46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5" h="467360">
                <a:moveTo>
                  <a:pt x="0" y="0"/>
                </a:moveTo>
                <a:lnTo>
                  <a:pt x="600825" y="0"/>
                </a:lnTo>
                <a:lnTo>
                  <a:pt x="600825" y="467360"/>
                </a:lnTo>
                <a:lnTo>
                  <a:pt x="0" y="467360"/>
                </a:lnTo>
                <a:lnTo>
                  <a:pt x="0" y="0"/>
                </a:lnTo>
                <a:close/>
              </a:path>
            </a:pathLst>
          </a:custGeom>
          <a:solidFill>
            <a:schemeClr val="accent4">
              <a:lumMod val="20000"/>
              <a:lumOff val="80000"/>
            </a:schemeClr>
          </a:solidFill>
          <a:effectLst>
            <a:softEdge rad="1270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spcCol="1270" anchor="ctr"/>
          <a:lstStyle/>
          <a:p>
            <a:pPr marL="114300" lvl="1" indent="-114300" defTabSz="622300">
              <a:lnSpc>
                <a:spcPct val="90000"/>
              </a:lnSpc>
              <a:spcAft>
                <a:spcPct val="15000"/>
              </a:spcAft>
              <a:buFontTx/>
              <a:buChar char="••"/>
              <a:defRPr/>
            </a:pPr>
            <a:r>
              <a:rPr lang="en-US" sz="1600" dirty="0">
                <a:latin typeface="Arial" charset="0"/>
              </a:rPr>
              <a:t>Verbally Threatening</a:t>
            </a:r>
          </a:p>
        </p:txBody>
      </p:sp>
      <p:sp>
        <p:nvSpPr>
          <p:cNvPr id="24" name="Freeform 23"/>
          <p:cNvSpPr/>
          <p:nvPr/>
        </p:nvSpPr>
        <p:spPr>
          <a:xfrm>
            <a:off x="3165475" y="4105275"/>
            <a:ext cx="2286000" cy="466725"/>
          </a:xfrm>
          <a:custGeom>
            <a:avLst/>
            <a:gdLst>
              <a:gd name="connsiteX0" fmla="*/ 0 w 600825"/>
              <a:gd name="connsiteY0" fmla="*/ 0 h 467360"/>
              <a:gd name="connsiteX1" fmla="*/ 600825 w 600825"/>
              <a:gd name="connsiteY1" fmla="*/ 0 h 467360"/>
              <a:gd name="connsiteX2" fmla="*/ 600825 w 600825"/>
              <a:gd name="connsiteY2" fmla="*/ 467360 h 467360"/>
              <a:gd name="connsiteX3" fmla="*/ 0 w 600825"/>
              <a:gd name="connsiteY3" fmla="*/ 467360 h 467360"/>
              <a:gd name="connsiteX4" fmla="*/ 0 w 600825"/>
              <a:gd name="connsiteY4" fmla="*/ 0 h 46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5" h="467360">
                <a:moveTo>
                  <a:pt x="0" y="0"/>
                </a:moveTo>
                <a:lnTo>
                  <a:pt x="600825" y="0"/>
                </a:lnTo>
                <a:lnTo>
                  <a:pt x="600825" y="467360"/>
                </a:lnTo>
                <a:lnTo>
                  <a:pt x="0" y="467360"/>
                </a:lnTo>
                <a:lnTo>
                  <a:pt x="0" y="0"/>
                </a:lnTo>
                <a:close/>
              </a:path>
            </a:pathLst>
          </a:custGeom>
          <a:solidFill>
            <a:schemeClr val="accent4">
              <a:lumMod val="20000"/>
              <a:lumOff val="80000"/>
            </a:schemeClr>
          </a:solidFill>
          <a:effectLst>
            <a:softEdge rad="1270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4290" tIns="34290" rIns="34290" bIns="34290" spcCol="1270" anchor="ctr"/>
          <a:lstStyle/>
          <a:p>
            <a:pPr marL="114300" lvl="1" indent="-114300" defTabSz="622300">
              <a:lnSpc>
                <a:spcPct val="90000"/>
              </a:lnSpc>
              <a:spcAft>
                <a:spcPct val="15000"/>
              </a:spcAft>
              <a:buFontTx/>
              <a:buChar char="••"/>
              <a:defRPr/>
            </a:pPr>
            <a:r>
              <a:rPr lang="en-US" sz="1600" dirty="0">
                <a:latin typeface="Arial" charset="0"/>
              </a:rPr>
              <a:t>Verbally Hostile</a:t>
            </a:r>
          </a:p>
        </p:txBody>
      </p:sp>
      <p:sp>
        <p:nvSpPr>
          <p:cNvPr id="27" name="Freeform 26"/>
          <p:cNvSpPr/>
          <p:nvPr/>
        </p:nvSpPr>
        <p:spPr>
          <a:xfrm>
            <a:off x="3124200" y="4714875"/>
            <a:ext cx="2286000" cy="466725"/>
          </a:xfrm>
          <a:custGeom>
            <a:avLst/>
            <a:gdLst>
              <a:gd name="connsiteX0" fmla="*/ 0 w 600825"/>
              <a:gd name="connsiteY0" fmla="*/ 0 h 467360"/>
              <a:gd name="connsiteX1" fmla="*/ 600825 w 600825"/>
              <a:gd name="connsiteY1" fmla="*/ 0 h 467360"/>
              <a:gd name="connsiteX2" fmla="*/ 600825 w 600825"/>
              <a:gd name="connsiteY2" fmla="*/ 467360 h 467360"/>
              <a:gd name="connsiteX3" fmla="*/ 0 w 600825"/>
              <a:gd name="connsiteY3" fmla="*/ 467360 h 467360"/>
              <a:gd name="connsiteX4" fmla="*/ 0 w 600825"/>
              <a:gd name="connsiteY4" fmla="*/ 0 h 46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5" h="467360">
                <a:moveTo>
                  <a:pt x="0" y="0"/>
                </a:moveTo>
                <a:lnTo>
                  <a:pt x="600825" y="0"/>
                </a:lnTo>
                <a:lnTo>
                  <a:pt x="600825" y="467360"/>
                </a:lnTo>
                <a:lnTo>
                  <a:pt x="0" y="467360"/>
                </a:lnTo>
                <a:lnTo>
                  <a:pt x="0" y="0"/>
                </a:lnTo>
                <a:close/>
              </a:path>
            </a:pathLst>
          </a:custGeom>
          <a:solidFill>
            <a:schemeClr val="accent4">
              <a:lumMod val="20000"/>
              <a:lumOff val="80000"/>
            </a:schemeClr>
          </a:solidFill>
          <a:effectLst>
            <a:softEdge rad="1270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spcCol="1270" anchor="ctr"/>
          <a:lstStyle/>
          <a:p>
            <a:pPr marL="114300" lvl="1" indent="-114300" defTabSz="622300">
              <a:lnSpc>
                <a:spcPct val="90000"/>
              </a:lnSpc>
              <a:spcAft>
                <a:spcPct val="15000"/>
              </a:spcAft>
              <a:buFontTx/>
              <a:buChar char="••"/>
              <a:defRPr/>
            </a:pPr>
            <a:r>
              <a:rPr lang="en-US" sz="1600" dirty="0">
                <a:latin typeface="Arial" charset="0"/>
              </a:rPr>
              <a:t>Verbally Agitated</a:t>
            </a:r>
          </a:p>
        </p:txBody>
      </p:sp>
      <p:sp>
        <p:nvSpPr>
          <p:cNvPr id="29" name="Freeform 28"/>
          <p:cNvSpPr/>
          <p:nvPr/>
        </p:nvSpPr>
        <p:spPr>
          <a:xfrm>
            <a:off x="3200400" y="5324475"/>
            <a:ext cx="2286000" cy="466725"/>
          </a:xfrm>
          <a:custGeom>
            <a:avLst/>
            <a:gdLst>
              <a:gd name="connsiteX0" fmla="*/ 0 w 600825"/>
              <a:gd name="connsiteY0" fmla="*/ 0 h 467360"/>
              <a:gd name="connsiteX1" fmla="*/ 600825 w 600825"/>
              <a:gd name="connsiteY1" fmla="*/ 0 h 467360"/>
              <a:gd name="connsiteX2" fmla="*/ 600825 w 600825"/>
              <a:gd name="connsiteY2" fmla="*/ 467360 h 467360"/>
              <a:gd name="connsiteX3" fmla="*/ 0 w 600825"/>
              <a:gd name="connsiteY3" fmla="*/ 467360 h 467360"/>
              <a:gd name="connsiteX4" fmla="*/ 0 w 600825"/>
              <a:gd name="connsiteY4" fmla="*/ 0 h 46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5" h="467360">
                <a:moveTo>
                  <a:pt x="0" y="0"/>
                </a:moveTo>
                <a:lnTo>
                  <a:pt x="600825" y="0"/>
                </a:lnTo>
                <a:lnTo>
                  <a:pt x="600825" y="467360"/>
                </a:lnTo>
                <a:lnTo>
                  <a:pt x="0" y="467360"/>
                </a:lnTo>
                <a:lnTo>
                  <a:pt x="0" y="0"/>
                </a:lnTo>
                <a:close/>
              </a:path>
            </a:pathLst>
          </a:custGeom>
          <a:solidFill>
            <a:schemeClr val="accent4">
              <a:lumMod val="20000"/>
              <a:lumOff val="80000"/>
            </a:schemeClr>
          </a:solidFill>
          <a:effectLst>
            <a:softEdge rad="1270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spcCol="1270" anchor="ctr"/>
          <a:lstStyle/>
          <a:p>
            <a:pPr marL="114300" lvl="1" indent="-114300" defTabSz="622300">
              <a:lnSpc>
                <a:spcPct val="90000"/>
              </a:lnSpc>
              <a:spcAft>
                <a:spcPct val="15000"/>
              </a:spcAft>
              <a:buFontTx/>
              <a:buChar char="••"/>
              <a:defRPr/>
            </a:pPr>
            <a:r>
              <a:rPr lang="en-US" sz="1600" dirty="0">
                <a:latin typeface="Arial" charset="0"/>
              </a:rPr>
              <a:t>Calm</a:t>
            </a:r>
          </a:p>
        </p:txBody>
      </p:sp>
      <p:sp>
        <p:nvSpPr>
          <p:cNvPr id="30" name="TextBox 29"/>
          <p:cNvSpPr txBox="1"/>
          <p:nvPr/>
        </p:nvSpPr>
        <p:spPr>
          <a:xfrm>
            <a:off x="5486400" y="2357438"/>
            <a:ext cx="2819400" cy="3662362"/>
          </a:xfrm>
          <a:prstGeom prst="rect">
            <a:avLst/>
          </a:prstGeom>
          <a:solidFill>
            <a:schemeClr val="bg2"/>
          </a:solidFill>
          <a:ln w="38100">
            <a:solidFill>
              <a:srgbClr val="FF0000"/>
            </a:solidFill>
          </a:ln>
        </p:spPr>
        <p:txBody>
          <a:bodyPr>
            <a:spAutoFit/>
          </a:bodyPr>
          <a:lstStyle/>
          <a:p>
            <a:pPr algn="ctr">
              <a:defRPr/>
            </a:pPr>
            <a:r>
              <a:rPr lang="en-US" sz="3600" b="1" u="sng" dirty="0">
                <a:solidFill>
                  <a:srgbClr val="262626"/>
                </a:solidFill>
                <a:latin typeface="+mn-lt"/>
              </a:rPr>
              <a:t>STEP 6:</a:t>
            </a:r>
          </a:p>
          <a:p>
            <a:pPr algn="ctr">
              <a:defRPr/>
            </a:pPr>
            <a:endParaRPr lang="en-US" sz="3200" dirty="0">
              <a:solidFill>
                <a:srgbClr val="262626"/>
              </a:solidFill>
              <a:latin typeface="+mn-lt"/>
            </a:endParaRPr>
          </a:p>
          <a:p>
            <a:pPr algn="ctr">
              <a:defRPr/>
            </a:pPr>
            <a:r>
              <a:rPr lang="en-US" sz="3200" dirty="0">
                <a:solidFill>
                  <a:srgbClr val="262626"/>
                </a:solidFill>
                <a:latin typeface="+mn-lt"/>
              </a:rPr>
              <a:t>the Person is </a:t>
            </a:r>
          </a:p>
          <a:p>
            <a:pPr algn="ctr">
              <a:defRPr/>
            </a:pPr>
            <a:endParaRPr lang="en-US" sz="3200" dirty="0">
              <a:solidFill>
                <a:srgbClr val="262626"/>
              </a:solidFill>
              <a:latin typeface="+mn-lt"/>
            </a:endParaRPr>
          </a:p>
          <a:p>
            <a:pPr algn="ctr">
              <a:defRPr/>
            </a:pPr>
            <a:r>
              <a:rPr lang="en-US" sz="3200" dirty="0">
                <a:solidFill>
                  <a:srgbClr val="262626"/>
                </a:solidFill>
                <a:latin typeface="+mn-lt"/>
              </a:rPr>
              <a:t>Physically</a:t>
            </a:r>
            <a:br>
              <a:rPr lang="en-US" sz="3200" dirty="0">
                <a:solidFill>
                  <a:srgbClr val="262626"/>
                </a:solidFill>
                <a:latin typeface="+mn-lt"/>
              </a:rPr>
            </a:br>
            <a:r>
              <a:rPr lang="en-US" sz="3200" dirty="0">
                <a:solidFill>
                  <a:srgbClr val="262626"/>
                </a:solidFill>
                <a:latin typeface="+mn-lt"/>
              </a:rPr>
              <a:t>Violent</a:t>
            </a:r>
          </a:p>
          <a:p>
            <a:pPr algn="ctr">
              <a:defRPr/>
            </a:pP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Font typeface="Wingdings" pitchFamily="2" charset="2"/>
              <a:buNone/>
              <a:defRPr/>
            </a:pPr>
            <a:r>
              <a:rPr lang="en-US" sz="3200" b="1" u="sng" dirty="0">
                <a:effectLst>
                  <a:outerShdw blurRad="38100" dist="38100" dir="2700000" algn="tl">
                    <a:srgbClr val="000000"/>
                  </a:outerShdw>
                </a:effectLst>
                <a:latin typeface="Arial" charset="0"/>
              </a:rPr>
              <a:t>Step </a:t>
            </a:r>
            <a:r>
              <a:rPr lang="en-US" sz="3200" b="1" u="sng" dirty="0" smtClean="0">
                <a:effectLst>
                  <a:outerShdw blurRad="38100" dist="38100" dir="2700000" algn="tl">
                    <a:srgbClr val="000000"/>
                  </a:outerShdw>
                </a:effectLst>
                <a:latin typeface="Arial" charset="0"/>
              </a:rPr>
              <a:t>6:   Physically Violent</a:t>
            </a:r>
            <a:endParaRPr lang="en-US" sz="3200" b="1" u="sng" dirty="0">
              <a:effectLst>
                <a:outerShdw blurRad="38100" dist="38100" dir="2700000" algn="tl">
                  <a:srgbClr val="000000"/>
                </a:outerShdw>
              </a:effectLst>
              <a:latin typeface="Arial" charset="0"/>
            </a:endParaRPr>
          </a:p>
          <a:p>
            <a:pPr marL="0" indent="0" algn="ctr">
              <a:buFont typeface="Wingdings" pitchFamily="2" charset="2"/>
              <a:buNone/>
              <a:defRPr/>
            </a:pPr>
            <a:endParaRPr lang="en-US" dirty="0" smtClean="0"/>
          </a:p>
          <a:p>
            <a:pPr marL="365125" lvl="1">
              <a:buSzPct val="80000"/>
              <a:buFont typeface="Wingdings" pitchFamily="2" charset="2"/>
              <a:buChar char=""/>
              <a:defRPr/>
            </a:pPr>
            <a:r>
              <a:rPr lang="en-US" sz="3600" dirty="0">
                <a:solidFill>
                  <a:schemeClr val="tx2">
                    <a:lumMod val="50000"/>
                  </a:schemeClr>
                </a:solidFill>
                <a:effectLst>
                  <a:outerShdw blurRad="38100" dist="38100" dir="2700000" algn="tl">
                    <a:srgbClr val="000000"/>
                  </a:outerShdw>
                </a:effectLst>
                <a:latin typeface="Arial" charset="0"/>
              </a:rPr>
              <a:t>Persons Actions:</a:t>
            </a:r>
          </a:p>
          <a:p>
            <a:pPr lvl="1">
              <a:defRPr/>
            </a:pPr>
            <a:r>
              <a:rPr lang="en-US" sz="2400" b="1" dirty="0" smtClean="0">
                <a:latin typeface="Arial" charset="0"/>
              </a:rPr>
              <a:t>Physically attacks you in some form</a:t>
            </a:r>
            <a:endParaRPr lang="en-US" sz="2400" b="1" dirty="0">
              <a:latin typeface="Arial" charset="0"/>
            </a:endParaRPr>
          </a:p>
        </p:txBody>
      </p:sp>
      <p:sp>
        <p:nvSpPr>
          <p:cNvPr id="4" name="Title 1"/>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The Aggression Continuum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Font typeface="Wingdings" pitchFamily="2" charset="2"/>
              <a:buNone/>
              <a:defRPr/>
            </a:pPr>
            <a:r>
              <a:rPr lang="en-US" sz="3200" b="1" u="sng" dirty="0">
                <a:effectLst>
                  <a:outerShdw blurRad="38100" dist="38100" dir="2700000" algn="tl">
                    <a:srgbClr val="000000"/>
                  </a:outerShdw>
                </a:effectLst>
                <a:latin typeface="Arial" charset="0"/>
              </a:rPr>
              <a:t>Step </a:t>
            </a:r>
            <a:r>
              <a:rPr lang="en-US" sz="3200" b="1" u="sng" dirty="0" smtClean="0">
                <a:effectLst>
                  <a:outerShdw blurRad="38100" dist="38100" dir="2700000" algn="tl">
                    <a:srgbClr val="000000"/>
                  </a:outerShdw>
                </a:effectLst>
                <a:latin typeface="Arial" charset="0"/>
              </a:rPr>
              <a:t>6:   Physically Violent</a:t>
            </a:r>
            <a:endParaRPr lang="en-US" sz="3200" b="1" u="sng" dirty="0">
              <a:effectLst>
                <a:outerShdw blurRad="38100" dist="38100" dir="2700000" algn="tl">
                  <a:srgbClr val="000000"/>
                </a:outerShdw>
              </a:effectLst>
              <a:latin typeface="Arial" charset="0"/>
            </a:endParaRPr>
          </a:p>
          <a:p>
            <a:pPr marL="0" indent="0" algn="ctr">
              <a:buFont typeface="Wingdings" pitchFamily="2" charset="2"/>
              <a:buNone/>
              <a:defRPr/>
            </a:pPr>
            <a:endParaRPr lang="en-US" dirty="0" smtClean="0"/>
          </a:p>
          <a:p>
            <a:pPr marL="365125" lvl="1">
              <a:buSzPct val="80000"/>
              <a:buFont typeface="Wingdings" pitchFamily="2" charset="2"/>
              <a:buChar char=""/>
              <a:defRPr/>
            </a:pPr>
            <a:r>
              <a:rPr lang="en-US" sz="3600" dirty="0" smtClean="0">
                <a:solidFill>
                  <a:schemeClr val="tx2">
                    <a:lumMod val="50000"/>
                  </a:schemeClr>
                </a:solidFill>
                <a:effectLst>
                  <a:outerShdw blurRad="38100" dist="38100" dir="2700000" algn="tl">
                    <a:srgbClr val="000000"/>
                  </a:outerShdw>
                </a:effectLst>
                <a:latin typeface="Arial" charset="0"/>
              </a:rPr>
              <a:t>Your Response:</a:t>
            </a:r>
            <a:endParaRPr lang="en-US" sz="3600" dirty="0">
              <a:solidFill>
                <a:schemeClr val="tx2">
                  <a:lumMod val="50000"/>
                </a:schemeClr>
              </a:solidFill>
              <a:effectLst>
                <a:outerShdw blurRad="38100" dist="38100" dir="2700000" algn="tl">
                  <a:srgbClr val="000000"/>
                </a:outerShdw>
              </a:effectLst>
              <a:latin typeface="Arial" charset="0"/>
            </a:endParaRPr>
          </a:p>
          <a:p>
            <a:pPr lvl="1">
              <a:defRPr/>
            </a:pPr>
            <a:r>
              <a:rPr lang="en-US" sz="2400" dirty="0" smtClean="0">
                <a:latin typeface="Arial" charset="0"/>
              </a:rPr>
              <a:t>Change to self defense/survival mode</a:t>
            </a:r>
          </a:p>
        </p:txBody>
      </p:sp>
      <p:sp>
        <p:nvSpPr>
          <p:cNvPr id="4" name="Title 1"/>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The Aggression Continuum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a:xfrm>
            <a:off x="0" y="228600"/>
            <a:ext cx="9144000" cy="1143000"/>
          </a:xfrm>
        </p:spPr>
        <p:txBody>
          <a:bodyPr/>
          <a:lstStyle/>
          <a:p>
            <a:pPr eaLnBrk="1" hangingPunct="1"/>
            <a:r>
              <a:rPr lang="en-US" b="0" dirty="0" smtClean="0"/>
              <a:t>Self Defense </a:t>
            </a:r>
            <a:br>
              <a:rPr lang="en-US" b="0" dirty="0" smtClean="0"/>
            </a:br>
            <a:r>
              <a:rPr lang="en-US" b="0" dirty="0" smtClean="0"/>
              <a:t>vs. Patient Control</a:t>
            </a:r>
          </a:p>
        </p:txBody>
      </p:sp>
      <p:sp>
        <p:nvSpPr>
          <p:cNvPr id="131074" name="Text Box 6"/>
          <p:cNvSpPr txBox="1">
            <a:spLocks noChangeArrowheads="1"/>
          </p:cNvSpPr>
          <p:nvPr/>
        </p:nvSpPr>
        <p:spPr bwMode="auto">
          <a:xfrm>
            <a:off x="460420" y="2102700"/>
            <a:ext cx="8305800" cy="4740275"/>
          </a:xfrm>
          <a:prstGeom prst="rect">
            <a:avLst/>
          </a:prstGeom>
          <a:noFill/>
          <a:ln w="9525">
            <a:noFill/>
            <a:miter lim="800000"/>
            <a:headEnd/>
            <a:tailEnd/>
          </a:ln>
        </p:spPr>
        <p:txBody>
          <a:bodyPr>
            <a:spAutoFit/>
          </a:bodyPr>
          <a:lstStyle/>
          <a:p>
            <a:pPr>
              <a:spcBef>
                <a:spcPct val="50000"/>
              </a:spcBef>
              <a:buFont typeface="Wingdings" pitchFamily="2" charset="2"/>
              <a:buNone/>
            </a:pPr>
            <a:r>
              <a:rPr lang="en-US" sz="2400" b="1" dirty="0"/>
              <a:t>Self Defense</a:t>
            </a:r>
            <a:r>
              <a:rPr lang="en-US" sz="2400" dirty="0"/>
              <a:t> involves any and all means of self protection</a:t>
            </a:r>
          </a:p>
          <a:p>
            <a:pPr lvl="1">
              <a:spcBef>
                <a:spcPct val="50000"/>
              </a:spcBef>
              <a:buFont typeface="Wingdings" pitchFamily="2" charset="2"/>
              <a:buChar char="§"/>
            </a:pPr>
            <a:r>
              <a:rPr lang="en-US" sz="2400" dirty="0"/>
              <a:t> Force used must be reasonable and necessary</a:t>
            </a:r>
          </a:p>
          <a:p>
            <a:pPr lvl="1">
              <a:buFont typeface="Wingdings" pitchFamily="2" charset="2"/>
              <a:buChar char="§"/>
            </a:pPr>
            <a:r>
              <a:rPr lang="en-US" sz="2400" dirty="0"/>
              <a:t> Tactics aid in the escape of an individual from an </a:t>
            </a:r>
          </a:p>
          <a:p>
            <a:pPr lvl="1">
              <a:buFont typeface="Wingdings" pitchFamily="2" charset="2"/>
              <a:buNone/>
            </a:pPr>
            <a:r>
              <a:rPr lang="en-US" sz="2400" dirty="0"/>
              <a:t>   attacker without regard for the attacker</a:t>
            </a:r>
          </a:p>
          <a:p>
            <a:pPr lvl="1">
              <a:buFont typeface="Wingdings" pitchFamily="2" charset="2"/>
              <a:buChar char="§"/>
            </a:pPr>
            <a:r>
              <a:rPr lang="en-US" sz="2400" dirty="0"/>
              <a:t> Used only in emergency situations to protect the </a:t>
            </a:r>
          </a:p>
          <a:p>
            <a:pPr lvl="1">
              <a:buFont typeface="Wingdings" pitchFamily="2" charset="2"/>
              <a:buNone/>
            </a:pPr>
            <a:r>
              <a:rPr lang="en-US" sz="2400" dirty="0"/>
              <a:t>   provider from harm or injury</a:t>
            </a:r>
          </a:p>
          <a:p>
            <a:pPr lvl="1">
              <a:buFont typeface="Wingdings" pitchFamily="2" charset="2"/>
              <a:buNone/>
            </a:pPr>
            <a:endParaRPr lang="en-US" dirty="0"/>
          </a:p>
          <a:p>
            <a:pPr>
              <a:buFont typeface="Wingdings" pitchFamily="2" charset="2"/>
              <a:buNone/>
            </a:pPr>
            <a:r>
              <a:rPr lang="en-US" sz="2400" b="1" dirty="0"/>
              <a:t>Patient Control</a:t>
            </a:r>
          </a:p>
          <a:p>
            <a:pPr>
              <a:buFont typeface="Wingdings" pitchFamily="2" charset="2"/>
              <a:buNone/>
            </a:pPr>
            <a:endParaRPr lang="en-US" sz="800" b="1" dirty="0"/>
          </a:p>
          <a:p>
            <a:pPr lvl="1">
              <a:buFont typeface="Wingdings" pitchFamily="2" charset="2"/>
              <a:buChar char="§"/>
            </a:pPr>
            <a:r>
              <a:rPr lang="en-US" sz="2400" dirty="0"/>
              <a:t>  Tactics to maximize patient management while   </a:t>
            </a:r>
          </a:p>
          <a:p>
            <a:pPr lvl="1">
              <a:buFont typeface="Wingdings" pitchFamily="2" charset="2"/>
              <a:buNone/>
            </a:pPr>
            <a:r>
              <a:rPr lang="en-US" sz="2400" dirty="0"/>
              <a:t>    minimizing injury to patients and other providers</a:t>
            </a:r>
          </a:p>
          <a:p>
            <a:pPr lvl="1">
              <a:buFont typeface="Wingdings" pitchFamily="2" charset="2"/>
              <a:buChar char="§"/>
            </a:pPr>
            <a:r>
              <a:rPr lang="en-US" sz="2400" dirty="0"/>
              <a:t>  Professional responsibility to protect and defend</a:t>
            </a:r>
          </a:p>
          <a:p>
            <a:pPr lvl="1">
              <a:buFont typeface="Wingdings" pitchFamily="2" charset="2"/>
              <a:buNone/>
            </a:pPr>
            <a:endParaRPr lang="en-US" sz="2400" dirty="0"/>
          </a:p>
        </p:txBody>
      </p:sp>
    </p:spTree>
    <p:extLst>
      <p:ext uri="{BB962C8B-B14F-4D97-AF65-F5344CB8AC3E}">
        <p14:creationId xmlns:p14="http://schemas.microsoft.com/office/powerpoint/2010/main" val="21309120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r>
              <a:rPr lang="en-US" smtClean="0"/>
              <a:t>Objective “Reasonableness”</a:t>
            </a:r>
          </a:p>
        </p:txBody>
      </p:sp>
      <p:sp>
        <p:nvSpPr>
          <p:cNvPr id="133122" name="Rectangle 3"/>
          <p:cNvSpPr>
            <a:spLocks noGrp="1" noChangeArrowheads="1"/>
          </p:cNvSpPr>
          <p:nvPr>
            <p:ph type="body" idx="1"/>
          </p:nvPr>
        </p:nvSpPr>
        <p:spPr/>
        <p:txBody>
          <a:bodyPr/>
          <a:lstStyle/>
          <a:p>
            <a:pPr>
              <a:buFont typeface="Wingdings" pitchFamily="2" charset="2"/>
              <a:buNone/>
            </a:pPr>
            <a:r>
              <a:rPr lang="en-US" dirty="0" smtClean="0"/>
              <a:t>Force is judged</a:t>
            </a:r>
            <a:r>
              <a:rPr lang="en-US" sz="2400" dirty="0" smtClean="0"/>
              <a:t>:</a:t>
            </a:r>
          </a:p>
          <a:p>
            <a:pPr>
              <a:buFont typeface="Wingdings" pitchFamily="2" charset="2"/>
              <a:buNone/>
            </a:pPr>
            <a:endParaRPr lang="en-US" sz="800" dirty="0" smtClean="0"/>
          </a:p>
          <a:p>
            <a:r>
              <a:rPr lang="en-US" sz="2400" dirty="0" smtClean="0"/>
              <a:t>From standpoint of a reasonable provider/security officer with similar training and experience</a:t>
            </a:r>
          </a:p>
          <a:p>
            <a:r>
              <a:rPr lang="en-US" sz="2400" dirty="0" smtClean="0"/>
              <a:t>Through the eyes of the provider/security officer at the seen, at the time</a:t>
            </a:r>
          </a:p>
          <a:p>
            <a:r>
              <a:rPr lang="en-US" sz="2400" dirty="0" smtClean="0"/>
              <a:t>Objective determination</a:t>
            </a:r>
          </a:p>
          <a:p>
            <a:pPr>
              <a:buFont typeface="Wingdings" pitchFamily="2" charset="2"/>
              <a:buNone/>
            </a:pPr>
            <a:endParaRPr lang="en-US" sz="2400" dirty="0" smtClean="0"/>
          </a:p>
        </p:txBody>
      </p:sp>
    </p:spTree>
    <p:extLst>
      <p:ext uri="{BB962C8B-B14F-4D97-AF65-F5344CB8AC3E}">
        <p14:creationId xmlns:p14="http://schemas.microsoft.com/office/powerpoint/2010/main" val="254358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22">
                                            <p:txEl>
                                              <p:pRg st="0" end="0"/>
                                            </p:txEl>
                                          </p:spTgt>
                                        </p:tgtEl>
                                        <p:attrNameLst>
                                          <p:attrName>style.visibility</p:attrName>
                                        </p:attrNameLst>
                                      </p:cBhvr>
                                      <p:to>
                                        <p:strVal val="visible"/>
                                      </p:to>
                                    </p:set>
                                    <p:anim calcmode="lin" valueType="num">
                                      <p:cBhvr additive="base">
                                        <p:cTn id="7" dur="500" fill="hold"/>
                                        <p:tgtEl>
                                          <p:spTgt spid="133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22">
                                            <p:txEl>
                                              <p:pRg st="2" end="2"/>
                                            </p:txEl>
                                          </p:spTgt>
                                        </p:tgtEl>
                                        <p:attrNameLst>
                                          <p:attrName>style.visibility</p:attrName>
                                        </p:attrNameLst>
                                      </p:cBhvr>
                                      <p:to>
                                        <p:strVal val="visible"/>
                                      </p:to>
                                    </p:set>
                                    <p:anim calcmode="lin" valueType="num">
                                      <p:cBhvr additive="base">
                                        <p:cTn id="13" dur="500" fill="hold"/>
                                        <p:tgtEl>
                                          <p:spTgt spid="1331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22">
                                            <p:txEl>
                                              <p:pRg st="3" end="3"/>
                                            </p:txEl>
                                          </p:spTgt>
                                        </p:tgtEl>
                                        <p:attrNameLst>
                                          <p:attrName>style.visibility</p:attrName>
                                        </p:attrNameLst>
                                      </p:cBhvr>
                                      <p:to>
                                        <p:strVal val="visible"/>
                                      </p:to>
                                    </p:set>
                                    <p:anim calcmode="lin" valueType="num">
                                      <p:cBhvr additive="base">
                                        <p:cTn id="19" dur="500" fill="hold"/>
                                        <p:tgtEl>
                                          <p:spTgt spid="1331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22">
                                            <p:txEl>
                                              <p:pRg st="4" end="4"/>
                                            </p:txEl>
                                          </p:spTgt>
                                        </p:tgtEl>
                                        <p:attrNameLst>
                                          <p:attrName>style.visibility</p:attrName>
                                        </p:attrNameLst>
                                      </p:cBhvr>
                                      <p:to>
                                        <p:strVal val="visible"/>
                                      </p:to>
                                    </p:set>
                                    <p:anim calcmode="lin" valueType="num">
                                      <p:cBhvr additive="base">
                                        <p:cTn id="25" dur="500" fill="hold"/>
                                        <p:tgtEl>
                                          <p:spTgt spid="13312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2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Font typeface="Wingdings" pitchFamily="2" charset="2"/>
              <a:buNone/>
            </a:pPr>
            <a:r>
              <a:rPr lang="en-US" b="1" smtClean="0">
                <a:latin typeface="Times New Roman" pitchFamily="18" charset="0"/>
              </a:rPr>
              <a:t>	1.	Commitment To Outcome</a:t>
            </a:r>
          </a:p>
          <a:p>
            <a:pPr marL="0" indent="0">
              <a:buFont typeface="Wingdings" pitchFamily="2" charset="2"/>
              <a:buNone/>
            </a:pPr>
            <a:endParaRPr lang="en-US" b="1" smtClean="0">
              <a:latin typeface="Times New Roman" pitchFamily="18" charset="0"/>
            </a:endParaRPr>
          </a:p>
          <a:p>
            <a:pPr marL="0" indent="0">
              <a:buFont typeface="Wingdings" pitchFamily="2" charset="2"/>
              <a:buNone/>
            </a:pPr>
            <a:r>
              <a:rPr lang="en-US" b="1" smtClean="0">
                <a:latin typeface="Times New Roman" pitchFamily="18" charset="0"/>
              </a:rPr>
              <a:t>	2.	Pay Attention</a:t>
            </a:r>
          </a:p>
          <a:p>
            <a:pPr marL="0" indent="0">
              <a:buFont typeface="Wingdings" pitchFamily="2" charset="2"/>
              <a:buNone/>
            </a:pPr>
            <a:endParaRPr lang="en-US" b="1" smtClean="0">
              <a:latin typeface="Times New Roman" pitchFamily="18" charset="0"/>
            </a:endParaRPr>
          </a:p>
          <a:p>
            <a:pPr marL="0" indent="0">
              <a:buFont typeface="Wingdings" pitchFamily="2" charset="2"/>
              <a:buNone/>
            </a:pPr>
            <a:r>
              <a:rPr lang="en-US" b="1" smtClean="0">
                <a:latin typeface="Times New Roman" pitchFamily="18" charset="0"/>
              </a:rPr>
              <a:t>	3.	Know The Aggression Continuum</a:t>
            </a:r>
          </a:p>
          <a:p>
            <a:pPr marL="0" indent="0">
              <a:buFont typeface="Wingdings" pitchFamily="2" charset="2"/>
              <a:buNone/>
            </a:pPr>
            <a:endParaRPr lang="en-US" b="1" smtClean="0">
              <a:latin typeface="Times New Roman" pitchFamily="18" charset="0"/>
            </a:endParaRPr>
          </a:p>
          <a:p>
            <a:pPr marL="0" indent="0">
              <a:buFont typeface="Wingdings" pitchFamily="2" charset="2"/>
              <a:buNone/>
            </a:pPr>
            <a:r>
              <a:rPr lang="en-US" b="1" smtClean="0">
                <a:latin typeface="Times New Roman" pitchFamily="18" charset="0"/>
              </a:rPr>
              <a:t>	4.	Assessing The Cause</a:t>
            </a:r>
          </a:p>
          <a:p>
            <a:pPr marL="0" indent="0">
              <a:buFont typeface="Wingdings" pitchFamily="2" charset="2"/>
              <a:buNone/>
            </a:pPr>
            <a:endParaRPr lang="en-US" b="1" smtClean="0">
              <a:latin typeface="Times New Roman" pitchFamily="18" charset="0"/>
            </a:endParaRPr>
          </a:p>
          <a:p>
            <a:pPr marL="0" indent="0">
              <a:buFont typeface="Wingdings" pitchFamily="2" charset="2"/>
              <a:buNone/>
            </a:pPr>
            <a:r>
              <a:rPr lang="en-US" b="1" smtClean="0">
                <a:latin typeface="Times New Roman" pitchFamily="18" charset="0"/>
              </a:rPr>
              <a:t>	5.	Avoid Ego Battles</a:t>
            </a:r>
          </a:p>
          <a:p>
            <a:pPr marL="0" indent="0">
              <a:buFont typeface="Wingdings" pitchFamily="2" charset="2"/>
              <a:buNone/>
            </a:pPr>
            <a:endParaRPr lang="en-US" smtClean="0"/>
          </a:p>
        </p:txBody>
      </p:sp>
      <p:sp>
        <p:nvSpPr>
          <p:cNvPr id="3" name="Title 2"/>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Ten De-</a:t>
            </a:r>
            <a:r>
              <a:rPr lang="en-US" sz="4000" dirty="0" err="1">
                <a:effectLst>
                  <a:outerShdw blurRad="50800" dist="38100" algn="tr" rotWithShape="0">
                    <a:prstClr val="black">
                      <a:alpha val="40000"/>
                    </a:prstClr>
                  </a:outerShdw>
                </a:effectLst>
              </a:rPr>
              <a:t>Escalants</a:t>
            </a:r>
            <a:r>
              <a:rPr lang="en-US" sz="4000" dirty="0">
                <a:effectLst>
                  <a:outerShdw blurRad="50800" dist="38100" algn="tr" rotWithShape="0">
                    <a:prstClr val="black">
                      <a:alpha val="40000"/>
                    </a:prstClr>
                  </a:outerShdw>
                </a:effectLst>
              </a:rPr>
              <a:t> To Apply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Font typeface="Wingdings" pitchFamily="2" charset="2"/>
              <a:buNone/>
            </a:pPr>
            <a:r>
              <a:rPr lang="en-US" b="1" smtClean="0">
                <a:latin typeface="Times New Roman" pitchFamily="18" charset="0"/>
              </a:rPr>
              <a:t>	6.	Monitor Status</a:t>
            </a:r>
          </a:p>
          <a:p>
            <a:pPr marL="0" indent="0">
              <a:buFont typeface="Wingdings" pitchFamily="2" charset="2"/>
              <a:buNone/>
            </a:pPr>
            <a:endParaRPr lang="en-US" b="1" smtClean="0">
              <a:latin typeface="Times New Roman" pitchFamily="18" charset="0"/>
            </a:endParaRPr>
          </a:p>
          <a:p>
            <a:pPr marL="0" indent="0">
              <a:buFont typeface="Wingdings" pitchFamily="2" charset="2"/>
              <a:buNone/>
            </a:pPr>
            <a:r>
              <a:rPr lang="en-US" b="1" smtClean="0">
                <a:latin typeface="Times New Roman" pitchFamily="18" charset="0"/>
              </a:rPr>
              <a:t>	7.	Monitor The Environment</a:t>
            </a:r>
          </a:p>
          <a:p>
            <a:pPr marL="0" indent="0">
              <a:buFont typeface="Wingdings" pitchFamily="2" charset="2"/>
              <a:buNone/>
            </a:pPr>
            <a:endParaRPr lang="en-US" b="1" smtClean="0">
              <a:latin typeface="Times New Roman" pitchFamily="18" charset="0"/>
            </a:endParaRPr>
          </a:p>
          <a:p>
            <a:pPr marL="0" indent="0">
              <a:buFont typeface="Wingdings" pitchFamily="2" charset="2"/>
              <a:buNone/>
            </a:pPr>
            <a:r>
              <a:rPr lang="en-US" b="1" smtClean="0">
                <a:latin typeface="Times New Roman" pitchFamily="18" charset="0"/>
              </a:rPr>
              <a:t>	8.	Offer Options / Choices</a:t>
            </a:r>
          </a:p>
          <a:p>
            <a:pPr marL="0" indent="0">
              <a:buFont typeface="Wingdings" pitchFamily="2" charset="2"/>
              <a:buNone/>
            </a:pPr>
            <a:endParaRPr lang="en-US" b="1" smtClean="0">
              <a:latin typeface="Times New Roman" pitchFamily="18" charset="0"/>
            </a:endParaRPr>
          </a:p>
          <a:p>
            <a:pPr marL="0" indent="0">
              <a:buFont typeface="Wingdings" pitchFamily="2" charset="2"/>
              <a:buNone/>
            </a:pPr>
            <a:r>
              <a:rPr lang="en-US" b="1" smtClean="0">
                <a:latin typeface="Times New Roman" pitchFamily="18" charset="0"/>
              </a:rPr>
              <a:t>	9.	Avoid Cornering – I.E. C.A.P.E</a:t>
            </a:r>
          </a:p>
          <a:p>
            <a:pPr marL="0" indent="0">
              <a:buFont typeface="Wingdings" pitchFamily="2" charset="2"/>
              <a:buNone/>
            </a:pPr>
            <a:endParaRPr lang="en-US" b="1" smtClean="0">
              <a:latin typeface="Times New Roman" pitchFamily="18" charset="0"/>
            </a:endParaRPr>
          </a:p>
          <a:p>
            <a:pPr marL="0" indent="0">
              <a:buFont typeface="Wingdings" pitchFamily="2" charset="2"/>
              <a:buNone/>
            </a:pPr>
            <a:r>
              <a:rPr lang="en-US" b="1" smtClean="0">
                <a:latin typeface="Times New Roman" pitchFamily="18" charset="0"/>
              </a:rPr>
              <a:t>	10.	Establish Leadership (Who’s In Charge)</a:t>
            </a:r>
          </a:p>
          <a:p>
            <a:pPr marL="0" indent="0">
              <a:buFont typeface="Wingdings" pitchFamily="2" charset="2"/>
              <a:buNone/>
            </a:pPr>
            <a:endParaRPr lang="en-US" smtClean="0"/>
          </a:p>
        </p:txBody>
      </p:sp>
      <p:sp>
        <p:nvSpPr>
          <p:cNvPr id="3" name="Title 2"/>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Ten De-</a:t>
            </a:r>
            <a:r>
              <a:rPr lang="en-US" sz="4000" dirty="0" err="1">
                <a:effectLst>
                  <a:outerShdw blurRad="50800" dist="38100" algn="tr" rotWithShape="0">
                    <a:prstClr val="black">
                      <a:alpha val="40000"/>
                    </a:prstClr>
                  </a:outerShdw>
                </a:effectLst>
              </a:rPr>
              <a:t>Escalants</a:t>
            </a:r>
            <a:r>
              <a:rPr lang="en-US" sz="4000" dirty="0">
                <a:effectLst>
                  <a:outerShdw blurRad="50800" dist="38100" algn="tr" rotWithShape="0">
                    <a:prstClr val="black">
                      <a:alpha val="40000"/>
                    </a:prstClr>
                  </a:outerShdw>
                </a:effectLst>
              </a:rPr>
              <a:t> To Apply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1"/>
          <p:cNvSpPr>
            <a:spLocks noGrp="1"/>
          </p:cNvSpPr>
          <p:nvPr>
            <p:ph idx="1"/>
          </p:nvPr>
        </p:nvSpPr>
        <p:spPr/>
        <p:txBody>
          <a:bodyPr/>
          <a:lstStyle/>
          <a:p>
            <a:pPr marL="0" indent="0" algn="ctr">
              <a:buFont typeface="Wingdings" pitchFamily="2" charset="2"/>
              <a:buNone/>
            </a:pPr>
            <a:r>
              <a:rPr lang="en-US" b="1" smtClean="0">
                <a:latin typeface="Times New Roman" pitchFamily="18" charset="0"/>
              </a:rPr>
              <a:t>THE BUDDY SYSTEM:</a:t>
            </a:r>
            <a:endParaRPr lang="en-US" smtClean="0">
              <a:latin typeface="Times New Roman" pitchFamily="18" charset="0"/>
            </a:endParaRPr>
          </a:p>
          <a:p>
            <a:pPr marL="0" indent="0" algn="ctr">
              <a:buFont typeface="Wingdings" pitchFamily="2" charset="2"/>
              <a:buNone/>
            </a:pPr>
            <a:endParaRPr lang="en-US" smtClean="0"/>
          </a:p>
          <a:p>
            <a:pPr marL="0" indent="0" algn="ctr">
              <a:buFont typeface="Wingdings" pitchFamily="2" charset="2"/>
              <a:buNone/>
            </a:pPr>
            <a:r>
              <a:rPr lang="en-US" sz="2800" smtClean="0">
                <a:latin typeface="Times New Roman" pitchFamily="18" charset="0"/>
              </a:rPr>
              <a:t>When responding to a situation that you know may become violent or involve aggressive behavior, always use a buddy system. A minimum of two people, but 3 or more is even safer</a:t>
            </a:r>
            <a:r>
              <a:rPr lang="en-US" smtClean="0">
                <a:latin typeface="Times New Roman" pitchFamily="18" charset="0"/>
              </a:rPr>
              <a:t>.</a:t>
            </a:r>
          </a:p>
          <a:p>
            <a:pPr marL="0" indent="0" algn="ctr">
              <a:buFont typeface="Wingdings" pitchFamily="2" charset="2"/>
              <a:buNone/>
            </a:pPr>
            <a:endParaRPr lang="en-US" smtClean="0"/>
          </a:p>
        </p:txBody>
      </p:sp>
      <p:sp>
        <p:nvSpPr>
          <p:cNvPr id="3" name="Title 2"/>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Responding to Potentially Violent Incidents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b="1" dirty="0" smtClean="0">
                <a:latin typeface="Times New Roman" pitchFamily="18" charset="0"/>
              </a:rPr>
              <a:t>First, obtain any necessary medical attention you may need.</a:t>
            </a:r>
          </a:p>
          <a:p>
            <a:pPr marL="0" indent="0">
              <a:buFont typeface="Wingdings" pitchFamily="2" charset="2"/>
              <a:buNone/>
              <a:defRPr/>
            </a:pPr>
            <a:endParaRPr lang="en-US" b="1" dirty="0" smtClean="0">
              <a:latin typeface="Times New Roman" pitchFamily="18" charset="0"/>
            </a:endParaRPr>
          </a:p>
          <a:p>
            <a:pPr>
              <a:defRPr/>
            </a:pPr>
            <a:r>
              <a:rPr lang="en-US" b="1" dirty="0" smtClean="0">
                <a:latin typeface="Times New Roman" pitchFamily="18" charset="0"/>
              </a:rPr>
              <a:t>Report the incident to your supervisor</a:t>
            </a:r>
          </a:p>
          <a:p>
            <a:pPr marL="0" indent="0">
              <a:buFont typeface="Wingdings" pitchFamily="2" charset="2"/>
              <a:buNone/>
              <a:defRPr/>
            </a:pPr>
            <a:endParaRPr lang="en-US" b="1" dirty="0" smtClean="0">
              <a:latin typeface="Times New Roman" pitchFamily="18" charset="0"/>
            </a:endParaRPr>
          </a:p>
          <a:p>
            <a:pPr>
              <a:defRPr/>
            </a:pPr>
            <a:r>
              <a:rPr lang="en-US" b="1" dirty="0" smtClean="0">
                <a:latin typeface="Times New Roman" pitchFamily="18" charset="0"/>
              </a:rPr>
              <a:t>Complete a </a:t>
            </a:r>
            <a:r>
              <a:rPr lang="en-US" b="1" i="1" dirty="0" smtClean="0">
                <a:latin typeface="Times New Roman" pitchFamily="18" charset="0"/>
              </a:rPr>
              <a:t>Violent Incident Report Form </a:t>
            </a:r>
            <a:r>
              <a:rPr lang="en-US" b="1" dirty="0" smtClean="0">
                <a:latin typeface="Times New Roman" pitchFamily="18" charset="0"/>
              </a:rPr>
              <a:t>and turn it in to your supervisor</a:t>
            </a:r>
            <a:endParaRPr lang="en-US" b="1" i="1" dirty="0" smtClean="0">
              <a:latin typeface="Times New Roman" pitchFamily="18" charset="0"/>
            </a:endParaRPr>
          </a:p>
          <a:p>
            <a:pPr>
              <a:defRPr/>
            </a:pPr>
            <a:endParaRPr lang="en-US" dirty="0"/>
          </a:p>
        </p:txBody>
      </p:sp>
      <p:sp>
        <p:nvSpPr>
          <p:cNvPr id="3" name="Title 2"/>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If</a:t>
            </a:r>
            <a:r>
              <a:rPr lang="en-US" b="1" dirty="0" smtClean="0">
                <a:latin typeface="Arial" charset="0"/>
              </a:rPr>
              <a:t> </a:t>
            </a:r>
            <a:r>
              <a:rPr lang="en-US" sz="4000" dirty="0">
                <a:effectLst>
                  <a:outerShdw blurRad="50800" dist="38100" algn="tr" rotWithShape="0">
                    <a:prstClr val="black">
                      <a:alpha val="40000"/>
                    </a:prstClr>
                  </a:outerShdw>
                </a:effectLst>
              </a:rPr>
              <a:t>You Are Involved In A Violent Situation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059656" y="381000"/>
            <a:ext cx="7210425" cy="1081088"/>
          </a:xfrm>
        </p:spPr>
        <p:txBody>
          <a:bodyPr/>
          <a:lstStyle/>
          <a:p>
            <a:pPr eaLnBrk="1" hangingPunct="1"/>
            <a:r>
              <a:rPr lang="en-US" altLang="en-US" sz="4400" b="1" dirty="0" smtClean="0"/>
              <a:t>Case Study:</a:t>
            </a:r>
            <a:br>
              <a:rPr lang="en-US" altLang="en-US" sz="4400" b="1" dirty="0" smtClean="0"/>
            </a:br>
            <a:r>
              <a:rPr lang="en-US" altLang="en-US" sz="4400" b="1" dirty="0" smtClean="0"/>
              <a:t>Hospital for Special </a:t>
            </a:r>
            <a:r>
              <a:rPr lang="en-US" altLang="en-US" sz="4400" b="1" dirty="0" smtClean="0"/>
              <a:t>Care New </a:t>
            </a:r>
            <a:r>
              <a:rPr lang="en-US" altLang="en-US" sz="4400" b="1" dirty="0" smtClean="0"/>
              <a:t>Britain, CT</a:t>
            </a:r>
            <a:endParaRPr lang="en-US" altLang="en-US" sz="4400" b="1" dirty="0" smtClean="0">
              <a:solidFill>
                <a:srgbClr val="FF0000"/>
              </a:solidFill>
            </a:endParaRPr>
          </a:p>
        </p:txBody>
      </p:sp>
      <p:sp>
        <p:nvSpPr>
          <p:cNvPr id="69635" name="AutoShape 2" descr="data:image/jpeg;base64,/9j/4AAQSkZJRgABAQAAAQABAAD/2wCEAAkGBhQSEBUUExQWFRUWGRsXFxgUFxgcGBYaFBsYFBccGBoYHCYeGBkkGRUXHy8gJCgpLCwsFx4xNTAqNSYrLCkBCQoKDgwOGg8PGjAlHyQsLCwsLykqLCwsLCwsLS8sLCwpLCwsLCwsLCwsLCwsKSwpLCwpLDQsLCwpLCkpLCwsLP/AABEIAIQAyAMBIgACEQEDEQH/xAAbAAABBQEBAAAAAAAAAAAAAAAFAAECAwQGB//EAD4QAAEDAgQEAwUGAgoDAAAAAAEAAhEDIQQSMUEFIlFhE3GBMkKRobEGFCNSwdHh8AcVJDNUYnKCkvFzsrP/xAAaAQADAQEBAQAAAAAAAAAAAAAAAgMBBAUG/8QALxEAAgIBAwIDBwMFAAAAAAAAAAECEQMEEiExQRNR8AUiYXGBkcEUMvFCobHR4f/aAAwDAQACEQMRAD8A5fivCBUpw2zmyWx1Oo8iuQPfXfzFivQm6rg8QAarpsM5n4r2NfjjFqS7ng+yc05qUZO6/NkuH0garA8chN+4CM4viNSYYWspjQWHaB1MbLLw6o2rXptygNGY23tb1RV/BGF3K2BlOXpmkRbey58ePJKD2ef1OzPmxQyrxOtfT+QdXwRqnMHX05wBpsBufJb6XAw5jSSWu1gmWz3H7KHDcE8Pioc+SS29p6tGw80bYLLq0+mU7eRHBrda8aUcT8n9AZw/FvpB7K5Iv+G4CWZTYidh2KwYnBUKbHZqznVG3DWAAc3SOyLcVqvaw5W5h714MbrnuHYzNVa5zc5tlFrgdSdbRdc+oxbJKCfHrv3OvRZnlxvI0r+D/HYrGHaXZWEZejpttzd0TNCC3NBIhrG6S6/v7i6u4PSph1RuUh7pnUiNYJOhHRaatA5w0tzMDTDouCNu/mtjgey0+vBuTVLxHBqq5+fy/wAE8FLZDyJGt9D2O61MeHCQZHUIfQ4dIpvEsgkObBvcmDP1W+nVkwWhmsDqAu7T5WkovoeTrMEZSlOPXrXrqSLJ1unKdJd55FjJk5CUIAZJPCUIAZJPCaEGjJJ4SQAySdMgBkk6SDSxrbrz/EHnf/qd9SvRxTXnOKZFR46Od9ZXle0Haj9fwe/7Ijtc/p+Qj9lx/aR/pd9F1rGQFxfA3uGIp5RmMxGkg2PyXcYqo2m0ucYA3TaGaWN35k/auKU80a7r8/8ASApDYLDxarUa0GkWzec19B9VHGcYb4WdnMDaNCJXO8OfzBznxlBNzM/5Y27rc+qVbId+6M0mglfiZO3Z82dHha7nUx4ogxJmADOk3geSCcNrFlV7Q2S45RMchmRA6XUsXSjDEl5DSc2X3j2ym8DqtWC4eQ0lxBdRAqNIGoIBAvr5rz8uScmkutHrYcWOCk+zf0DzMMWgEgc15/NFpspZVjfxB1TnaL1C4sa24bGoI2G/RE8HQLmgvcxhiYcb947L0dLqoyhT7fY8bW6Cccjceb+/8GWpT0O4PxTOg7GR8pW5+FBLWh4dnmCy4GXqs4p/H+fkulTUn7rOWWGcElJev9FTTa3zU8qsydQnyqqkc7xlWVItVpYmyosNhXkTZFblTZUWZsKsqRarcqbKtszYVZU0K7KmyoszYVQmhWOEBRaJaCNCJCNyug8OVX2IpKRakmFo1gXXnNeoDVqEjVzvrC9QGGuO/rF15fxGnlr1W9Hn9/1XiavIpqNfE+p0GGWNy3fAt4PVLcRSI1zgf8rFd9jcIKjCx2hXC8AP9qoj/OF6IWqmjScZJkvaDanFrqcjh+CPoVZkvggiBY6+0Oqt4nh6rKviCk19KQ8tAGZpiDPUbrpamh1HkqqEEW+XToVs8MV7q+aMx6icqm+ez+RxDsc6qQXR0MtOaBv8ETwDqbS0U5JcCC0mWvb0MxCN4jhrKoIeA24JjWN4PdYaeMY1zrU8t2iG82Vum+y4JwlHl9z0Y5Iz4XYpY9zag8Jj2tjI0zofe8uiN4aiQOY5nfm+sDbv5LPw4ugB9zNnD2Y69QZRFw0Xfp8UUlL0jztTmm7hdfkWFqc7I6naFXEhWsw8VmOJ0kRP5hYpNZonxT/dZPNi4io8Xf4KQ09f4qWZTcI1UXvA3XQpRqzlcJXQsyZSaZ/nqnhapp9DJY2lyQTFTdYSdlR98ZMZh17f9rXJLqxFCUuiLPRMmq12t1OuielWa72SCs8SN7b5N8Kdbq4F6Jo7KwtTQnJ0BuMYtzDymBlJMDvCGN4k/KA15httBaL7+aIcd9sby0j5oSacTtNzeV4moySWSVNn0ukwweGNxXTy7lhx9Td7tO37JKlw+iSh4k/N/c6/Bxr+lfZHaDHsBEkgk2sb9IheccVqTiKx6vP6Lv3V21ckGJIs3QNHzg7ELzziLYr1R0eVzY2WylvCKhGIpEWOdoB8zC72pw2u0gMqSBNn6mQZv56Lz/hjj49GInxGxOkzv2XqfEcRkbJ6i2s9YTyySg+GJDFCae5Aik6s10VHNay0ON/O496VbhyXEjwzIAtIvBgkWEndQrVHEmXFwjMGmAHDYiLyFd91eWn2gZGUTMEWNtu62OplGl6/uJLSQk216+xW3FktLmszZQC6D7IE+1bWUMY7D1aueHU3nU6g9uyN4amfCawS7MCahmDrIM+iqqcHaJeMzbaNF27GJmQdU6zTkueSUsEYu1wQxPFadMjM47AuaAYk9NwpHjDA/KQQCJF5sbeh3hFsN/Ry15zU65PSWgg3uLRCoxv9HFXxMoewyBJfmbbZsk6n9E36nIpWnSFekg4pNX8SjB4mmXNAePeMEGXRYm+o3EKfiSDBBtqEsR9l6+Hcw1GjIA4SHzlIFgLLl8Pj3w2zssB0iwsYNt4KWGolD3kiktNGdRbOjbjGvnLPLY+azP4g0MJgxGp67yO2iziqQJ2M/OInrvdUOxMEnUNGw63Jvsk/XZGbLQQi/X3NzuMtAkiAYAMyb9kMfxp7nuDZDYAAPS8lW4nCyG5bcvbpMRsUMygUwcznydTyls2MHvHy7p1qpyVWSlpIwdtEq/GneGxgNry5xuQdvgqqLgyo4HOGubAJFxOh9VF9FoYGuI1kOdfMJgkAXT4DHN8QeICac5TBJsLBMpuXxNWOKfkEKWGe5hrOmBDb6yPy9RCnwquWtaSMpNQjmicsbp+K/axzxlp08tNgyQ65vYR0iPmsDqhfRa46mof/AES04q6plnCMuE7QRPGXio4xy+72PfqpYXjLy6Ht5T/yCA1qhaXAj2TBv6q+lXlxBtEHX2gbj6qzz5VzZzfpcL4QT4w4F7MumXXYefcobWpw6JlSxhLaZdAs6D3tKVZt27ixne+yhOe+TkdOOscVGyAwxiSDlkjNEgEap0b4RULGupkC+Z+bzsIG5tdJS3FLvlAapxioAORrcrpDmn+8ERlE7DsucxVQuqOcYBJkgaBd0abcQafNTa0BwcwgNjaQDsCQuI4jRyVqjJByuiW6HTRNER/MjhK2Sox/5Xtd8CvVcdjB4YJbIf01bIsR6ryzh+GNSrTpgSXva0CYnMY1Oi9R4rwvEMpBtWk5gBAbkIMwLyRbLAROG4aGTZZldTAjKJkWn3ZtbpoVDDV8xIzwAIk+1YdRomxGGqkNd4bqbMtwRMg6G3urJSLGZnEljnOkAzIjlJjodly06Lb+Ta3iYpUWOeYzOIblAJeWECCOnMr6nE/FnwjBBhwdrB0AQjEuz06LQOYOeQHRF4iDtotfCMHUzP8AEyNzNBs8ag9tDGwVu1Eep2NPi33bFNpakBgI3bmbYAjUkmZRjhP2lpvqupPLnVRmLrcrWtub6GFyeLw4qcQo12OHggMk5r8kS0t1AkeSv4ZhnniGINMZWO8V9IwMrpFmNnrdC4GdhX7QcXoV8Lmw9UVGNqAOj3HQdJ+i82wlMhrcwBcASbnlEGw/VdJwnCPp4Oo2ox7CazHQ4ZTImwB9rzXH1KzxBb73nAjX9lrjuRiltdllOq8gNaGwYaDNxqSQFfUIki4ziPMaHsAsuBxkxPLc8x9q2zeylWzZJBM/Dz10U3CmUeVtcmjDG+UHSI6weqx1CBUc1xF3SLEBvUv6KZcS2HQCG7C8Tbm6gLC4uOVt7uIMOMWiXE9IhNGPJOU9yofIBVJ96+l4DuVvpCjhSwtLiHA5iSGlsW8woVHjxHDMTYxlEGW6R0ss1BhblGcCXXBMTO3mrxtPgnx3CbqTINql7+039lJ4jDtjTxT/APNDH5sr+cSHAC+0nXuiQf8A2ZvXxTbf+71hbLc+o8dq/abcTwnkD3R+JzwKokBoi4GnkspaJ9mIA1J30IlU4QRVrDNYSBvALZUMLOeCSTlbF57yQbALJ2TXDCLajTlaRIJJB0Jixkd0n0gIiY7kz3PbZRFScplsTlkzzAGPj0Ck8giRaZMO7ECSPVRYNo04SqGUi9s2dBBOodcGes7JKttOGObqCAQJgan4pI4Hi1QDw9LxGBsuLmguEQPX/NbRBq1SXEzMnU77bolQxRA6Tyui0goZUbBI6FX2OPUHFJKiVN8EEaggjtCI/wBdVAZL7a8sT6dD3Q6gBnbm9mRm8t0nASY0m3kihDsqnFy14e2q5n4eaXuMwRGUeo+ajT+1NfK2oKrmmYc5wzZoE5QT8IXNYqt+HRuDDC2Olyb97qrDX5MxDTLiNpaJHqpqA7Z12G+0ByF5ZTax7n5jUY3LmbYNEXbrt1WnAfacEMDsNhQxwuS4giDEQDaTMLlAwuwRME+HVkydA8HT1AUsLw/k8XK2pT94Zi3L59YW7LM30ehYbi2GJjLSt7oqP5QNd5hdB9lsTRqYlhpUwcrpLmPcQyQbmTELznhXg/eHsFAsLWuBJeSHNIIIjuF0/wBg2UGV3NpurD8N8NIAaZY7XeP2WSx7ebKQzbrVHafbytNJm4ztgtMjfcaFeSnAU3OzF9UZTIsMv/fkuh+x1Qf1dWk2GKbc/wCkrleH4suoguIIl07CzoWu1yIqk+TRhsHSZ71SxJByttm1KsFClPtVCNSCANomReVCoQRY3It166IUKtY6QRbKY180JOQzSjwwi2lTp5eeq6B7PKAWm1x1vM7wpPwlJ05XOGY3LI5iNLdBp6IdSw1R1VpeLaWMRPbzUMXVdSDYjLmDeupIRtaEW0K4jAUy6XPqEgDZukb9VQeD4c6urmOb3df2VVCu9lcTJY0yeWJGsZjYK/E8TZ4lQS4mZygE5QfJPTirBbZS2oCtqLVw6PFbMwZBjWIvCxtWrAO/Fb6/RelF8I8/JFc/UNUsJRD3lviS8EmSOkWjQqpmDoASPGlwAcZEmAI7LPTqubUeMwLRmygAWlpNz1ss+DxxzODjPKyLRcgErzHZ6MUm+AhnYAZzl0W0jqDGx8lmxTxlETBmcxkAiDftqrcU/kc4GCGAg9wNPjZYqtDPQJLgXFxAJ0sAdBvdLVhKCRdQ4m0CxENME3dM33SQvDNmhUHR7NNrx+iSzYhdoWxPC3Ne4WcJ5XNu0g3F9j5rnMY2KjgdQV0owQ3v/t/iud4o0Cu8AQAdPQJ9jQzzvIqZnR6lgmfdCx0eMazXD/xAHMM3cxZAHmy75tDDwPwDcA+0ei2m+hGcmqMWIGF+7FjGfimQHRYAxEnU3lDOD4YUqzH1Ie1sy0DWRG/RdEKOH/w59Xn9k4oYf/DfF5RsklQrm5O7X2AbKJ+7V2ufmzvZB/KOYwslHh+R4cHSAQcrxY9iNF1NNlGXfgNyw3lzHW8Onr+6w8dNPwyKeFYJF3ZzI8ptKypBz5gelxN1KsS2o4zI5tgdr6HujeC+2T6D3OpnM14I8M+4HCIHlr6rlDDhaAZkT0OondOx0ESY620/m1lnJ0KlwG8Dx4swpoNiHVBVLjpmbtA11Qo4iW5WiGifib36lPcvkgBrrSDrPZPWaAA1rwDo4Cxcdj8FllHx0IsrRcGDodj/ABW0YxjGlopAv6uJ5bWgb2ugwqkOJIBI2I/RamND4g+hJ5Z7xudFvQS0+qC1DjMNaMrBlAAdEkuHvOPXsoYjixiAKcA5pLbyJO+upQ6NALTruG+ZG6rdUyO5myD8exHRYP7ldAtV428tPIyCIkCYJ1J3/ZU4c6uab79ShjqtgAbR6+XZXsxgyiRHcak9FkraKYHCEuTVml0Ea7lM5rTOWQL30hV0q05Tp+23kVPEQRl1FpJ2gyfml5s6HNOLfD9erIt5HFxBMz0O0SZVlA5YzMA0Ei4PTRZ2CSRJnWJ/VRo1C2YOSdAbgnvOi1qxMU4xla9evmgg7F59ZOwnQQEqYbEagX7X19UJr4w7kOnWNtvio0qrrHY2HaNvO6XYyv6uKfKsNVKYAtA0M2vlv6pIaa5uCepIHupIUX5hkz4pO1EKHjLenyXP8SrB9Z7hoT+iPte0nb5Ln+IGaz/P9Arb3Lg8XG+SgrqcLiSaTCC/2RPNv8NFyy6ThuM/ApiwgRfeFkpOPQ3L0NDi46OcP9yQD/zO+IVT8dTgTk+N/qlU4lT/ADN9NFPfMik2aacxUBJ9y/xiEP4qHZRIcWbnNEHaVa3iVH8zT5yPJV18eGiwpkG/tm8+mqLlZRLlASxAkkEdtZTtrQJDjPca9ldWwznHMAwTpDhHndVOeHe1Y7EQdNiP1VC6bE6pB5dPkJ2W2uR4THAFzg43FhBtAKG062XoR0P181Z49jYgk7GwHSOvdDQWXVcpaZlrwdHGRG/roo08s+yeszE27xbdUUsvvSlVc0mwIGwJn4raAsp4ktj5kalV1XkuJnVNmFraa9ylUfOwHlp/BFARaYNrLZS9qzmnebyC28juVjU6bZ0NwZHpfXZBpvdUcw5XXB1MQ7muU1GuCXDSTcbec9FjdinEySTPXuteBqdSIbq0wI/U2StBva6GkkAQfZ7ax3/ZDMZXzPJm20aCLW+Cvx2JF2tgt7b9Vilal3Dc2hwVOk7UbmwJ2/bzUCb6R5JkxhpOIMkzJmYgQQBEk/oksySyjbOkOgMBAMcIqv8AP9E6SSPUlFtsoCNcHbNMA3GY/NJJNLoGToWvw7bnKLdlOhwykQSWBMkptsjFsieC05Njbunw/AKTmgnNJJ36JJItlIt2aaf2Zo+HJBJd1Om9k54VSMDILs+m/mkklt2dSItw7IEMaJkGBsBG6yYzANzht4y/MbpJJkMB67QHOi0GIVSSSsREkkkgBJJJIA08PoB9SDMRNuyLVMO0sdUc0OdA1FuU5Rp2SSU5dR4rgx12tDw3I2IjQyZv11WfH0GtdAEJJJkDKsQ0CIAFtlUmSTIUSSSSDD//2Q=="/>
          <p:cNvSpPr>
            <a:spLocks noChangeAspect="1" noChangeArrowheads="1"/>
          </p:cNvSpPr>
          <p:nvPr/>
        </p:nvSpPr>
        <p:spPr bwMode="auto">
          <a:xfrm>
            <a:off x="1259681"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400">
                <a:solidFill>
                  <a:schemeClr val="tx1"/>
                </a:solidFill>
                <a:latin typeface="Trebuchet MS" pitchFamily="34" charset="0"/>
              </a:defRPr>
            </a:lvl1pPr>
            <a:lvl2pPr marL="742950" indent="-285750" eaLnBrk="0" hangingPunct="0">
              <a:lnSpc>
                <a:spcPct val="90000"/>
              </a:lnSpc>
              <a:spcBef>
                <a:spcPts val="500"/>
              </a:spcBef>
              <a:buFont typeface="Arial" charset="0"/>
              <a:buChar char="•"/>
              <a:defRPr sz="2000">
                <a:solidFill>
                  <a:schemeClr val="tx1"/>
                </a:solidFill>
                <a:latin typeface="Trebuchet MS" pitchFamily="34" charset="0"/>
              </a:defRPr>
            </a:lvl2pPr>
            <a:lvl3pPr marL="1143000" indent="-228600" eaLnBrk="0" hangingPunct="0">
              <a:lnSpc>
                <a:spcPct val="90000"/>
              </a:lnSpc>
              <a:spcBef>
                <a:spcPts val="500"/>
              </a:spcBef>
              <a:buFont typeface="Arial" charset="0"/>
              <a:buChar char="•"/>
              <a:defRPr>
                <a:solidFill>
                  <a:schemeClr val="tx1"/>
                </a:solidFill>
                <a:latin typeface="Trebuchet MS" pitchFamily="34" charset="0"/>
              </a:defRPr>
            </a:lvl3pPr>
            <a:lvl4pPr marL="1600200" indent="-228600" eaLnBrk="0" hangingPunct="0">
              <a:lnSpc>
                <a:spcPct val="90000"/>
              </a:lnSpc>
              <a:spcBef>
                <a:spcPts val="500"/>
              </a:spcBef>
              <a:buFont typeface="Arial" charset="0"/>
              <a:buChar char="•"/>
              <a:defRPr sz="1600">
                <a:solidFill>
                  <a:schemeClr val="tx1"/>
                </a:solidFill>
                <a:latin typeface="Trebuchet MS" pitchFamily="34" charset="0"/>
              </a:defRPr>
            </a:lvl4pPr>
            <a:lvl5pPr marL="2057400" indent="-228600" eaLnBrk="0" hangingPunct="0">
              <a:lnSpc>
                <a:spcPct val="90000"/>
              </a:lnSpc>
              <a:spcBef>
                <a:spcPts val="500"/>
              </a:spcBef>
              <a:buFont typeface="Arial" charset="0"/>
              <a:buChar char="•"/>
              <a:defRPr sz="1600">
                <a:solidFill>
                  <a:schemeClr val="tx1"/>
                </a:solidFill>
                <a:latin typeface="Trebuchet MS" pitchFamily="34" charset="0"/>
              </a:defRPr>
            </a:lvl5pPr>
            <a:lvl6pPr marL="25146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6pPr>
            <a:lvl7pPr marL="29718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7pPr>
            <a:lvl8pPr marL="34290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8pPr>
            <a:lvl9pPr marL="38862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9pPr>
          </a:lstStyle>
          <a:p>
            <a:pPr eaLnBrk="1" hangingPunct="1">
              <a:lnSpc>
                <a:spcPct val="100000"/>
              </a:lnSpc>
              <a:spcBef>
                <a:spcPct val="0"/>
              </a:spcBef>
              <a:buFontTx/>
              <a:buNone/>
            </a:pPr>
            <a:endParaRPr lang="en-US" altLang="en-US" sz="1800"/>
          </a:p>
        </p:txBody>
      </p:sp>
      <p:sp>
        <p:nvSpPr>
          <p:cNvPr id="3" name="Rectangle 2"/>
          <p:cNvSpPr/>
          <p:nvPr/>
        </p:nvSpPr>
        <p:spPr>
          <a:xfrm>
            <a:off x="414338" y="1957389"/>
            <a:ext cx="8501062" cy="3785652"/>
          </a:xfrm>
          <a:prstGeom prst="rect">
            <a:avLst/>
          </a:prstGeom>
        </p:spPr>
        <p:txBody>
          <a:bodyPr wrap="square">
            <a:spAutoFit/>
          </a:bodyPr>
          <a:lstStyle/>
          <a:p>
            <a:pPr fontAlgn="auto">
              <a:lnSpc>
                <a:spcPct val="150000"/>
              </a:lnSpc>
              <a:spcBef>
                <a:spcPts val="0"/>
              </a:spcBef>
              <a:spcAft>
                <a:spcPts val="0"/>
              </a:spcAft>
              <a:defRPr/>
            </a:pPr>
            <a:r>
              <a:rPr lang="en-US" sz="3200" b="1" dirty="0">
                <a:latin typeface="Trebuchet MS" panose="020B0603020202020204" pitchFamily="34" charset="0"/>
              </a:rPr>
              <a:t>SECURITY RESPONSE</a:t>
            </a:r>
            <a:endParaRPr lang="en-US" sz="2400" b="1" dirty="0">
              <a:latin typeface="Trebuchet MS" panose="020B0603020202020204" pitchFamily="34" charset="0"/>
            </a:endParaRPr>
          </a:p>
          <a:p>
            <a:pPr marL="342900" indent="-342900" fontAlgn="auto">
              <a:spcBef>
                <a:spcPts val="0"/>
              </a:spcBef>
              <a:spcAft>
                <a:spcPts val="0"/>
              </a:spcAft>
              <a:buFont typeface="Arial" panose="020B0604020202020204" pitchFamily="34" charset="0"/>
              <a:buChar char="•"/>
              <a:defRPr/>
            </a:pPr>
            <a:r>
              <a:rPr lang="en-US" sz="2400" b="1" dirty="0">
                <a:latin typeface="+mn-lt"/>
                <a:cs typeface="+mn-cs"/>
              </a:rPr>
              <a:t>Security locates two (2) victims</a:t>
            </a:r>
          </a:p>
          <a:p>
            <a:pPr fontAlgn="auto">
              <a:spcBef>
                <a:spcPts val="0"/>
              </a:spcBef>
              <a:spcAft>
                <a:spcPts val="0"/>
              </a:spcAft>
              <a:defRPr/>
            </a:pPr>
            <a:r>
              <a:rPr lang="en-US" sz="2400" dirty="0">
                <a:latin typeface="+mn-lt"/>
                <a:cs typeface="+mn-cs"/>
              </a:rPr>
              <a:t>•  </a:t>
            </a:r>
            <a:r>
              <a:rPr lang="en-US" sz="2400" b="1" dirty="0">
                <a:latin typeface="+mn-lt"/>
                <a:cs typeface="+mn-cs"/>
              </a:rPr>
              <a:t>Requests a </a:t>
            </a:r>
            <a:r>
              <a:rPr lang="en-US" sz="2400" b="1" dirty="0">
                <a:solidFill>
                  <a:srgbClr val="FF0000"/>
                </a:solidFill>
                <a:latin typeface="+mn-lt"/>
                <a:cs typeface="+mn-cs"/>
              </a:rPr>
              <a:t>‘Dr. </a:t>
            </a:r>
            <a:r>
              <a:rPr lang="en-US" sz="2400" b="1" dirty="0">
                <a:solidFill>
                  <a:srgbClr val="FF0000"/>
                </a:solidFill>
                <a:latin typeface="+mn-lt"/>
                <a:cs typeface="+mn-cs"/>
              </a:rPr>
              <a:t>Quick’ </a:t>
            </a:r>
            <a:r>
              <a:rPr lang="en-US" sz="2400" b="1" dirty="0" smtClean="0">
                <a:latin typeface="+mn-lt"/>
                <a:cs typeface="+mn-cs"/>
              </a:rPr>
              <a:t>(Rapid Clinical </a:t>
            </a:r>
            <a:r>
              <a:rPr lang="en-US" sz="2400" b="1" dirty="0">
                <a:latin typeface="+mn-lt"/>
                <a:cs typeface="+mn-cs"/>
              </a:rPr>
              <a:t>Response Team) </a:t>
            </a:r>
          </a:p>
          <a:p>
            <a:pPr marL="342900" indent="-342900" fontAlgn="auto">
              <a:spcBef>
                <a:spcPts val="0"/>
              </a:spcBef>
              <a:spcAft>
                <a:spcPts val="0"/>
              </a:spcAft>
              <a:buFont typeface="Arial" pitchFamily="34" charset="0"/>
              <a:buChar char="•"/>
              <a:defRPr/>
            </a:pPr>
            <a:r>
              <a:rPr lang="en-US" sz="2400" b="1" dirty="0">
                <a:latin typeface="+mn-lt"/>
                <a:cs typeface="+mn-cs"/>
              </a:rPr>
              <a:t>Incident identified and labeled as a ‘SHOOTING’: switchboard follows up by announcing a ‘Dr. Safe’ (Security Event: Defend-in-Place / Lockdown)</a:t>
            </a:r>
          </a:p>
          <a:p>
            <a:pPr marL="342900" indent="-342900" fontAlgn="auto">
              <a:spcBef>
                <a:spcPts val="0"/>
              </a:spcBef>
              <a:spcAft>
                <a:spcPts val="0"/>
              </a:spcAft>
              <a:buFont typeface="Arial" pitchFamily="34" charset="0"/>
              <a:buChar char="•"/>
              <a:defRPr/>
            </a:pPr>
            <a:r>
              <a:rPr lang="en-US" sz="2400" b="1" dirty="0">
                <a:latin typeface="+mn-lt"/>
                <a:cs typeface="+mn-cs"/>
              </a:rPr>
              <a:t>Switchboard operator calls 911</a:t>
            </a:r>
          </a:p>
          <a:p>
            <a:pPr marL="342900" indent="-342900" fontAlgn="auto">
              <a:spcBef>
                <a:spcPts val="0"/>
              </a:spcBef>
              <a:spcAft>
                <a:spcPts val="0"/>
              </a:spcAft>
              <a:buFont typeface="Arial" pitchFamily="34" charset="0"/>
              <a:buChar char="•"/>
              <a:defRPr/>
            </a:pPr>
            <a:r>
              <a:rPr lang="en-US" sz="2400" b="1" dirty="0">
                <a:latin typeface="+mn-lt"/>
                <a:cs typeface="+mn-cs"/>
              </a:rPr>
              <a:t>Reportedly, there were seven (7) 911 calls</a:t>
            </a:r>
          </a:p>
          <a:p>
            <a:pPr marL="342900" indent="-342900" fontAlgn="auto">
              <a:spcBef>
                <a:spcPts val="0"/>
              </a:spcBef>
              <a:spcAft>
                <a:spcPts val="0"/>
              </a:spcAft>
              <a:buFont typeface="Arial" pitchFamily="34" charset="0"/>
              <a:buChar char="•"/>
              <a:defRPr/>
            </a:pPr>
            <a:r>
              <a:rPr lang="en-US" sz="2400" b="1" dirty="0">
                <a:latin typeface="+mn-lt"/>
                <a:cs typeface="+mn-cs"/>
              </a:rPr>
              <a:t>‘Dr. Safe’ protocols implemented throughout the facility</a:t>
            </a:r>
          </a:p>
        </p:txBody>
      </p:sp>
    </p:spTree>
    <p:extLst>
      <p:ext uri="{BB962C8B-B14F-4D97-AF65-F5344CB8AC3E}">
        <p14:creationId xmlns:p14="http://schemas.microsoft.com/office/powerpoint/2010/main" val="41741018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b="1" dirty="0">
                <a:latin typeface="Times New Roman" pitchFamily="18" charset="0"/>
              </a:rPr>
              <a:t>Talk about it!</a:t>
            </a:r>
          </a:p>
          <a:p>
            <a:pPr>
              <a:defRPr/>
            </a:pPr>
            <a:r>
              <a:rPr lang="en-US" b="1" dirty="0">
                <a:latin typeface="Times New Roman" pitchFamily="18" charset="0"/>
              </a:rPr>
              <a:t>Watch for signs of Post Traumatic Stress </a:t>
            </a:r>
            <a:r>
              <a:rPr lang="en-US" b="1" dirty="0" smtClean="0">
                <a:latin typeface="Times New Roman" pitchFamily="18" charset="0"/>
              </a:rPr>
              <a:t>Disorder</a:t>
            </a:r>
          </a:p>
          <a:p>
            <a:pPr>
              <a:defRPr/>
            </a:pPr>
            <a:r>
              <a:rPr lang="en-US" b="1" dirty="0" smtClean="0">
                <a:latin typeface="Times New Roman" pitchFamily="18" charset="0"/>
              </a:rPr>
              <a:t>Utilize </a:t>
            </a:r>
            <a:r>
              <a:rPr lang="en-US" b="1" dirty="0">
                <a:latin typeface="Times New Roman" pitchFamily="18" charset="0"/>
              </a:rPr>
              <a:t>CISD Teams </a:t>
            </a:r>
            <a:endParaRPr lang="en-US" b="1" dirty="0" smtClean="0">
              <a:latin typeface="Times New Roman" pitchFamily="18" charset="0"/>
            </a:endParaRPr>
          </a:p>
          <a:p>
            <a:pPr>
              <a:defRPr/>
            </a:pPr>
            <a:r>
              <a:rPr lang="en-US" b="1" dirty="0" smtClean="0">
                <a:latin typeface="Times New Roman" pitchFamily="18" charset="0"/>
              </a:rPr>
              <a:t>Utilize </a:t>
            </a:r>
            <a:r>
              <a:rPr lang="en-US" b="1" dirty="0">
                <a:latin typeface="Times New Roman" pitchFamily="18" charset="0"/>
              </a:rPr>
              <a:t>EAP programs </a:t>
            </a:r>
            <a:endParaRPr lang="en-US" b="1" dirty="0" smtClean="0">
              <a:latin typeface="Times New Roman" pitchFamily="18" charset="0"/>
            </a:endParaRPr>
          </a:p>
          <a:p>
            <a:pPr>
              <a:defRPr/>
            </a:pPr>
            <a:r>
              <a:rPr lang="en-US" b="1" dirty="0" smtClean="0">
                <a:latin typeface="Times New Roman" pitchFamily="18" charset="0"/>
              </a:rPr>
              <a:t>Utilize </a:t>
            </a:r>
            <a:r>
              <a:rPr lang="en-US" b="1" dirty="0">
                <a:latin typeface="Times New Roman" pitchFamily="18" charset="0"/>
              </a:rPr>
              <a:t>Crisis Intervention </a:t>
            </a:r>
            <a:r>
              <a:rPr lang="en-US" b="1" dirty="0" smtClean="0">
                <a:latin typeface="Times New Roman" pitchFamily="18" charset="0"/>
              </a:rPr>
              <a:t>Teams</a:t>
            </a:r>
          </a:p>
          <a:p>
            <a:pPr>
              <a:defRPr/>
            </a:pPr>
            <a:r>
              <a:rPr lang="en-US" b="1" dirty="0" smtClean="0">
                <a:latin typeface="Times New Roman" pitchFamily="18" charset="0"/>
              </a:rPr>
              <a:t>Critique </a:t>
            </a:r>
            <a:r>
              <a:rPr lang="en-US" b="1" dirty="0">
                <a:latin typeface="Times New Roman" pitchFamily="18" charset="0"/>
              </a:rPr>
              <a:t>each session from Quality Improvement </a:t>
            </a:r>
            <a:r>
              <a:rPr lang="en-US" b="1" dirty="0" smtClean="0">
                <a:latin typeface="Times New Roman" pitchFamily="18" charset="0"/>
              </a:rPr>
              <a:t>   </a:t>
            </a:r>
            <a:r>
              <a:rPr lang="en-US" b="1" dirty="0">
                <a:latin typeface="Times New Roman" pitchFamily="18" charset="0"/>
              </a:rPr>
              <a:t>perspective</a:t>
            </a:r>
          </a:p>
          <a:p>
            <a:pPr marL="0" indent="0">
              <a:buFont typeface="Wingdings" pitchFamily="2" charset="2"/>
              <a:buNone/>
              <a:defRPr/>
            </a:pPr>
            <a:endParaRPr lang="en-US" dirty="0"/>
          </a:p>
        </p:txBody>
      </p:sp>
      <p:sp>
        <p:nvSpPr>
          <p:cNvPr id="3" name="Title 2"/>
          <p:cNvSpPr>
            <a:spLocks noGrp="1"/>
          </p:cNvSpPr>
          <p:nvPr>
            <p:ph type="title"/>
          </p:nvPr>
        </p:nvSpPr>
        <p:spPr/>
        <p:txBody>
          <a:bodyPr/>
          <a:lstStyle/>
          <a:p>
            <a:pPr>
              <a:defRPr/>
            </a:pPr>
            <a:r>
              <a:rPr lang="en-US" sz="4000" dirty="0">
                <a:effectLst>
                  <a:outerShdw blurRad="50800" dist="38100" algn="tr" rotWithShape="0">
                    <a:prstClr val="black">
                      <a:alpha val="40000"/>
                    </a:prstClr>
                  </a:outerShdw>
                </a:effectLst>
              </a:rPr>
              <a:t>If You Have An Incident…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Elements of a Recovery Plan:</a:t>
            </a:r>
          </a:p>
          <a:p>
            <a:pPr lvl="1"/>
            <a:r>
              <a:rPr lang="en-US" dirty="0" smtClean="0"/>
              <a:t>Cleanup</a:t>
            </a:r>
          </a:p>
          <a:p>
            <a:pPr lvl="1"/>
            <a:r>
              <a:rPr lang="en-US" dirty="0" smtClean="0"/>
              <a:t>Counseling for employees / survivors</a:t>
            </a:r>
          </a:p>
          <a:p>
            <a:pPr lvl="1"/>
            <a:r>
              <a:rPr lang="en-US" dirty="0" smtClean="0"/>
              <a:t>Media assistance / Public relations</a:t>
            </a:r>
          </a:p>
          <a:p>
            <a:pPr lvl="1"/>
            <a:r>
              <a:rPr lang="en-US" dirty="0" smtClean="0"/>
              <a:t>Legal / Risk Management</a:t>
            </a:r>
          </a:p>
          <a:p>
            <a:pPr lvl="1"/>
            <a:r>
              <a:rPr lang="en-US" dirty="0" smtClean="0"/>
              <a:t>Additional / supplemental security services</a:t>
            </a:r>
          </a:p>
          <a:p>
            <a:pPr lvl="1"/>
            <a:r>
              <a:rPr lang="en-US" dirty="0" smtClean="0"/>
              <a:t>Cyber “listening” services</a:t>
            </a:r>
          </a:p>
          <a:p>
            <a:pPr lvl="1"/>
            <a:r>
              <a:rPr lang="en-US" dirty="0" smtClean="0"/>
              <a:t>Training and exercising!!!</a:t>
            </a:r>
          </a:p>
          <a:p>
            <a:pPr lvl="1"/>
            <a:endParaRPr lang="en-US" dirty="0"/>
          </a:p>
        </p:txBody>
      </p:sp>
      <p:sp>
        <p:nvSpPr>
          <p:cNvPr id="3" name="Title 2"/>
          <p:cNvSpPr>
            <a:spLocks noGrp="1"/>
          </p:cNvSpPr>
          <p:nvPr>
            <p:ph type="title"/>
          </p:nvPr>
        </p:nvSpPr>
        <p:spPr>
          <a:xfrm>
            <a:off x="0" y="569913"/>
            <a:ext cx="9143999" cy="1054100"/>
          </a:xfrm>
        </p:spPr>
        <p:txBody>
          <a:bodyPr/>
          <a:lstStyle/>
          <a:p>
            <a:r>
              <a:rPr lang="en-US" dirty="0" smtClean="0"/>
              <a:t>Recovery:</a:t>
            </a:r>
            <a:br>
              <a:rPr lang="en-US" dirty="0" smtClean="0"/>
            </a:br>
            <a:r>
              <a:rPr lang="en-US" dirty="0" smtClean="0"/>
              <a:t>Unplanned and Untested</a:t>
            </a:r>
            <a:endParaRPr lang="en-US" dirty="0"/>
          </a:p>
        </p:txBody>
      </p:sp>
    </p:spTree>
    <p:extLst>
      <p:ext uri="{BB962C8B-B14F-4D97-AF65-F5344CB8AC3E}">
        <p14:creationId xmlns:p14="http://schemas.microsoft.com/office/powerpoint/2010/main" val="243257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609600"/>
            <a:ext cx="8229600" cy="17526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5400" kern="1200">
                <a:solidFill>
                  <a:schemeClr val="tx2"/>
                </a:solidFill>
                <a:latin typeface="+mj-lt"/>
                <a:ea typeface="+mj-ea"/>
                <a:cs typeface="+mj-cs"/>
              </a:defRPr>
            </a:lvl1pPr>
            <a:lvl2pPr algn="ctr" rtl="0" eaLnBrk="0" fontAlgn="base" hangingPunct="0">
              <a:spcBef>
                <a:spcPct val="0"/>
              </a:spcBef>
              <a:spcAft>
                <a:spcPct val="0"/>
              </a:spcAft>
              <a:defRPr sz="5400">
                <a:solidFill>
                  <a:schemeClr val="tx2"/>
                </a:solidFill>
                <a:latin typeface="Book Antiqua" pitchFamily="18" charset="0"/>
              </a:defRPr>
            </a:lvl2pPr>
            <a:lvl3pPr algn="ctr" rtl="0" eaLnBrk="0" fontAlgn="base" hangingPunct="0">
              <a:spcBef>
                <a:spcPct val="0"/>
              </a:spcBef>
              <a:spcAft>
                <a:spcPct val="0"/>
              </a:spcAft>
              <a:defRPr sz="5400">
                <a:solidFill>
                  <a:schemeClr val="tx2"/>
                </a:solidFill>
                <a:latin typeface="Book Antiqua" pitchFamily="18" charset="0"/>
              </a:defRPr>
            </a:lvl3pPr>
            <a:lvl4pPr algn="ctr" rtl="0" eaLnBrk="0" fontAlgn="base" hangingPunct="0">
              <a:spcBef>
                <a:spcPct val="0"/>
              </a:spcBef>
              <a:spcAft>
                <a:spcPct val="0"/>
              </a:spcAft>
              <a:defRPr sz="5400">
                <a:solidFill>
                  <a:schemeClr val="tx2"/>
                </a:solidFill>
                <a:latin typeface="Book Antiqua" pitchFamily="18" charset="0"/>
              </a:defRPr>
            </a:lvl4pPr>
            <a:lvl5pPr algn="ctr" rtl="0" eaLnBrk="0" fontAlgn="base" hangingPunct="0">
              <a:spcBef>
                <a:spcPct val="0"/>
              </a:spcBef>
              <a:spcAft>
                <a:spcPct val="0"/>
              </a:spcAft>
              <a:defRPr sz="5400">
                <a:solidFill>
                  <a:schemeClr val="tx2"/>
                </a:solidFill>
                <a:latin typeface="Book Antiqu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en-US" smtClean="0">
                <a:effectLst>
                  <a:outerShdw blurRad="38100" dist="38100" dir="2700000" algn="tl">
                    <a:srgbClr val="000000"/>
                  </a:outerShdw>
                </a:effectLst>
              </a:rPr>
              <a:t>QUESTIONS / COMMENTS</a:t>
            </a:r>
            <a:endParaRPr lang="en-US" dirty="0" smtClean="0">
              <a:effectLst>
                <a:outerShdw blurRad="38100" dist="38100" dir="2700000" algn="tl">
                  <a:srgbClr val="000000"/>
                </a:outerShdw>
              </a:effectLst>
            </a:endParaRPr>
          </a:p>
        </p:txBody>
      </p:sp>
      <p:sp>
        <p:nvSpPr>
          <p:cNvPr id="6" name="Rectangle 3"/>
          <p:cNvSpPr>
            <a:spLocks noGrp="1" noChangeArrowheads="1"/>
          </p:cNvSpPr>
          <p:nvPr>
            <p:ph type="subTitle" idx="1"/>
          </p:nvPr>
        </p:nvSpPr>
        <p:spPr bwMode="auto">
          <a:xfrm>
            <a:off x="1371600" y="3581400"/>
            <a:ext cx="6400800" cy="1752600"/>
          </a:xfrm>
          <a:prstGeom prst="rect">
            <a:avLst/>
          </a:prstGeom>
          <a:ln>
            <a:miter lim="800000"/>
            <a:headEnd/>
            <a:tailEnd/>
          </a:ln>
        </p:spPr>
        <p:txBody>
          <a:bodyPr/>
          <a:lstStyle/>
          <a:p>
            <a:pPr algn="ctr" eaLnBrk="1" fontAlgn="auto" hangingPunct="1">
              <a:spcAft>
                <a:spcPts val="0"/>
              </a:spcAft>
              <a:buFontTx/>
              <a:buNone/>
              <a:defRPr/>
            </a:pPr>
            <a:r>
              <a:rPr lang="en-US" sz="2400" dirty="0" smtClean="0">
                <a:effectLst>
                  <a:outerShdw blurRad="38100" dist="38100" dir="2700000" algn="tl">
                    <a:srgbClr val="000000"/>
                  </a:outerShdw>
                </a:effectLst>
              </a:rPr>
              <a:t>Steve Wilder</a:t>
            </a:r>
          </a:p>
          <a:p>
            <a:pPr algn="ctr" eaLnBrk="1" fontAlgn="auto" hangingPunct="1">
              <a:spcAft>
                <a:spcPts val="0"/>
              </a:spcAft>
              <a:buFontTx/>
              <a:buNone/>
              <a:defRPr/>
            </a:pPr>
            <a:r>
              <a:rPr lang="en-US" sz="2400" dirty="0" smtClean="0">
                <a:effectLst>
                  <a:outerShdw blurRad="38100" dist="38100" dir="2700000" algn="tl">
                    <a:srgbClr val="000000"/>
                  </a:outerShdw>
                </a:effectLst>
              </a:rPr>
              <a:t>Sorensen, Wilder  &amp; Associates</a:t>
            </a:r>
          </a:p>
          <a:p>
            <a:pPr algn="ctr" eaLnBrk="1" fontAlgn="auto" hangingPunct="1">
              <a:spcAft>
                <a:spcPts val="0"/>
              </a:spcAft>
              <a:buFontTx/>
              <a:buNone/>
              <a:defRPr/>
            </a:pPr>
            <a:r>
              <a:rPr lang="en-US" sz="2400" dirty="0" smtClean="0">
                <a:effectLst>
                  <a:outerShdw blurRad="38100" dist="38100" dir="2700000" algn="tl">
                    <a:srgbClr val="000000"/>
                  </a:outerShdw>
                </a:effectLst>
              </a:rPr>
              <a:t>Bourbonnais, IL  60914</a:t>
            </a:r>
          </a:p>
          <a:p>
            <a:pPr algn="ctr" eaLnBrk="1" fontAlgn="auto" hangingPunct="1">
              <a:spcAft>
                <a:spcPts val="0"/>
              </a:spcAft>
              <a:buFontTx/>
              <a:buNone/>
              <a:defRPr/>
            </a:pPr>
            <a:r>
              <a:rPr lang="en-US" sz="2400" dirty="0" smtClean="0">
                <a:effectLst>
                  <a:outerShdw blurRad="38100" dist="38100" dir="2700000" algn="tl">
                    <a:srgbClr val="000000"/>
                  </a:outerShdw>
                </a:effectLst>
              </a:rPr>
              <a:t>815-482-2989 (cell)</a:t>
            </a:r>
          </a:p>
          <a:p>
            <a:pPr algn="ctr" eaLnBrk="1" fontAlgn="auto" hangingPunct="1">
              <a:spcAft>
                <a:spcPts val="0"/>
              </a:spcAft>
              <a:buFontTx/>
              <a:buNone/>
              <a:defRPr/>
            </a:pPr>
            <a:r>
              <a:rPr lang="en-US" sz="2400" dirty="0" smtClean="0">
                <a:effectLst>
                  <a:outerShdw blurRad="38100" dist="38100" dir="2700000" algn="tl">
                    <a:srgbClr val="000000"/>
                  </a:outerShdw>
                </a:effectLst>
                <a:hlinkClick r:id="rId3"/>
              </a:rPr>
              <a:t>swilder@swa4safety.com</a:t>
            </a:r>
            <a:endParaRPr lang="en-US" sz="2400" dirty="0" smtClean="0">
              <a:effectLst>
                <a:outerShdw blurRad="38100" dist="38100" dir="2700000" algn="tl">
                  <a:srgbClr val="000000"/>
                </a:outerShdw>
              </a:effectLst>
            </a:endParaRPr>
          </a:p>
          <a:p>
            <a:pPr algn="ctr" eaLnBrk="1" fontAlgn="auto" hangingPunct="1">
              <a:spcAft>
                <a:spcPts val="0"/>
              </a:spcAft>
              <a:buFontTx/>
              <a:buNone/>
              <a:defRPr/>
            </a:pPr>
            <a:r>
              <a:rPr lang="en-US" sz="2400" dirty="0" smtClean="0">
                <a:effectLst>
                  <a:outerShdw blurRad="38100" dist="38100" dir="2700000" algn="tl">
                    <a:srgbClr val="000000"/>
                  </a:outerShdw>
                </a:effectLst>
                <a:hlinkClick r:id="rId4"/>
              </a:rPr>
              <a:t>www.swa4safety.com</a:t>
            </a:r>
            <a:endParaRPr lang="en-US" sz="2400" dirty="0" smtClean="0">
              <a:effectLst>
                <a:outerShdw blurRad="38100" dist="38100" dir="2700000" algn="tl">
                  <a:srgbClr val="000000"/>
                </a:outerShdw>
              </a:effectLst>
            </a:endParaRPr>
          </a:p>
          <a:p>
            <a:pPr algn="ctr" eaLnBrk="1" fontAlgn="auto" hangingPunct="1">
              <a:spcAft>
                <a:spcPts val="0"/>
              </a:spcAft>
              <a:buFontTx/>
              <a:buNone/>
              <a:defRPr/>
            </a:pPr>
            <a:r>
              <a:rPr lang="en-US" dirty="0" smtClean="0">
                <a:effectLst>
                  <a:outerShdw blurRad="38100" dist="38100" dir="2700000" algn="tl">
                    <a:srgbClr val="000000"/>
                  </a:outerShdw>
                </a:effectLst>
              </a:rPr>
              <a:t>@</a:t>
            </a:r>
            <a:r>
              <a:rPr lang="en-US" dirty="0" err="1" smtClean="0">
                <a:effectLst>
                  <a:outerShdw blurRad="38100" dist="38100" dir="2700000" algn="tl">
                    <a:srgbClr val="000000"/>
                  </a:outerShdw>
                </a:effectLst>
              </a:rPr>
              <a:t>SorensenWilder</a:t>
            </a:r>
            <a:endParaRPr lang="en-US" sz="2400" dirty="0" smtClean="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914400" y="457200"/>
            <a:ext cx="7210425" cy="1081087"/>
          </a:xfrm>
        </p:spPr>
        <p:txBody>
          <a:bodyPr/>
          <a:lstStyle/>
          <a:p>
            <a:pPr eaLnBrk="1" hangingPunct="1"/>
            <a:r>
              <a:rPr lang="en-US" altLang="en-US" sz="4400" b="1" dirty="0" smtClean="0"/>
              <a:t>Case Study:</a:t>
            </a:r>
            <a:br>
              <a:rPr lang="en-US" altLang="en-US" sz="4400" b="1" dirty="0" smtClean="0"/>
            </a:br>
            <a:r>
              <a:rPr lang="en-US" altLang="en-US" sz="4400" b="1" dirty="0" smtClean="0"/>
              <a:t>Hospital for Special </a:t>
            </a:r>
            <a:r>
              <a:rPr lang="en-US" altLang="en-US" sz="4400" b="1" dirty="0" err="1" smtClean="0"/>
              <a:t>CareNew</a:t>
            </a:r>
            <a:r>
              <a:rPr lang="en-US" altLang="en-US" sz="4400" b="1" dirty="0" smtClean="0"/>
              <a:t> </a:t>
            </a:r>
            <a:r>
              <a:rPr lang="en-US" altLang="en-US" sz="4400" b="1" dirty="0" smtClean="0"/>
              <a:t>Britain, CT</a:t>
            </a:r>
          </a:p>
        </p:txBody>
      </p:sp>
      <p:sp>
        <p:nvSpPr>
          <p:cNvPr id="70659" name="AutoShape 2" descr="data:image/jpeg;base64,/9j/4AAQSkZJRgABAQAAAQABAAD/2wCEAAkGBhQSEBUUExQWFRUWGRsXFxgUFxgcGBYaFBsYFBccGBoYHCYeGBkkGRUXHy8gJCgpLCwsFx4xNTAqNSYrLCkBCQoKDgwOGg8PGjAlHyQsLCwsLykqLCwsLCwsLS8sLCwpLCwsLCwsLCwsLCwsKSwpLCwpLDQsLCwpLCkpLCwsLP/AABEIAIQAyAMBIgACEQEDEQH/xAAbAAABBQEBAAAAAAAAAAAAAAAFAAECAwQGB//EAD4QAAEDAgQEAwUGAgoDAAAAAAEAAhEDIQQSMUEFIlFhE3GBMkKRobEGFCNSwdHh8AcVJDNUYnKCkvFzsrP/xAAaAQADAQEBAQAAAAAAAAAAAAAAAgMBBAUG/8QALxEAAgIBAwIDBwMFAAAAAAAAAAECEQMEEiExQRNR8AUiYXGBkcEUMvFCobHR4f/aAAwDAQACEQMRAD8A5fivCBUpw2zmyWx1Oo8iuQPfXfzFivQm6rg8QAarpsM5n4r2NfjjFqS7ng+yc05qUZO6/NkuH0garA8chN+4CM4viNSYYWspjQWHaB1MbLLw6o2rXptygNGY23tb1RV/BGF3K2BlOXpmkRbey58ePJKD2ef1OzPmxQyrxOtfT+QdXwRqnMHX05wBpsBufJb6XAw5jSSWu1gmWz3H7KHDcE8Pioc+SS29p6tGw80bYLLq0+mU7eRHBrda8aUcT8n9AZw/FvpB7K5Iv+G4CWZTYidh2KwYnBUKbHZqznVG3DWAAc3SOyLcVqvaw5W5h714MbrnuHYzNVa5zc5tlFrgdSdbRdc+oxbJKCfHrv3OvRZnlxvI0r+D/HYrGHaXZWEZejpttzd0TNCC3NBIhrG6S6/v7i6u4PSph1RuUh7pnUiNYJOhHRaatA5w0tzMDTDouCNu/mtjgey0+vBuTVLxHBqq5+fy/wAE8FLZDyJGt9D2O61MeHCQZHUIfQ4dIpvEsgkObBvcmDP1W+nVkwWhmsDqAu7T5WkovoeTrMEZSlOPXrXrqSLJ1unKdJd55FjJk5CUIAZJPCUIAZJPCaEGjJJ4SQAySdMgBkk6SDSxrbrz/EHnf/qd9SvRxTXnOKZFR46Od9ZXle0Haj9fwe/7Ijtc/p+Qj9lx/aR/pd9F1rGQFxfA3uGIp5RmMxGkg2PyXcYqo2m0ucYA3TaGaWN35k/auKU80a7r8/8ASApDYLDxarUa0GkWzec19B9VHGcYb4WdnMDaNCJXO8OfzBznxlBNzM/5Y27rc+qVbId+6M0mglfiZO3Z82dHha7nUx4ogxJmADOk3geSCcNrFlV7Q2S45RMchmRA6XUsXSjDEl5DSc2X3j2ym8DqtWC4eQ0lxBdRAqNIGoIBAvr5rz8uScmkutHrYcWOCk+zf0DzMMWgEgc15/NFpspZVjfxB1TnaL1C4sa24bGoI2G/RE8HQLmgvcxhiYcb947L0dLqoyhT7fY8bW6Cccjceb+/8GWpT0O4PxTOg7GR8pW5+FBLWh4dnmCy4GXqs4p/H+fkulTUn7rOWWGcElJev9FTTa3zU8qsydQnyqqkc7xlWVItVpYmyosNhXkTZFblTZUWZsKsqRarcqbKtszYVZU0K7KmyoszYVQmhWOEBRaJaCNCJCNyug8OVX2IpKRakmFo1gXXnNeoDVqEjVzvrC9QGGuO/rF15fxGnlr1W9Hn9/1XiavIpqNfE+p0GGWNy3fAt4PVLcRSI1zgf8rFd9jcIKjCx2hXC8AP9qoj/OF6IWqmjScZJkvaDanFrqcjh+CPoVZkvggiBY6+0Oqt4nh6rKviCk19KQ8tAGZpiDPUbrpamh1HkqqEEW+XToVs8MV7q+aMx6icqm+ez+RxDsc6qQXR0MtOaBv8ETwDqbS0U5JcCC0mWvb0MxCN4jhrKoIeA24JjWN4PdYaeMY1zrU8t2iG82Vum+y4JwlHl9z0Y5Iz4XYpY9zag8Jj2tjI0zofe8uiN4aiQOY5nfm+sDbv5LPw4ugB9zNnD2Y69QZRFw0Xfp8UUlL0jztTmm7hdfkWFqc7I6naFXEhWsw8VmOJ0kRP5hYpNZonxT/dZPNi4io8Xf4KQ09f4qWZTcI1UXvA3XQpRqzlcJXQsyZSaZ/nqnhapp9DJY2lyQTFTdYSdlR98ZMZh17f9rXJLqxFCUuiLPRMmq12t1OuielWa72SCs8SN7b5N8Kdbq4F6Jo7KwtTQnJ0BuMYtzDymBlJMDvCGN4k/KA15httBaL7+aIcd9sby0j5oSacTtNzeV4moySWSVNn0ukwweGNxXTy7lhx9Td7tO37JKlw+iSh4k/N/c6/Bxr+lfZHaDHsBEkgk2sb9IheccVqTiKx6vP6Lv3V21ckGJIs3QNHzg7ELzziLYr1R0eVzY2WylvCKhGIpEWOdoB8zC72pw2u0gMqSBNn6mQZv56Lz/hjj49GInxGxOkzv2XqfEcRkbJ6i2s9YTyySg+GJDFCae5Aik6s10VHNay0ON/O496VbhyXEjwzIAtIvBgkWEndQrVHEmXFwjMGmAHDYiLyFd91eWn2gZGUTMEWNtu62OplGl6/uJLSQk216+xW3FktLmszZQC6D7IE+1bWUMY7D1aueHU3nU6g9uyN4amfCawS7MCahmDrIM+iqqcHaJeMzbaNF27GJmQdU6zTkueSUsEYu1wQxPFadMjM47AuaAYk9NwpHjDA/KQQCJF5sbeh3hFsN/Ry15zU65PSWgg3uLRCoxv9HFXxMoewyBJfmbbZsk6n9E36nIpWnSFekg4pNX8SjB4mmXNAePeMEGXRYm+o3EKfiSDBBtqEsR9l6+Hcw1GjIA4SHzlIFgLLl8Pj3w2zssB0iwsYNt4KWGolD3kiktNGdRbOjbjGvnLPLY+azP4g0MJgxGp67yO2iziqQJ2M/OInrvdUOxMEnUNGw63Jvsk/XZGbLQQi/X3NzuMtAkiAYAMyb9kMfxp7nuDZDYAAPS8lW4nCyG5bcvbpMRsUMygUwcznydTyls2MHvHy7p1qpyVWSlpIwdtEq/GneGxgNry5xuQdvgqqLgyo4HOGubAJFxOh9VF9FoYGuI1kOdfMJgkAXT4DHN8QeICac5TBJsLBMpuXxNWOKfkEKWGe5hrOmBDb6yPy9RCnwquWtaSMpNQjmicsbp+K/axzxlp08tNgyQ65vYR0iPmsDqhfRa46mof/AES04q6plnCMuE7QRPGXio4xy+72PfqpYXjLy6Ht5T/yCA1qhaXAj2TBv6q+lXlxBtEHX2gbj6qzz5VzZzfpcL4QT4w4F7MumXXYefcobWpw6JlSxhLaZdAs6D3tKVZt27ixne+yhOe+TkdOOscVGyAwxiSDlkjNEgEap0b4RULGupkC+Z+bzsIG5tdJS3FLvlAapxioAORrcrpDmn+8ERlE7DsucxVQuqOcYBJkgaBd0abcQafNTa0BwcwgNjaQDsCQuI4jRyVqjJByuiW6HTRNER/MjhK2Sox/5Xtd8CvVcdjB4YJbIf01bIsR6ryzh+GNSrTpgSXva0CYnMY1Oi9R4rwvEMpBtWk5gBAbkIMwLyRbLAROG4aGTZZldTAjKJkWn3ZtbpoVDDV8xIzwAIk+1YdRomxGGqkNd4bqbMtwRMg6G3urJSLGZnEljnOkAzIjlJjodly06Lb+Ta3iYpUWOeYzOIblAJeWECCOnMr6nE/FnwjBBhwdrB0AQjEuz06LQOYOeQHRF4iDtotfCMHUzP8AEyNzNBs8ag9tDGwVu1Eep2NPi33bFNpakBgI3bmbYAjUkmZRjhP2lpvqupPLnVRmLrcrWtub6GFyeLw4qcQo12OHggMk5r8kS0t1AkeSv4ZhnniGINMZWO8V9IwMrpFmNnrdC4GdhX7QcXoV8Lmw9UVGNqAOj3HQdJ+i82wlMhrcwBcASbnlEGw/VdJwnCPp4Oo2ox7CazHQ4ZTImwB9rzXH1KzxBb73nAjX9lrjuRiltdllOq8gNaGwYaDNxqSQFfUIki4ziPMaHsAsuBxkxPLc8x9q2zeylWzZJBM/Dz10U3CmUeVtcmjDG+UHSI6weqx1CBUc1xF3SLEBvUv6KZcS2HQCG7C8Tbm6gLC4uOVt7uIMOMWiXE9IhNGPJOU9yofIBVJ96+l4DuVvpCjhSwtLiHA5iSGlsW8woVHjxHDMTYxlEGW6R0ss1BhblGcCXXBMTO3mrxtPgnx3CbqTINql7+039lJ4jDtjTxT/APNDH5sr+cSHAC+0nXuiQf8A2ZvXxTbf+71hbLc+o8dq/abcTwnkD3R+JzwKokBoi4GnkspaJ9mIA1J30IlU4QRVrDNYSBvALZUMLOeCSTlbF57yQbALJ2TXDCLajTlaRIJJB0Jixkd0n0gIiY7kz3PbZRFScplsTlkzzAGPj0Ck8giRaZMO7ECSPVRYNo04SqGUi9s2dBBOodcGes7JKttOGObqCAQJgan4pI4Hi1QDw9LxGBsuLmguEQPX/NbRBq1SXEzMnU77bolQxRA6Tyui0goZUbBI6FX2OPUHFJKiVN8EEaggjtCI/wBdVAZL7a8sT6dD3Q6gBnbm9mRm8t0nASY0m3kihDsqnFy14e2q5n4eaXuMwRGUeo+ajT+1NfK2oKrmmYc5wzZoE5QT8IXNYqt+HRuDDC2Olyb97qrDX5MxDTLiNpaJHqpqA7Z12G+0ByF5ZTax7n5jUY3LmbYNEXbrt1WnAfacEMDsNhQxwuS4giDEQDaTMLlAwuwRME+HVkydA8HT1AUsLw/k8XK2pT94Zi3L59YW7LM30ehYbi2GJjLSt7oqP5QNd5hdB9lsTRqYlhpUwcrpLmPcQyQbmTELznhXg/eHsFAsLWuBJeSHNIIIjuF0/wBg2UGV3NpurD8N8NIAaZY7XeP2WSx7ebKQzbrVHafbytNJm4ztgtMjfcaFeSnAU3OzF9UZTIsMv/fkuh+x1Qf1dWk2GKbc/wCkrleH4suoguIIl07CzoWu1yIqk+TRhsHSZ71SxJByttm1KsFClPtVCNSCANomReVCoQRY3It166IUKtY6QRbKY180JOQzSjwwi2lTp5eeq6B7PKAWm1x1vM7wpPwlJ05XOGY3LI5iNLdBp6IdSw1R1VpeLaWMRPbzUMXVdSDYjLmDeupIRtaEW0K4jAUy6XPqEgDZukb9VQeD4c6urmOb3df2VVCu9lcTJY0yeWJGsZjYK/E8TZ4lQS4mZygE5QfJPTirBbZS2oCtqLVw6PFbMwZBjWIvCxtWrAO/Fb6/RelF8I8/JFc/UNUsJRD3lviS8EmSOkWjQqpmDoASPGlwAcZEmAI7LPTqubUeMwLRmygAWlpNz1ss+DxxzODjPKyLRcgErzHZ6MUm+AhnYAZzl0W0jqDGx8lmxTxlETBmcxkAiDftqrcU/kc4GCGAg9wNPjZYqtDPQJLgXFxAJ0sAdBvdLVhKCRdQ4m0CxENME3dM33SQvDNmhUHR7NNrx+iSzYhdoWxPC3Ne4WcJ5XNu0g3F9j5rnMY2KjgdQV0owQ3v/t/iud4o0Cu8AQAdPQJ9jQzzvIqZnR6lgmfdCx0eMazXD/xAHMM3cxZAHmy75tDDwPwDcA+0ei2m+hGcmqMWIGF+7FjGfimQHRYAxEnU3lDOD4YUqzH1Ie1sy0DWRG/RdEKOH/w59Xn9k4oYf/DfF5RsklQrm5O7X2AbKJ+7V2ufmzvZB/KOYwslHh+R4cHSAQcrxY9iNF1NNlGXfgNyw3lzHW8Onr+6w8dNPwyKeFYJF3ZzI8ptKypBz5gelxN1KsS2o4zI5tgdr6HujeC+2T6D3OpnM14I8M+4HCIHlr6rlDDhaAZkT0OondOx0ESY620/m1lnJ0KlwG8Dx4swpoNiHVBVLjpmbtA11Qo4iW5WiGifib36lPcvkgBrrSDrPZPWaAA1rwDo4Cxcdj8FllHx0IsrRcGDodj/ABW0YxjGlopAv6uJ5bWgb2ugwqkOJIBI2I/RamND4g+hJ5Z7xudFvQS0+qC1DjMNaMrBlAAdEkuHvOPXsoYjixiAKcA5pLbyJO+upQ6NALTruG+ZG6rdUyO5myD8exHRYP7ldAtV428tPIyCIkCYJ1J3/ZU4c6uab79ShjqtgAbR6+XZXsxgyiRHcak9FkraKYHCEuTVml0Ea7lM5rTOWQL30hV0q05Tp+23kVPEQRl1FpJ2gyfml5s6HNOLfD9erIt5HFxBMz0O0SZVlA5YzMA0Ei4PTRZ2CSRJnWJ/VRo1C2YOSdAbgnvOi1qxMU4xla9evmgg7F59ZOwnQQEqYbEagX7X19UJr4w7kOnWNtvio0qrrHY2HaNvO6XYyv6uKfKsNVKYAtA0M2vlv6pIaa5uCepIHupIUX5hkz4pO1EKHjLenyXP8SrB9Z7hoT+iPte0nb5Ln+IGaz/P9Arb3Lg8XG+SgrqcLiSaTCC/2RPNv8NFyy6ThuM/ApiwgRfeFkpOPQ3L0NDi46OcP9yQD/zO+IVT8dTgTk+N/qlU4lT/ADN9NFPfMik2aacxUBJ9y/xiEP4qHZRIcWbnNEHaVa3iVH8zT5yPJV18eGiwpkG/tm8+mqLlZRLlASxAkkEdtZTtrQJDjPca9ldWwznHMAwTpDhHndVOeHe1Y7EQdNiP1VC6bE6pB5dPkJ2W2uR4THAFzg43FhBtAKG062XoR0P181Z49jYgk7GwHSOvdDQWXVcpaZlrwdHGRG/roo08s+yeszE27xbdUUsvvSlVc0mwIGwJn4raAsp4ktj5kalV1XkuJnVNmFraa9ylUfOwHlp/BFARaYNrLZS9qzmnebyC28juVjU6bZ0NwZHpfXZBpvdUcw5XXB1MQ7muU1GuCXDSTcbec9FjdinEySTPXuteBqdSIbq0wI/U2StBva6GkkAQfZ7ax3/ZDMZXzPJm20aCLW+Cvx2JF2tgt7b9Vilal3Dc2hwVOk7UbmwJ2/bzUCb6R5JkxhpOIMkzJmYgQQBEk/oksySyjbOkOgMBAMcIqv8AP9E6SSPUlFtsoCNcHbNMA3GY/NJJNLoGToWvw7bnKLdlOhwykQSWBMkptsjFsieC05Njbunw/AKTmgnNJJ36JJItlIt2aaf2Zo+HJBJd1Om9k54VSMDILs+m/mkklt2dSItw7IEMaJkGBsBG6yYzANzht4y/MbpJJkMB67QHOi0GIVSSSsREkkkgBJJJIA08PoB9SDMRNuyLVMO0sdUc0OdA1FuU5Rp2SSU5dR4rgx12tDw3I2IjQyZv11WfH0GtdAEJJJkDKsQ0CIAFtlUmSTIUSSSSDD//2Q=="/>
          <p:cNvSpPr>
            <a:spLocks noChangeAspect="1" noChangeArrowheads="1"/>
          </p:cNvSpPr>
          <p:nvPr/>
        </p:nvSpPr>
        <p:spPr bwMode="auto">
          <a:xfrm>
            <a:off x="1259681"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400">
                <a:solidFill>
                  <a:schemeClr val="tx1"/>
                </a:solidFill>
                <a:latin typeface="Trebuchet MS" pitchFamily="34" charset="0"/>
              </a:defRPr>
            </a:lvl1pPr>
            <a:lvl2pPr marL="742950" indent="-285750" eaLnBrk="0" hangingPunct="0">
              <a:lnSpc>
                <a:spcPct val="90000"/>
              </a:lnSpc>
              <a:spcBef>
                <a:spcPts val="500"/>
              </a:spcBef>
              <a:buFont typeface="Arial" charset="0"/>
              <a:buChar char="•"/>
              <a:defRPr sz="2000">
                <a:solidFill>
                  <a:schemeClr val="tx1"/>
                </a:solidFill>
                <a:latin typeface="Trebuchet MS" pitchFamily="34" charset="0"/>
              </a:defRPr>
            </a:lvl2pPr>
            <a:lvl3pPr marL="1143000" indent="-228600" eaLnBrk="0" hangingPunct="0">
              <a:lnSpc>
                <a:spcPct val="90000"/>
              </a:lnSpc>
              <a:spcBef>
                <a:spcPts val="500"/>
              </a:spcBef>
              <a:buFont typeface="Arial" charset="0"/>
              <a:buChar char="•"/>
              <a:defRPr>
                <a:solidFill>
                  <a:schemeClr val="tx1"/>
                </a:solidFill>
                <a:latin typeface="Trebuchet MS" pitchFamily="34" charset="0"/>
              </a:defRPr>
            </a:lvl3pPr>
            <a:lvl4pPr marL="1600200" indent="-228600" eaLnBrk="0" hangingPunct="0">
              <a:lnSpc>
                <a:spcPct val="90000"/>
              </a:lnSpc>
              <a:spcBef>
                <a:spcPts val="500"/>
              </a:spcBef>
              <a:buFont typeface="Arial" charset="0"/>
              <a:buChar char="•"/>
              <a:defRPr sz="1600">
                <a:solidFill>
                  <a:schemeClr val="tx1"/>
                </a:solidFill>
                <a:latin typeface="Trebuchet MS" pitchFamily="34" charset="0"/>
              </a:defRPr>
            </a:lvl4pPr>
            <a:lvl5pPr marL="2057400" indent="-228600" eaLnBrk="0" hangingPunct="0">
              <a:lnSpc>
                <a:spcPct val="90000"/>
              </a:lnSpc>
              <a:spcBef>
                <a:spcPts val="500"/>
              </a:spcBef>
              <a:buFont typeface="Arial" charset="0"/>
              <a:buChar char="•"/>
              <a:defRPr sz="1600">
                <a:solidFill>
                  <a:schemeClr val="tx1"/>
                </a:solidFill>
                <a:latin typeface="Trebuchet MS" pitchFamily="34" charset="0"/>
              </a:defRPr>
            </a:lvl5pPr>
            <a:lvl6pPr marL="25146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6pPr>
            <a:lvl7pPr marL="29718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7pPr>
            <a:lvl8pPr marL="34290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8pPr>
            <a:lvl9pPr marL="38862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9pPr>
          </a:lstStyle>
          <a:p>
            <a:pPr eaLnBrk="1" hangingPunct="1">
              <a:lnSpc>
                <a:spcPct val="100000"/>
              </a:lnSpc>
              <a:spcBef>
                <a:spcPct val="0"/>
              </a:spcBef>
              <a:buFontTx/>
              <a:buNone/>
            </a:pPr>
            <a:endParaRPr lang="en-US" altLang="en-US" sz="1800"/>
          </a:p>
        </p:txBody>
      </p:sp>
      <p:sp>
        <p:nvSpPr>
          <p:cNvPr id="3" name="Rectangle 2"/>
          <p:cNvSpPr/>
          <p:nvPr/>
        </p:nvSpPr>
        <p:spPr>
          <a:xfrm>
            <a:off x="329803" y="2109789"/>
            <a:ext cx="7985522" cy="4370427"/>
          </a:xfrm>
          <a:prstGeom prst="rect">
            <a:avLst/>
          </a:prstGeom>
        </p:spPr>
        <p:txBody>
          <a:bodyPr>
            <a:spAutoFit/>
          </a:bodyPr>
          <a:lstStyle/>
          <a:p>
            <a:pPr fontAlgn="auto">
              <a:lnSpc>
                <a:spcPct val="150000"/>
              </a:lnSpc>
              <a:spcBef>
                <a:spcPts val="0"/>
              </a:spcBef>
              <a:spcAft>
                <a:spcPts val="0"/>
              </a:spcAft>
              <a:defRPr/>
            </a:pPr>
            <a:r>
              <a:rPr lang="en-US" sz="3600" b="1" dirty="0">
                <a:latin typeface="+mn-lt"/>
                <a:cs typeface="+mn-cs"/>
              </a:rPr>
              <a:t>Police Actions Upon Arrival</a:t>
            </a:r>
            <a:endParaRPr lang="en-US" sz="3600" dirty="0">
              <a:latin typeface="+mn-lt"/>
              <a:cs typeface="+mn-cs"/>
            </a:endParaRPr>
          </a:p>
          <a:p>
            <a:pPr marL="342900" indent="-342900" fontAlgn="auto">
              <a:spcBef>
                <a:spcPts val="0"/>
              </a:spcBef>
              <a:spcAft>
                <a:spcPts val="0"/>
              </a:spcAft>
              <a:buFont typeface="Arial" pitchFamily="34" charset="0"/>
              <a:buChar char="•"/>
              <a:defRPr/>
            </a:pPr>
            <a:r>
              <a:rPr lang="en-US" sz="2800" dirty="0">
                <a:latin typeface="+mn-lt"/>
                <a:cs typeface="+mn-cs"/>
              </a:rPr>
              <a:t>Police secure the basement and lower level</a:t>
            </a:r>
          </a:p>
          <a:p>
            <a:pPr marL="342900" indent="-342900" fontAlgn="auto">
              <a:spcBef>
                <a:spcPts val="0"/>
              </a:spcBef>
              <a:spcAft>
                <a:spcPts val="0"/>
              </a:spcAft>
              <a:buFont typeface="Arial" pitchFamily="34" charset="0"/>
              <a:buChar char="•"/>
              <a:defRPr/>
            </a:pPr>
            <a:r>
              <a:rPr lang="en-US" sz="2800" dirty="0">
                <a:latin typeface="+mn-lt"/>
                <a:cs typeface="+mn-cs"/>
              </a:rPr>
              <a:t>Police ask switchboard operator to </a:t>
            </a:r>
            <a:r>
              <a:rPr lang="en-US" sz="2800" dirty="0" smtClean="0">
                <a:latin typeface="+mn-lt"/>
                <a:cs typeface="+mn-cs"/>
              </a:rPr>
              <a:t>evacuate the hospital </a:t>
            </a:r>
            <a:r>
              <a:rPr lang="en-US" sz="2800" dirty="0">
                <a:latin typeface="+mn-lt"/>
                <a:cs typeface="+mn-cs"/>
              </a:rPr>
              <a:t>- she refuses</a:t>
            </a:r>
          </a:p>
          <a:p>
            <a:pPr marL="342900" indent="-342900" fontAlgn="auto">
              <a:spcBef>
                <a:spcPts val="0"/>
              </a:spcBef>
              <a:spcAft>
                <a:spcPts val="0"/>
              </a:spcAft>
              <a:buFont typeface="Arial" pitchFamily="34" charset="0"/>
              <a:buChar char="•"/>
              <a:defRPr/>
            </a:pPr>
            <a:r>
              <a:rPr lang="en-US" sz="2800" dirty="0">
                <a:latin typeface="+mn-lt"/>
                <a:cs typeface="+mn-cs"/>
              </a:rPr>
              <a:t>Security direct the police to area of shooting</a:t>
            </a:r>
          </a:p>
          <a:p>
            <a:pPr marL="342900" indent="-342900" fontAlgn="auto">
              <a:spcBef>
                <a:spcPts val="0"/>
              </a:spcBef>
              <a:spcAft>
                <a:spcPts val="0"/>
              </a:spcAft>
              <a:buFont typeface="Arial" pitchFamily="34" charset="0"/>
              <a:buChar char="•"/>
              <a:defRPr/>
            </a:pPr>
            <a:r>
              <a:rPr lang="en-US" sz="2800" dirty="0">
                <a:latin typeface="+mn-lt"/>
                <a:cs typeface="+mn-cs"/>
              </a:rPr>
              <a:t>Police provided cover for the responders and assists with victim evacuation</a:t>
            </a:r>
          </a:p>
          <a:p>
            <a:pPr marL="342900" indent="-342900" fontAlgn="auto">
              <a:spcBef>
                <a:spcPts val="0"/>
              </a:spcBef>
              <a:spcAft>
                <a:spcPts val="0"/>
              </a:spcAft>
              <a:buFont typeface="Arial" pitchFamily="34" charset="0"/>
              <a:buChar char="•"/>
              <a:defRPr/>
            </a:pPr>
            <a:r>
              <a:rPr lang="en-US" sz="2800" dirty="0">
                <a:latin typeface="+mn-lt"/>
                <a:cs typeface="+mn-cs"/>
              </a:rPr>
              <a:t>Secured the crime scene</a:t>
            </a:r>
          </a:p>
          <a:p>
            <a:pPr marL="342900" indent="-342900" fontAlgn="auto">
              <a:spcBef>
                <a:spcPts val="0"/>
              </a:spcBef>
              <a:spcAft>
                <a:spcPts val="0"/>
              </a:spcAft>
              <a:buFont typeface="Arial" pitchFamily="34" charset="0"/>
              <a:buChar char="•"/>
              <a:defRPr/>
            </a:pPr>
            <a:r>
              <a:rPr lang="en-US" sz="2800" dirty="0">
                <a:latin typeface="+mn-lt"/>
                <a:cs typeface="+mn-cs"/>
              </a:rPr>
              <a:t>Continued search of lower level for shooter</a:t>
            </a:r>
          </a:p>
        </p:txBody>
      </p:sp>
    </p:spTree>
    <p:extLst>
      <p:ext uri="{BB962C8B-B14F-4D97-AF65-F5344CB8AC3E}">
        <p14:creationId xmlns:p14="http://schemas.microsoft.com/office/powerpoint/2010/main" val="33827404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990600" y="381000"/>
            <a:ext cx="7210425" cy="1081088"/>
          </a:xfrm>
        </p:spPr>
        <p:txBody>
          <a:bodyPr/>
          <a:lstStyle/>
          <a:p>
            <a:pPr eaLnBrk="1" hangingPunct="1"/>
            <a:r>
              <a:rPr lang="en-US" altLang="en-US" sz="4400" b="1" dirty="0" smtClean="0"/>
              <a:t>Case Study:</a:t>
            </a:r>
            <a:br>
              <a:rPr lang="en-US" altLang="en-US" sz="4400" b="1" dirty="0" smtClean="0"/>
            </a:br>
            <a:r>
              <a:rPr lang="en-US" altLang="en-US" sz="4400" b="1" dirty="0" smtClean="0"/>
              <a:t>Hospital for Special </a:t>
            </a:r>
            <a:r>
              <a:rPr lang="en-US" altLang="en-US" sz="4400" b="1" dirty="0" smtClean="0"/>
              <a:t>Care New </a:t>
            </a:r>
            <a:r>
              <a:rPr lang="en-US" altLang="en-US" sz="4400" b="1" dirty="0" smtClean="0"/>
              <a:t>Britain, CT</a:t>
            </a:r>
            <a:endParaRPr lang="en-US" altLang="en-US" sz="4400" b="1" dirty="0" smtClean="0">
              <a:solidFill>
                <a:srgbClr val="FF0000"/>
              </a:solidFill>
            </a:endParaRPr>
          </a:p>
        </p:txBody>
      </p:sp>
      <p:sp>
        <p:nvSpPr>
          <p:cNvPr id="71683" name="AutoShape 2" descr="data:image/jpeg;base64,/9j/4AAQSkZJRgABAQAAAQABAAD/2wCEAAkGBhQSEBUUExQWFRUWGRsXFxgUFxgcGBYaFBsYFBccGBoYHCYeGBkkGRUXHy8gJCgpLCwsFx4xNTAqNSYrLCkBCQoKDgwOGg8PGjAlHyQsLCwsLykqLCwsLCwsLS8sLCwpLCwsLCwsLCwsLCwsKSwpLCwpLDQsLCwpLCkpLCwsLP/AABEIAIQAyAMBIgACEQEDEQH/xAAbAAABBQEBAAAAAAAAAAAAAAAFAAECAwQGB//EAD4QAAEDAgQEAwUGAgoDAAAAAAEAAhEDIQQSMUEFIlFhE3GBMkKRobEGFCNSwdHh8AcVJDNUYnKCkvFzsrP/xAAaAQADAQEBAQAAAAAAAAAAAAAAAgMBBAUG/8QALxEAAgIBAwIDBwMFAAAAAAAAAAECEQMEEiExQRNR8AUiYXGBkcEUMvFCobHR4f/aAAwDAQACEQMRAD8A5fivCBUpw2zmyWx1Oo8iuQPfXfzFivQm6rg8QAarpsM5n4r2NfjjFqS7ng+yc05qUZO6/NkuH0garA8chN+4CM4viNSYYWspjQWHaB1MbLLw6o2rXptygNGY23tb1RV/BGF3K2BlOXpmkRbey58ePJKD2ef1OzPmxQyrxOtfT+QdXwRqnMHX05wBpsBufJb6XAw5jSSWu1gmWz3H7KHDcE8Pioc+SS29p6tGw80bYLLq0+mU7eRHBrda8aUcT8n9AZw/FvpB7K5Iv+G4CWZTYidh2KwYnBUKbHZqznVG3DWAAc3SOyLcVqvaw5W5h714MbrnuHYzNVa5zc5tlFrgdSdbRdc+oxbJKCfHrv3OvRZnlxvI0r+D/HYrGHaXZWEZejpttzd0TNCC3NBIhrG6S6/v7i6u4PSph1RuUh7pnUiNYJOhHRaatA5w0tzMDTDouCNu/mtjgey0+vBuTVLxHBqq5+fy/wAE8FLZDyJGt9D2O61MeHCQZHUIfQ4dIpvEsgkObBvcmDP1W+nVkwWhmsDqAu7T5WkovoeTrMEZSlOPXrXrqSLJ1unKdJd55FjJk5CUIAZJPCUIAZJPCaEGjJJ4SQAySdMgBkk6SDSxrbrz/EHnf/qd9SvRxTXnOKZFR46Od9ZXle0Haj9fwe/7Ijtc/p+Qj9lx/aR/pd9F1rGQFxfA3uGIp5RmMxGkg2PyXcYqo2m0ucYA3TaGaWN35k/auKU80a7r8/8ASApDYLDxarUa0GkWzec19B9VHGcYb4WdnMDaNCJXO8OfzBznxlBNzM/5Y27rc+qVbId+6M0mglfiZO3Z82dHha7nUx4ogxJmADOk3geSCcNrFlV7Q2S45RMchmRA6XUsXSjDEl5DSc2X3j2ym8DqtWC4eQ0lxBdRAqNIGoIBAvr5rz8uScmkutHrYcWOCk+zf0DzMMWgEgc15/NFpspZVjfxB1TnaL1C4sa24bGoI2G/RE8HQLmgvcxhiYcb947L0dLqoyhT7fY8bW6Cccjceb+/8GWpT0O4PxTOg7GR8pW5+FBLWh4dnmCy4GXqs4p/H+fkulTUn7rOWWGcElJev9FTTa3zU8qsydQnyqqkc7xlWVItVpYmyosNhXkTZFblTZUWZsKsqRarcqbKtszYVZU0K7KmyoszYVQmhWOEBRaJaCNCJCNyug8OVX2IpKRakmFo1gXXnNeoDVqEjVzvrC9QGGuO/rF15fxGnlr1W9Hn9/1XiavIpqNfE+p0GGWNy3fAt4PVLcRSI1zgf8rFd9jcIKjCx2hXC8AP9qoj/OF6IWqmjScZJkvaDanFrqcjh+CPoVZkvggiBY6+0Oqt4nh6rKviCk19KQ8tAGZpiDPUbrpamh1HkqqEEW+XToVs8MV7q+aMx6icqm+ez+RxDsc6qQXR0MtOaBv8ETwDqbS0U5JcCC0mWvb0MxCN4jhrKoIeA24JjWN4PdYaeMY1zrU8t2iG82Vum+y4JwlHl9z0Y5Iz4XYpY9zag8Jj2tjI0zofe8uiN4aiQOY5nfm+sDbv5LPw4ugB9zNnD2Y69QZRFw0Xfp8UUlL0jztTmm7hdfkWFqc7I6naFXEhWsw8VmOJ0kRP5hYpNZonxT/dZPNi4io8Xf4KQ09f4qWZTcI1UXvA3XQpRqzlcJXQsyZSaZ/nqnhapp9DJY2lyQTFTdYSdlR98ZMZh17f9rXJLqxFCUuiLPRMmq12t1OuielWa72SCs8SN7b5N8Kdbq4F6Jo7KwtTQnJ0BuMYtzDymBlJMDvCGN4k/KA15httBaL7+aIcd9sby0j5oSacTtNzeV4moySWSVNn0ukwweGNxXTy7lhx9Td7tO37JKlw+iSh4k/N/c6/Bxr+lfZHaDHsBEkgk2sb9IheccVqTiKx6vP6Lv3V21ckGJIs3QNHzg7ELzziLYr1R0eVzY2WylvCKhGIpEWOdoB8zC72pw2u0gMqSBNn6mQZv56Lz/hjj49GInxGxOkzv2XqfEcRkbJ6i2s9YTyySg+GJDFCae5Aik6s10VHNay0ON/O496VbhyXEjwzIAtIvBgkWEndQrVHEmXFwjMGmAHDYiLyFd91eWn2gZGUTMEWNtu62OplGl6/uJLSQk216+xW3FktLmszZQC6D7IE+1bWUMY7D1aueHU3nU6g9uyN4amfCawS7MCahmDrIM+iqqcHaJeMzbaNF27GJmQdU6zTkueSUsEYu1wQxPFadMjM47AuaAYk9NwpHjDA/KQQCJF5sbeh3hFsN/Ry15zU65PSWgg3uLRCoxv9HFXxMoewyBJfmbbZsk6n9E36nIpWnSFekg4pNX8SjB4mmXNAePeMEGXRYm+o3EKfiSDBBtqEsR9l6+Hcw1GjIA4SHzlIFgLLl8Pj3w2zssB0iwsYNt4KWGolD3kiktNGdRbOjbjGvnLPLY+azP4g0MJgxGp67yO2iziqQJ2M/OInrvdUOxMEnUNGw63Jvsk/XZGbLQQi/X3NzuMtAkiAYAMyb9kMfxp7nuDZDYAAPS8lW4nCyG5bcvbpMRsUMygUwcznydTyls2MHvHy7p1qpyVWSlpIwdtEq/GneGxgNry5xuQdvgqqLgyo4HOGubAJFxOh9VF9FoYGuI1kOdfMJgkAXT4DHN8QeICac5TBJsLBMpuXxNWOKfkEKWGe5hrOmBDb6yPy9RCnwquWtaSMpNQjmicsbp+K/axzxlp08tNgyQ65vYR0iPmsDqhfRa46mof/AES04q6plnCMuE7QRPGXio4xy+72PfqpYXjLy6Ht5T/yCA1qhaXAj2TBv6q+lXlxBtEHX2gbj6qzz5VzZzfpcL4QT4w4F7MumXXYefcobWpw6JlSxhLaZdAs6D3tKVZt27ixne+yhOe+TkdOOscVGyAwxiSDlkjNEgEap0b4RULGupkC+Z+bzsIG5tdJS3FLvlAapxioAORrcrpDmn+8ERlE7DsucxVQuqOcYBJkgaBd0abcQafNTa0BwcwgNjaQDsCQuI4jRyVqjJByuiW6HTRNER/MjhK2Sox/5Xtd8CvVcdjB4YJbIf01bIsR6ryzh+GNSrTpgSXva0CYnMY1Oi9R4rwvEMpBtWk5gBAbkIMwLyRbLAROG4aGTZZldTAjKJkWn3ZtbpoVDDV8xIzwAIk+1YdRomxGGqkNd4bqbMtwRMg6G3urJSLGZnEljnOkAzIjlJjodly06Lb+Ta3iYpUWOeYzOIblAJeWECCOnMr6nE/FnwjBBhwdrB0AQjEuz06LQOYOeQHRF4iDtotfCMHUzP8AEyNzNBs8ag9tDGwVu1Eep2NPi33bFNpakBgI3bmbYAjUkmZRjhP2lpvqupPLnVRmLrcrWtub6GFyeLw4qcQo12OHggMk5r8kS0t1AkeSv4ZhnniGINMZWO8V9IwMrpFmNnrdC4GdhX7QcXoV8Lmw9UVGNqAOj3HQdJ+i82wlMhrcwBcASbnlEGw/VdJwnCPp4Oo2ox7CazHQ4ZTImwB9rzXH1KzxBb73nAjX9lrjuRiltdllOq8gNaGwYaDNxqSQFfUIki4ziPMaHsAsuBxkxPLc8x9q2zeylWzZJBM/Dz10U3CmUeVtcmjDG+UHSI6weqx1CBUc1xF3SLEBvUv6KZcS2HQCG7C8Tbm6gLC4uOVt7uIMOMWiXE9IhNGPJOU9yofIBVJ96+l4DuVvpCjhSwtLiHA5iSGlsW8woVHjxHDMTYxlEGW6R0ss1BhblGcCXXBMTO3mrxtPgnx3CbqTINql7+039lJ4jDtjTxT/APNDH5sr+cSHAC+0nXuiQf8A2ZvXxTbf+71hbLc+o8dq/abcTwnkD3R+JzwKokBoi4GnkspaJ9mIA1J30IlU4QRVrDNYSBvALZUMLOeCSTlbF57yQbALJ2TXDCLajTlaRIJJB0Jixkd0n0gIiY7kz3PbZRFScplsTlkzzAGPj0Ck8giRaZMO7ECSPVRYNo04SqGUi9s2dBBOodcGes7JKttOGObqCAQJgan4pI4Hi1QDw9LxGBsuLmguEQPX/NbRBq1SXEzMnU77bolQxRA6Tyui0goZUbBI6FX2OPUHFJKiVN8EEaggjtCI/wBdVAZL7a8sT6dD3Q6gBnbm9mRm8t0nASY0m3kihDsqnFy14e2q5n4eaXuMwRGUeo+ajT+1NfK2oKrmmYc5wzZoE5QT8IXNYqt+HRuDDC2Olyb97qrDX5MxDTLiNpaJHqpqA7Z12G+0ByF5ZTax7n5jUY3LmbYNEXbrt1WnAfacEMDsNhQxwuS4giDEQDaTMLlAwuwRME+HVkydA8HT1AUsLw/k8XK2pT94Zi3L59YW7LM30ehYbi2GJjLSt7oqP5QNd5hdB9lsTRqYlhpUwcrpLmPcQyQbmTELznhXg/eHsFAsLWuBJeSHNIIIjuF0/wBg2UGV3NpurD8N8NIAaZY7XeP2WSx7ebKQzbrVHafbytNJm4ztgtMjfcaFeSnAU3OzF9UZTIsMv/fkuh+x1Qf1dWk2GKbc/wCkrleH4suoguIIl07CzoWu1yIqk+TRhsHSZ71SxJByttm1KsFClPtVCNSCANomReVCoQRY3It166IUKtY6QRbKY180JOQzSjwwi2lTp5eeq6B7PKAWm1x1vM7wpPwlJ05XOGY3LI5iNLdBp6IdSw1R1VpeLaWMRPbzUMXVdSDYjLmDeupIRtaEW0K4jAUy6XPqEgDZukb9VQeD4c6urmOb3df2VVCu9lcTJY0yeWJGsZjYK/E8TZ4lQS4mZygE5QfJPTirBbZS2oCtqLVw6PFbMwZBjWIvCxtWrAO/Fb6/RelF8I8/JFc/UNUsJRD3lviS8EmSOkWjQqpmDoASPGlwAcZEmAI7LPTqubUeMwLRmygAWlpNz1ss+DxxzODjPKyLRcgErzHZ6MUm+AhnYAZzl0W0jqDGx8lmxTxlETBmcxkAiDftqrcU/kc4GCGAg9wNPjZYqtDPQJLgXFxAJ0sAdBvdLVhKCRdQ4m0CxENME3dM33SQvDNmhUHR7NNrx+iSzYhdoWxPC3Ne4WcJ5XNu0g3F9j5rnMY2KjgdQV0owQ3v/t/iud4o0Cu8AQAdPQJ9jQzzvIqZnR6lgmfdCx0eMazXD/xAHMM3cxZAHmy75tDDwPwDcA+0ei2m+hGcmqMWIGF+7FjGfimQHRYAxEnU3lDOD4YUqzH1Ie1sy0DWRG/RdEKOH/w59Xn9k4oYf/DfF5RsklQrm5O7X2AbKJ+7V2ufmzvZB/KOYwslHh+R4cHSAQcrxY9iNF1NNlGXfgNyw3lzHW8Onr+6w8dNPwyKeFYJF3ZzI8ptKypBz5gelxN1KsS2o4zI5tgdr6HujeC+2T6D3OpnM14I8M+4HCIHlr6rlDDhaAZkT0OondOx0ESY620/m1lnJ0KlwG8Dx4swpoNiHVBVLjpmbtA11Qo4iW5WiGifib36lPcvkgBrrSDrPZPWaAA1rwDo4Cxcdj8FllHx0IsrRcGDodj/ABW0YxjGlopAv6uJ5bWgb2ugwqkOJIBI2I/RamND4g+hJ5Z7xudFvQS0+qC1DjMNaMrBlAAdEkuHvOPXsoYjixiAKcA5pLbyJO+upQ6NALTruG+ZG6rdUyO5myD8exHRYP7ldAtV428tPIyCIkCYJ1J3/ZU4c6uab79ShjqtgAbR6+XZXsxgyiRHcak9FkraKYHCEuTVml0Ea7lM5rTOWQL30hV0q05Tp+23kVPEQRl1FpJ2gyfml5s6HNOLfD9erIt5HFxBMz0O0SZVlA5YzMA0Ei4PTRZ2CSRJnWJ/VRo1C2YOSdAbgnvOi1qxMU4xla9evmgg7F59ZOwnQQEqYbEagX7X19UJr4w7kOnWNtvio0qrrHY2HaNvO6XYyv6uKfKsNVKYAtA0M2vlv6pIaa5uCepIHupIUX5hkz4pO1EKHjLenyXP8SrB9Z7hoT+iPte0nb5Ln+IGaz/P9Arb3Lg8XG+SgrqcLiSaTCC/2RPNv8NFyy6ThuM/ApiwgRfeFkpOPQ3L0NDi46OcP9yQD/zO+IVT8dTgTk+N/qlU4lT/ADN9NFPfMik2aacxUBJ9y/xiEP4qHZRIcWbnNEHaVa3iVH8zT5yPJV18eGiwpkG/tm8+mqLlZRLlASxAkkEdtZTtrQJDjPca9ldWwznHMAwTpDhHndVOeHe1Y7EQdNiP1VC6bE6pB5dPkJ2W2uR4THAFzg43FhBtAKG062XoR0P181Z49jYgk7GwHSOvdDQWXVcpaZlrwdHGRG/roo08s+yeszE27xbdUUsvvSlVc0mwIGwJn4raAsp4ktj5kalV1XkuJnVNmFraa9ylUfOwHlp/BFARaYNrLZS9qzmnebyC28juVjU6bZ0NwZHpfXZBpvdUcw5XXB1MQ7muU1GuCXDSTcbec9FjdinEySTPXuteBqdSIbq0wI/U2StBva6GkkAQfZ7ax3/ZDMZXzPJm20aCLW+Cvx2JF2tgt7b9Vilal3Dc2hwVOk7UbmwJ2/bzUCb6R5JkxhpOIMkzJmYgQQBEk/oksySyjbOkOgMBAMcIqv8AP9E6SSPUlFtsoCNcHbNMA3GY/NJJNLoGToWvw7bnKLdlOhwykQSWBMkptsjFsieC05Njbunw/AKTmgnNJJ36JJItlIt2aaf2Zo+HJBJd1Om9k54VSMDILs+m/mkklt2dSItw7IEMaJkGBsBG6yYzANzht4y/MbpJJkMB67QHOi0GIVSSSsREkkkgBJJJIA08PoB9SDMRNuyLVMO0sdUc0OdA1FuU5Rp2SSU5dR4rgx12tDw3I2IjQyZv11WfH0GtdAEJJJkDKsQ0CIAFtlUmSTIUSSSSDD//2Q=="/>
          <p:cNvSpPr>
            <a:spLocks noChangeAspect="1" noChangeArrowheads="1"/>
          </p:cNvSpPr>
          <p:nvPr/>
        </p:nvSpPr>
        <p:spPr bwMode="auto">
          <a:xfrm>
            <a:off x="1259681"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400">
                <a:solidFill>
                  <a:schemeClr val="tx1"/>
                </a:solidFill>
                <a:latin typeface="Trebuchet MS" pitchFamily="34" charset="0"/>
              </a:defRPr>
            </a:lvl1pPr>
            <a:lvl2pPr marL="742950" indent="-285750" eaLnBrk="0" hangingPunct="0">
              <a:lnSpc>
                <a:spcPct val="90000"/>
              </a:lnSpc>
              <a:spcBef>
                <a:spcPts val="500"/>
              </a:spcBef>
              <a:buFont typeface="Arial" charset="0"/>
              <a:buChar char="•"/>
              <a:defRPr sz="2000">
                <a:solidFill>
                  <a:schemeClr val="tx1"/>
                </a:solidFill>
                <a:latin typeface="Trebuchet MS" pitchFamily="34" charset="0"/>
              </a:defRPr>
            </a:lvl2pPr>
            <a:lvl3pPr marL="1143000" indent="-228600" eaLnBrk="0" hangingPunct="0">
              <a:lnSpc>
                <a:spcPct val="90000"/>
              </a:lnSpc>
              <a:spcBef>
                <a:spcPts val="500"/>
              </a:spcBef>
              <a:buFont typeface="Arial" charset="0"/>
              <a:buChar char="•"/>
              <a:defRPr>
                <a:solidFill>
                  <a:schemeClr val="tx1"/>
                </a:solidFill>
                <a:latin typeface="Trebuchet MS" pitchFamily="34" charset="0"/>
              </a:defRPr>
            </a:lvl3pPr>
            <a:lvl4pPr marL="1600200" indent="-228600" eaLnBrk="0" hangingPunct="0">
              <a:lnSpc>
                <a:spcPct val="90000"/>
              </a:lnSpc>
              <a:spcBef>
                <a:spcPts val="500"/>
              </a:spcBef>
              <a:buFont typeface="Arial" charset="0"/>
              <a:buChar char="•"/>
              <a:defRPr sz="1600">
                <a:solidFill>
                  <a:schemeClr val="tx1"/>
                </a:solidFill>
                <a:latin typeface="Trebuchet MS" pitchFamily="34" charset="0"/>
              </a:defRPr>
            </a:lvl4pPr>
            <a:lvl5pPr marL="2057400" indent="-228600" eaLnBrk="0" hangingPunct="0">
              <a:lnSpc>
                <a:spcPct val="90000"/>
              </a:lnSpc>
              <a:spcBef>
                <a:spcPts val="500"/>
              </a:spcBef>
              <a:buFont typeface="Arial" charset="0"/>
              <a:buChar char="•"/>
              <a:defRPr sz="1600">
                <a:solidFill>
                  <a:schemeClr val="tx1"/>
                </a:solidFill>
                <a:latin typeface="Trebuchet MS" pitchFamily="34" charset="0"/>
              </a:defRPr>
            </a:lvl5pPr>
            <a:lvl6pPr marL="25146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6pPr>
            <a:lvl7pPr marL="29718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7pPr>
            <a:lvl8pPr marL="34290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8pPr>
            <a:lvl9pPr marL="3886200" indent="-228600" defTabSz="457200" eaLnBrk="0" fontAlgn="base" hangingPunct="0">
              <a:lnSpc>
                <a:spcPct val="90000"/>
              </a:lnSpc>
              <a:spcBef>
                <a:spcPts val="500"/>
              </a:spcBef>
              <a:spcAft>
                <a:spcPct val="0"/>
              </a:spcAft>
              <a:buFont typeface="Arial" charset="0"/>
              <a:buChar char="•"/>
              <a:defRPr sz="1600">
                <a:solidFill>
                  <a:schemeClr val="tx1"/>
                </a:solidFill>
                <a:latin typeface="Trebuchet MS" pitchFamily="34" charset="0"/>
              </a:defRPr>
            </a:lvl9pPr>
          </a:lstStyle>
          <a:p>
            <a:pPr eaLnBrk="1" hangingPunct="1">
              <a:lnSpc>
                <a:spcPct val="100000"/>
              </a:lnSpc>
              <a:spcBef>
                <a:spcPct val="0"/>
              </a:spcBef>
              <a:buFontTx/>
              <a:buNone/>
            </a:pPr>
            <a:endParaRPr lang="en-US" altLang="en-US" sz="1800"/>
          </a:p>
        </p:txBody>
      </p:sp>
      <p:sp>
        <p:nvSpPr>
          <p:cNvPr id="3" name="Rectangle 2"/>
          <p:cNvSpPr/>
          <p:nvPr/>
        </p:nvSpPr>
        <p:spPr>
          <a:xfrm>
            <a:off x="169069" y="2260600"/>
            <a:ext cx="8593931" cy="4031873"/>
          </a:xfrm>
          <a:prstGeom prst="rect">
            <a:avLst/>
          </a:prstGeom>
        </p:spPr>
        <p:txBody>
          <a:bodyPr wrap="square">
            <a:spAutoFit/>
          </a:bodyPr>
          <a:lstStyle/>
          <a:p>
            <a:pPr fontAlgn="auto">
              <a:spcBef>
                <a:spcPts val="0"/>
              </a:spcBef>
              <a:spcAft>
                <a:spcPts val="0"/>
              </a:spcAft>
              <a:defRPr/>
            </a:pPr>
            <a:r>
              <a:rPr lang="en-US" sz="3200" b="1" dirty="0">
                <a:latin typeface="Trebuchet MS" panose="020B0603020202020204" pitchFamily="34" charset="0"/>
              </a:rPr>
              <a:t>Special Weapons and Tactics (SWAT) Team </a:t>
            </a:r>
          </a:p>
          <a:p>
            <a:pPr fontAlgn="auto">
              <a:spcBef>
                <a:spcPts val="0"/>
              </a:spcBef>
              <a:spcAft>
                <a:spcPts val="0"/>
              </a:spcAft>
              <a:defRPr/>
            </a:pPr>
            <a:r>
              <a:rPr lang="en-US" sz="3200" b="1" dirty="0">
                <a:latin typeface="Trebuchet MS" panose="020B0603020202020204" pitchFamily="34" charset="0"/>
              </a:rPr>
              <a:t>Emergency Response Team (ERT) </a:t>
            </a:r>
          </a:p>
          <a:p>
            <a:pPr fontAlgn="auto">
              <a:spcBef>
                <a:spcPts val="0"/>
              </a:spcBef>
              <a:spcAft>
                <a:spcPts val="0"/>
              </a:spcAft>
              <a:defRPr/>
            </a:pPr>
            <a:endParaRPr lang="en-US" sz="2400" dirty="0">
              <a:latin typeface="+mn-lt"/>
              <a:cs typeface="+mn-cs"/>
            </a:endParaRPr>
          </a:p>
          <a:p>
            <a:pPr marL="285750" indent="-285750" fontAlgn="auto">
              <a:spcBef>
                <a:spcPts val="0"/>
              </a:spcBef>
              <a:spcAft>
                <a:spcPts val="0"/>
              </a:spcAft>
              <a:buFont typeface="Arial" pitchFamily="34" charset="0"/>
              <a:buChar char="•"/>
              <a:defRPr/>
            </a:pPr>
            <a:r>
              <a:rPr lang="en-US" sz="2800" dirty="0">
                <a:latin typeface="+mn-lt"/>
                <a:cs typeface="+mn-cs"/>
              </a:rPr>
              <a:t>SWAT / ERT arrive from surrounding towns and state</a:t>
            </a:r>
          </a:p>
          <a:p>
            <a:pPr marL="285750" indent="-285750" fontAlgn="auto">
              <a:spcBef>
                <a:spcPts val="0"/>
              </a:spcBef>
              <a:spcAft>
                <a:spcPts val="0"/>
              </a:spcAft>
              <a:buFont typeface="Arial" pitchFamily="34" charset="0"/>
              <a:buChar char="•"/>
              <a:defRPr/>
            </a:pPr>
            <a:r>
              <a:rPr lang="en-US" sz="2800" dirty="0">
                <a:latin typeface="+mn-lt"/>
                <a:cs typeface="+mn-cs"/>
              </a:rPr>
              <a:t>Secure entire building - Lockdown</a:t>
            </a:r>
          </a:p>
          <a:p>
            <a:pPr marL="285750" indent="-285750" fontAlgn="auto">
              <a:spcBef>
                <a:spcPts val="0"/>
              </a:spcBef>
              <a:spcAft>
                <a:spcPts val="0"/>
              </a:spcAft>
              <a:buFont typeface="Arial" pitchFamily="34" charset="0"/>
              <a:buChar char="•"/>
              <a:defRPr/>
            </a:pPr>
            <a:r>
              <a:rPr lang="en-US" sz="2800" dirty="0">
                <a:latin typeface="+mn-lt"/>
                <a:cs typeface="+mn-cs"/>
              </a:rPr>
              <a:t>Secure city block</a:t>
            </a:r>
          </a:p>
          <a:p>
            <a:pPr marL="285750" indent="-285750" fontAlgn="auto">
              <a:spcBef>
                <a:spcPts val="0"/>
              </a:spcBef>
              <a:spcAft>
                <a:spcPts val="0"/>
              </a:spcAft>
              <a:buFont typeface="Arial" pitchFamily="34" charset="0"/>
              <a:buChar char="•"/>
              <a:defRPr/>
            </a:pPr>
            <a:r>
              <a:rPr lang="en-US" sz="2800" dirty="0">
                <a:latin typeface="+mn-lt"/>
                <a:cs typeface="+mn-cs"/>
              </a:rPr>
              <a:t>Respond to additional facility-owned building (secure location)</a:t>
            </a:r>
          </a:p>
        </p:txBody>
      </p:sp>
    </p:spTree>
    <p:extLst>
      <p:ext uri="{BB962C8B-B14F-4D97-AF65-F5344CB8AC3E}">
        <p14:creationId xmlns:p14="http://schemas.microsoft.com/office/powerpoint/2010/main" val="205927520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Hardcover</Template>
  <TotalTime>811</TotalTime>
  <Words>2843</Words>
  <Application>Microsoft Office PowerPoint</Application>
  <PresentationFormat>On-screen Show (4:3)</PresentationFormat>
  <Paragraphs>518</Paragraphs>
  <Slides>72</Slides>
  <Notes>49</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Hardcover</vt:lpstr>
      <vt:lpstr>Healthcare Workplace Violence Recognition and Prevention</vt:lpstr>
      <vt:lpstr>THE NEW AND THE OLD</vt:lpstr>
      <vt:lpstr>Hospital for Special Care</vt:lpstr>
      <vt:lpstr>Case Study: Hospital for Special Care New Britain, CT</vt:lpstr>
      <vt:lpstr>Case Study: Hospital for Special Care New Britain, CT</vt:lpstr>
      <vt:lpstr>Case Study: Hospital for Special Care New Britain, CT</vt:lpstr>
      <vt:lpstr>Case Study: Hospital for Special Care New Britain, CT</vt:lpstr>
      <vt:lpstr>Case Study: Hospital for Special CareNew Britain, CT</vt:lpstr>
      <vt:lpstr>Case Study: Hospital for Special Care New Britain, CT</vt:lpstr>
      <vt:lpstr>Case Study: Hospital for Special Care-New Britain, CT</vt:lpstr>
      <vt:lpstr>Case Study: Hospital for Special CareNew Britain, CT</vt:lpstr>
      <vt:lpstr>Case Study: Hospital for Special Care New Britain, CT</vt:lpstr>
      <vt:lpstr>Case Study: Hospital for Special Care-New Britain, CT</vt:lpstr>
      <vt:lpstr>Case Study: Hospital for Special Care-New Britain, CT</vt:lpstr>
      <vt:lpstr>Case Study: Hospital for Special Care-New Britain, CT</vt:lpstr>
      <vt:lpstr>Case Study: Hospital for Special Care-New Britain, CT</vt:lpstr>
      <vt:lpstr>Today I was so mad, I was crazy and I wanted to kill Bob and Lynn, so I took the gun from under the floor board in the attic ... I told my wife that I was going back to work to get my things…</vt:lpstr>
      <vt:lpstr>It happened so quick, I shot four times … I think they cried out, “Oh My God.” They fell to the ground. I think I shot Lynn once, then Bob once, then Lynn one more time and then Bob, like back and forth and back again…</vt:lpstr>
      <vt:lpstr>Case Study: Hospital for Special Care-New Britain, CT</vt:lpstr>
      <vt:lpstr>TRAINING FOR ACTIVE SHOOTERS</vt:lpstr>
      <vt:lpstr>Violence Risk Assessments</vt:lpstr>
      <vt:lpstr>Violence Risk Assessments</vt:lpstr>
      <vt:lpstr>Violence Risk Assessments</vt:lpstr>
      <vt:lpstr>How Would You Respond?</vt:lpstr>
      <vt:lpstr>How Would You Respond?</vt:lpstr>
      <vt:lpstr>How Would You Respond?</vt:lpstr>
      <vt:lpstr>WORKPLACE VIOLENCE</vt:lpstr>
      <vt:lpstr>Incidents of Workplace Violence  are equally catastrophic in nature, but can be avoided, if we understand the issues, and know what to look for.</vt:lpstr>
      <vt:lpstr>Facts</vt:lpstr>
      <vt:lpstr>NIOSH Study Finds…</vt:lpstr>
      <vt:lpstr>What Constitutes Workplace Violence?</vt:lpstr>
      <vt:lpstr>Always Remember</vt:lpstr>
      <vt:lpstr>PREVENTING  WORKPLACE VIOLENCE </vt:lpstr>
      <vt:lpstr>Responding To A  Violent Situation</vt:lpstr>
      <vt:lpstr>Characteristics of the Potentially Violent Person</vt:lpstr>
      <vt:lpstr>Characteristics of the Potentially Violent Person</vt:lpstr>
      <vt:lpstr>Characteristics of the Potentially Violent Person</vt:lpstr>
      <vt:lpstr>Characteristics of the Potentially Violent Person</vt:lpstr>
      <vt:lpstr>Prevention Starts HERE</vt:lpstr>
      <vt:lpstr>Recognizing and Avoiding Potentially Violent Behavior</vt:lpstr>
      <vt:lpstr>The Aggression Continuum</vt:lpstr>
      <vt:lpstr>The Aggression Continuum</vt:lpstr>
      <vt:lpstr>The Aggression Continuum</vt:lpstr>
      <vt:lpstr>The Aggression Continuum</vt:lpstr>
      <vt:lpstr>The Aggression Continuum</vt:lpstr>
      <vt:lpstr>The Aggression Continuum</vt:lpstr>
      <vt:lpstr>The Aggression Continuum</vt:lpstr>
      <vt:lpstr>The Aggression Continuum</vt:lpstr>
      <vt:lpstr>The Aggression Continuum</vt:lpstr>
      <vt:lpstr>The Aggression Continuum</vt:lpstr>
      <vt:lpstr>The Aggression Continuum</vt:lpstr>
      <vt:lpstr>The Aggression Continuum</vt:lpstr>
      <vt:lpstr>The Aggression Continuum</vt:lpstr>
      <vt:lpstr>The Aggression Continuum</vt:lpstr>
      <vt:lpstr>Triangle Approach</vt:lpstr>
      <vt:lpstr>CORNERING</vt:lpstr>
      <vt:lpstr>The Aggression Continuum</vt:lpstr>
      <vt:lpstr>The Aggression Continuum</vt:lpstr>
      <vt:lpstr>The Aggression Continuum</vt:lpstr>
      <vt:lpstr>Strong Side / Weak Side Indicators</vt:lpstr>
      <vt:lpstr>The Aggression Continuum</vt:lpstr>
      <vt:lpstr>The Aggression Continuum</vt:lpstr>
      <vt:lpstr>The Aggression Continuum</vt:lpstr>
      <vt:lpstr>Self Defense  vs. Patient Control</vt:lpstr>
      <vt:lpstr>Objective “Reasonableness”</vt:lpstr>
      <vt:lpstr>Ten De-Escalants To Apply</vt:lpstr>
      <vt:lpstr>Ten De-Escalants To Apply</vt:lpstr>
      <vt:lpstr>Responding to Potentially Violent Incidents</vt:lpstr>
      <vt:lpstr>If You Are Involved In A Violent Situation</vt:lpstr>
      <vt:lpstr>If You Have An Incident…</vt:lpstr>
      <vt:lpstr>Recovery: Unplanned and Untested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jbrown</dc:creator>
  <cp:lastModifiedBy>Steve Wilder</cp:lastModifiedBy>
  <cp:revision>77</cp:revision>
  <dcterms:created xsi:type="dcterms:W3CDTF">2010-03-24T13:46:45Z</dcterms:created>
  <dcterms:modified xsi:type="dcterms:W3CDTF">2014-10-28T18:19:41Z</dcterms:modified>
</cp:coreProperties>
</file>