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51"/>
  </p:notesMasterIdLst>
  <p:handoutMasterIdLst>
    <p:handoutMasterId r:id="rId52"/>
  </p:handoutMasterIdLst>
  <p:sldIdLst>
    <p:sldId id="306" r:id="rId4"/>
    <p:sldId id="307" r:id="rId5"/>
    <p:sldId id="308" r:id="rId6"/>
    <p:sldId id="256" r:id="rId7"/>
    <p:sldId id="295" r:id="rId8"/>
    <p:sldId id="296" r:id="rId9"/>
    <p:sldId id="304" r:id="rId10"/>
    <p:sldId id="305" r:id="rId11"/>
    <p:sldId id="294" r:id="rId12"/>
    <p:sldId id="298" r:id="rId13"/>
    <p:sldId id="297" r:id="rId14"/>
    <p:sldId id="299" r:id="rId15"/>
    <p:sldId id="300" r:id="rId16"/>
    <p:sldId id="301" r:id="rId17"/>
    <p:sldId id="302" r:id="rId18"/>
    <p:sldId id="303" r:id="rId19"/>
    <p:sldId id="258" r:id="rId20"/>
    <p:sldId id="259" r:id="rId21"/>
    <p:sldId id="261" r:id="rId22"/>
    <p:sldId id="262" r:id="rId23"/>
    <p:sldId id="267" r:id="rId24"/>
    <p:sldId id="268" r:id="rId25"/>
    <p:sldId id="270" r:id="rId26"/>
    <p:sldId id="271" r:id="rId27"/>
    <p:sldId id="272" r:id="rId28"/>
    <p:sldId id="273" r:id="rId29"/>
    <p:sldId id="293" r:id="rId30"/>
    <p:sldId id="277" r:id="rId31"/>
    <p:sldId id="281" r:id="rId32"/>
    <p:sldId id="282" r:id="rId33"/>
    <p:sldId id="278" r:id="rId34"/>
    <p:sldId id="292" r:id="rId35"/>
    <p:sldId id="275" r:id="rId36"/>
    <p:sldId id="274" r:id="rId37"/>
    <p:sldId id="276" r:id="rId38"/>
    <p:sldId id="265" r:id="rId39"/>
    <p:sldId id="283" r:id="rId40"/>
    <p:sldId id="284" r:id="rId41"/>
    <p:sldId id="288" r:id="rId42"/>
    <p:sldId id="290" r:id="rId43"/>
    <p:sldId id="291" r:id="rId44"/>
    <p:sldId id="285" r:id="rId45"/>
    <p:sldId id="257" r:id="rId46"/>
    <p:sldId id="280" r:id="rId47"/>
    <p:sldId id="263" r:id="rId48"/>
    <p:sldId id="311" r:id="rId49"/>
    <p:sldId id="310" r:id="rId50"/>
  </p:sldIdLst>
  <p:sldSz cx="9144000" cy="6858000" type="screen4x3"/>
  <p:notesSz cx="9144000" cy="6858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32" autoAdjust="0"/>
  </p:normalViewPr>
  <p:slideViewPr>
    <p:cSldViewPr>
      <p:cViewPr varScale="1">
        <p:scale>
          <a:sx n="91" d="100"/>
          <a:sy n="91" d="100"/>
        </p:scale>
        <p:origin x="1500" y="96"/>
      </p:cViewPr>
      <p:guideLst>
        <p:guide orient="horz" pos="2160"/>
        <p:guide pos="2880"/>
      </p:guideLst>
    </p:cSldViewPr>
  </p:slideViewPr>
  <p:notesTextViewPr>
    <p:cViewPr>
      <p:scale>
        <a:sx n="1" d="1"/>
        <a:sy n="1" d="1"/>
      </p:scale>
      <p:origin x="0" y="0"/>
    </p:cViewPr>
  </p:notesTextViewPr>
  <p:sorterViewPr>
    <p:cViewPr>
      <p:scale>
        <a:sx n="132" d="100"/>
        <a:sy n="132" d="100"/>
      </p:scale>
      <p:origin x="0" y="0"/>
    </p:cViewPr>
  </p:sorterViewPr>
  <p:notesViewPr>
    <p:cSldViewPr>
      <p:cViewPr varScale="1">
        <p:scale>
          <a:sx n="115" d="100"/>
          <a:sy n="115" d="100"/>
        </p:scale>
        <p:origin x="160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45023DE-0CAA-45A1-80E3-07A9390EA4DD}" type="slidenum">
              <a:rPr lang="en-US" smtClean="0"/>
              <a:t>‹#›</a:t>
            </a:fld>
            <a:endParaRPr lang="en-US"/>
          </a:p>
        </p:txBody>
      </p:sp>
    </p:spTree>
    <p:custDataLst>
      <p:tags r:id="rId2"/>
    </p:custDataLst>
    <p:extLst>
      <p:ext uri="{BB962C8B-B14F-4D97-AF65-F5344CB8AC3E}">
        <p14:creationId xmlns:p14="http://schemas.microsoft.com/office/powerpoint/2010/main" val="1884582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C0EE8CC-44B1-44EC-BB41-A0CCDE7488B4}" type="datetimeFigureOut">
              <a:rPr lang="en-US" smtClean="0"/>
              <a:t>6/13/2016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304ED9A-29CD-4128-ABD7-2DA46B6D92C8}" type="slidenum">
              <a:rPr lang="en-US" smtClean="0"/>
              <a:t>‹#›</a:t>
            </a:fld>
            <a:endParaRPr lang="en-US"/>
          </a:p>
        </p:txBody>
      </p:sp>
    </p:spTree>
    <p:extLst>
      <p:ext uri="{BB962C8B-B14F-4D97-AF65-F5344CB8AC3E}">
        <p14:creationId xmlns:p14="http://schemas.microsoft.com/office/powerpoint/2010/main" val="721746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sha.gov/dts/osta/otm/otm_vi/otm_vi_2.html#31"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osha.gov/dts/osta/otm/otm_vi/otm_vi_2.html#63" TargetMode="External"/><Relationship Id="rId5" Type="http://schemas.openxmlformats.org/officeDocument/2006/relationships/hyperlink" Target="https://www.osha.gov/dts/osta/otm/otm_vi/otm_vi_2.html#18" TargetMode="External"/><Relationship Id="rId4" Type="http://schemas.openxmlformats.org/officeDocument/2006/relationships/hyperlink" Target="https://www.osha.gov/dts/osta/otm/otm_vi/otm_vi_2.html#12"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mtClean="0"/>
              <a:t>Revised 5/27/2016</a:t>
            </a:r>
            <a:endParaRPr lang="en-US" dirty="0"/>
          </a:p>
        </p:txBody>
      </p:sp>
      <p:sp>
        <p:nvSpPr>
          <p:cNvPr id="4" name="Slide Number Placeholder 3"/>
          <p:cNvSpPr>
            <a:spLocks noGrp="1"/>
          </p:cNvSpPr>
          <p:nvPr>
            <p:ph type="sldNum" sz="quarter" idx="10"/>
          </p:nvPr>
        </p:nvSpPr>
        <p:spPr/>
        <p:txBody>
          <a:bodyPr/>
          <a:lstStyle/>
          <a:p>
            <a:fld id="{A304ED9A-29CD-4128-ABD7-2DA46B6D92C8}" type="slidenum">
              <a:rPr lang="en-US" smtClean="0"/>
              <a:t>4</a:t>
            </a:fld>
            <a:endParaRPr lang="en-US"/>
          </a:p>
        </p:txBody>
      </p:sp>
    </p:spTree>
    <p:extLst>
      <p:ext uri="{BB962C8B-B14F-4D97-AF65-F5344CB8AC3E}">
        <p14:creationId xmlns:p14="http://schemas.microsoft.com/office/powerpoint/2010/main" val="2478569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BB69FA-CE90-4E72-BF74-4539323672EA}" type="slidenum">
              <a:rPr lang="en-US" altLang="en-US"/>
              <a:pPr/>
              <a:t>13</a:t>
            </a:fld>
            <a:endParaRPr lang="en-US" altLang="en-US"/>
          </a:p>
        </p:txBody>
      </p:sp>
      <p:sp>
        <p:nvSpPr>
          <p:cNvPr id="110594" name="Rectangle 2"/>
          <p:cNvSpPr>
            <a:spLocks noGrp="1" noRot="1" noChangeAspect="1" noChangeArrowheads="1" noTextEdit="1"/>
          </p:cNvSpPr>
          <p:nvPr>
            <p:ph type="sldImg"/>
          </p:nvPr>
        </p:nvSpPr>
        <p:spPr>
          <a:xfrm>
            <a:off x="2857500" y="514350"/>
            <a:ext cx="3429000" cy="2571750"/>
          </a:xfrm>
          <a:ln/>
        </p:spPr>
      </p:sp>
      <p:sp>
        <p:nvSpPr>
          <p:cNvPr id="110595" name="Rectangle 3"/>
          <p:cNvSpPr>
            <a:spLocks noGrp="1" noChangeArrowheads="1"/>
          </p:cNvSpPr>
          <p:nvPr>
            <p:ph type="body" idx="1"/>
          </p:nvPr>
        </p:nvSpPr>
        <p:spPr/>
        <p:txBody>
          <a:bodyPr/>
          <a:lstStyle/>
          <a:p>
            <a:pPr>
              <a:lnSpc>
                <a:spcPct val="90000"/>
              </a:lnSpc>
            </a:pPr>
            <a:r>
              <a:rPr lang="en-US" altLang="en-US"/>
              <a:t>Designated mixing area is necessary, limited to authorized personnel. </a:t>
            </a:r>
          </a:p>
          <a:p>
            <a:pPr>
              <a:lnSpc>
                <a:spcPct val="90000"/>
              </a:lnSpc>
            </a:pPr>
            <a:r>
              <a:rPr lang="en-US" altLang="en-US"/>
              <a:t>A BSC is a ventilated cabinet that is designed protect workers by directing airflow and any generated drug aerosols away from the operator. Open front in Class II. Exhaust is directed through a HEPA filter. NIOSH recommends external venting, although this is not always available in existing structures. In some cabinets, air is recirculated after filtering.</a:t>
            </a:r>
          </a:p>
          <a:p>
            <a:pPr>
              <a:lnSpc>
                <a:spcPct val="90000"/>
              </a:lnSpc>
            </a:pPr>
            <a:r>
              <a:rPr lang="en-US" altLang="en-US"/>
              <a:t>Cleaning of the cabinet should occur at the end of a mixing day, and decontamination on a regular basis. Frequency depends on the volume of drugs prepared. May be weekly.</a:t>
            </a:r>
          </a:p>
          <a:p>
            <a:pPr>
              <a:lnSpc>
                <a:spcPct val="90000"/>
              </a:lnSpc>
            </a:pPr>
            <a:r>
              <a:rPr lang="en-US" altLang="en-US"/>
              <a:t>Inspection and maintenance is required every six months and whenever a BSC is moved. </a:t>
            </a:r>
          </a:p>
          <a:p>
            <a:pPr>
              <a:lnSpc>
                <a:spcPct val="90000"/>
              </a:lnSpc>
            </a:pPr>
            <a:r>
              <a:rPr lang="en-US" altLang="en-US"/>
              <a:t>Traffic in the mixing room can disturb airflow so that the open front allows the escape of air and potential contamination. Airflow can be disturbed by too many items in the cabinet, and by moving arms in and out of the opening.</a:t>
            </a:r>
          </a:p>
          <a:p>
            <a:pPr>
              <a:lnSpc>
                <a:spcPct val="90000"/>
              </a:lnSpc>
            </a:pPr>
            <a:r>
              <a:rPr lang="en-US" altLang="en-US"/>
              <a:t>PPE still required while using BSC. BSC does not prevent the generation of contaminants; it only contains the aerosols.</a:t>
            </a:r>
          </a:p>
          <a:p>
            <a:pPr>
              <a:lnSpc>
                <a:spcPct val="90000"/>
              </a:lnSpc>
            </a:pPr>
            <a:r>
              <a:rPr lang="en-US" altLang="en-US"/>
              <a:t>Closed system is a means of providing supplemental protection for workers by containing aerosols generated during drug transfers.</a:t>
            </a:r>
          </a:p>
          <a:p>
            <a:pPr>
              <a:lnSpc>
                <a:spcPct val="90000"/>
              </a:lnSpc>
            </a:pPr>
            <a:r>
              <a:rPr lang="en-US" altLang="en-US"/>
              <a:t>Work practices / procedures—example: negative pressure techniques which reduce risk of generating aerosols and drug leakage.</a:t>
            </a:r>
          </a:p>
        </p:txBody>
      </p:sp>
    </p:spTree>
    <p:extLst>
      <p:ext uri="{BB962C8B-B14F-4D97-AF65-F5344CB8AC3E}">
        <p14:creationId xmlns:p14="http://schemas.microsoft.com/office/powerpoint/2010/main" val="4270073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t>14</a:t>
            </a:fld>
            <a:endParaRPr lang="en-US"/>
          </a:p>
        </p:txBody>
      </p:sp>
    </p:spTree>
    <p:extLst>
      <p:ext uri="{BB962C8B-B14F-4D97-AF65-F5344CB8AC3E}">
        <p14:creationId xmlns:p14="http://schemas.microsoft.com/office/powerpoint/2010/main" val="4247807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5B5D2-D34F-4031-AEA3-9E9691CBF33A}" type="slidenum">
              <a:rPr lang="en-US" altLang="en-US"/>
              <a:pPr/>
              <a:t>15</a:t>
            </a:fld>
            <a:endParaRPr lang="en-US" altLang="en-US"/>
          </a:p>
        </p:txBody>
      </p:sp>
      <p:sp>
        <p:nvSpPr>
          <p:cNvPr id="84994" name="Rectangle 2"/>
          <p:cNvSpPr>
            <a:spLocks noGrp="1" noRot="1" noChangeAspect="1" noChangeArrowheads="1" noTextEdit="1"/>
          </p:cNvSpPr>
          <p:nvPr>
            <p:ph type="sldImg"/>
          </p:nvPr>
        </p:nvSpPr>
        <p:spPr>
          <a:xfrm>
            <a:off x="3071813" y="342900"/>
            <a:ext cx="2820987" cy="2114550"/>
          </a:xfrm>
          <a:ln/>
        </p:spPr>
      </p:sp>
      <p:sp>
        <p:nvSpPr>
          <p:cNvPr id="84995" name="Rectangle 3"/>
          <p:cNvSpPr>
            <a:spLocks noGrp="1" noChangeArrowheads="1"/>
          </p:cNvSpPr>
          <p:nvPr>
            <p:ph type="body" idx="1"/>
          </p:nvPr>
        </p:nvSpPr>
        <p:spPr>
          <a:xfrm>
            <a:off x="914400" y="2790015"/>
            <a:ext cx="7315200" cy="3714751"/>
          </a:xfrm>
        </p:spPr>
        <p:txBody>
          <a:bodyPr/>
          <a:lstStyle/>
          <a:p>
            <a:r>
              <a:rPr lang="en-US" altLang="en-US" dirty="0"/>
              <a:t>Most basic:</a:t>
            </a:r>
          </a:p>
          <a:p>
            <a:r>
              <a:rPr lang="en-US" altLang="en-US" u="sng" dirty="0"/>
              <a:t>Type of containers</a:t>
            </a:r>
            <a:r>
              <a:rPr lang="en-US" altLang="en-US" dirty="0"/>
              <a:t>: visited one place where plastic bags were draped over wire rack-type holders (similar to linen hampers.)  They disposed of all IV equipment (including bottles, bags, syringes) into the bag. Containers should be puncture-proof. May use bags to contain waste briefly to carry it to a bucket or bin. Except sharps.</a:t>
            </a:r>
          </a:p>
          <a:p>
            <a:r>
              <a:rPr lang="en-US" altLang="en-US" u="sng" dirty="0"/>
              <a:t>Location of containers</a:t>
            </a:r>
            <a:r>
              <a:rPr lang="en-US" altLang="en-US" dirty="0"/>
              <a:t>: in utility room down the hall. (Using big chemo buckets as “chair”)</a:t>
            </a:r>
          </a:p>
          <a:p>
            <a:endParaRPr lang="en-US" altLang="en-US" dirty="0"/>
          </a:p>
          <a:p>
            <a:r>
              <a:rPr lang="en-US" altLang="en-US" dirty="0"/>
              <a:t>Wearing PPE!  Taking down used IV bags--Removing </a:t>
            </a:r>
            <a:r>
              <a:rPr lang="en-US" altLang="en-US" i="1" u="sng" dirty="0"/>
              <a:t>contaminated</a:t>
            </a:r>
            <a:r>
              <a:rPr lang="en-US" altLang="en-US" dirty="0"/>
              <a:t> waste. Even worse, leaving the empty IV container and tubing hanging on the IV pole while you discharge the patient.</a:t>
            </a:r>
          </a:p>
          <a:p>
            <a:endParaRPr lang="en-US" altLang="en-US" dirty="0"/>
          </a:p>
          <a:p>
            <a:r>
              <a:rPr lang="en-US" altLang="en-US" dirty="0"/>
              <a:t>The regulations related to appropriate disposal of hazardous drug waste are complicated. The Resource Conservation and Recovery Act (RCRA) gives the Environmental Protection Agency (EPA) the responsibility of regulating hazardous wastes (RCRA, 1976). A hazardous drug, however, does not necessarily become hazardous waste. For regulatory purposes, certain materials are defined as hazardous waste when they are discarded, if they possess certain characteristics (acute toxicity, reactivity, ignitability, or </a:t>
            </a:r>
            <a:r>
              <a:rPr lang="en-US" altLang="en-US" dirty="0" err="1"/>
              <a:t>corrosivity</a:t>
            </a:r>
            <a:r>
              <a:rPr lang="en-US" altLang="en-US" dirty="0"/>
              <a:t>), or if they are listed as a particular type of waste. (EPA, 2003.) For example, the hazardous drugs </a:t>
            </a:r>
            <a:r>
              <a:rPr lang="en-US" altLang="en-US" dirty="0" err="1"/>
              <a:t>chlorambucil</a:t>
            </a:r>
            <a:r>
              <a:rPr lang="en-US" altLang="en-US" dirty="0"/>
              <a:t> and </a:t>
            </a:r>
            <a:r>
              <a:rPr lang="en-US" altLang="en-US" dirty="0" err="1"/>
              <a:t>melphalan</a:t>
            </a:r>
            <a:r>
              <a:rPr lang="en-US" altLang="en-US" dirty="0"/>
              <a:t> have strict disposal requirements. They appear on the “U-List” of commercial chemicals, named for their hazardous waste identification numbers that begin with the letter “U.” While only eight cytotoxic drugs appear on the EPA list, it has not been updated in thirty years. Many drugs with similar toxicities should be disposed of in the same manner, but this is not a legal requirement in every state. Cost of disposal is a concern, since licensed waste handlers must dispose of regulated waste. </a:t>
            </a:r>
          </a:p>
          <a:p>
            <a:endParaRPr lang="en-US" altLang="en-US" dirty="0"/>
          </a:p>
          <a:p>
            <a:endParaRPr lang="en-US" altLang="en-US" dirty="0"/>
          </a:p>
        </p:txBody>
      </p:sp>
    </p:spTree>
    <p:extLst>
      <p:ext uri="{BB962C8B-B14F-4D97-AF65-F5344CB8AC3E}">
        <p14:creationId xmlns:p14="http://schemas.microsoft.com/office/powerpoint/2010/main" val="3274946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F2875-0732-4388-915B-8F9B86F481E8}" type="slidenum">
              <a:rPr lang="en-US" altLang="en-US"/>
              <a:pPr/>
              <a:t>16</a:t>
            </a:fld>
            <a:endParaRPr lang="en-US" altLang="en-US"/>
          </a:p>
        </p:txBody>
      </p:sp>
      <p:sp>
        <p:nvSpPr>
          <p:cNvPr id="32770" name="Rectangle 2"/>
          <p:cNvSpPr>
            <a:spLocks noGrp="1" noRot="1" noChangeAspect="1" noChangeArrowheads="1" noTextEdit="1"/>
          </p:cNvSpPr>
          <p:nvPr>
            <p:ph type="sldImg"/>
          </p:nvPr>
        </p:nvSpPr>
        <p:spPr>
          <a:xfrm>
            <a:off x="3184525" y="285750"/>
            <a:ext cx="2868613" cy="2151063"/>
          </a:xfrm>
          <a:ln/>
        </p:spPr>
      </p:sp>
      <p:sp>
        <p:nvSpPr>
          <p:cNvPr id="32771" name="Rectangle 3"/>
          <p:cNvSpPr>
            <a:spLocks noGrp="1" noChangeArrowheads="1"/>
          </p:cNvSpPr>
          <p:nvPr>
            <p:ph type="body" idx="1"/>
          </p:nvPr>
        </p:nvSpPr>
        <p:spPr>
          <a:xfrm>
            <a:off x="1117600" y="2472262"/>
            <a:ext cx="7315200" cy="4214288"/>
          </a:xfrm>
        </p:spPr>
        <p:txBody>
          <a:bodyPr/>
          <a:lstStyle/>
          <a:p>
            <a:r>
              <a:rPr lang="en-US" sz="1200" b="0" i="0" u="none" strike="noStrike" kern="1200" baseline="0" dirty="0" smtClean="0">
                <a:solidFill>
                  <a:schemeClr val="tx1"/>
                </a:solidFill>
                <a:latin typeface="+mn-lt"/>
                <a:ea typeface="+mn-ea"/>
                <a:cs typeface="+mn-cs"/>
              </a:rPr>
              <a:t>Handle linen with PPE– place in leak-proof bags for transport to laundry</a:t>
            </a:r>
          </a:p>
          <a:p>
            <a:r>
              <a:rPr lang="en-US" sz="1200" b="0" i="0" u="none" strike="noStrike" kern="1200" baseline="0" dirty="0" smtClean="0">
                <a:solidFill>
                  <a:schemeClr val="tx1"/>
                </a:solidFill>
                <a:latin typeface="+mn-lt"/>
                <a:ea typeface="+mn-ea"/>
                <a:cs typeface="+mn-cs"/>
              </a:rPr>
              <a:t>Although information is not available for all drugs. If excretion information is unknown, two days (48 hours) has been recommended as a time frame for use of HD precautions when handling body fluids because the majority of drugs are excreted within this time. Many drugs are excreted bile, thus stool is contaminated. Be aware that patients on oral agents may require HD precautions indefinitely.</a:t>
            </a:r>
          </a:p>
          <a:p>
            <a:endParaRPr lang="en-US" altLang="en-US" sz="1200" b="0" i="0" u="none" strike="noStrike" kern="1200" baseline="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The data are not clear whether sweat can transfer hazardous drugs. The transmission is theoretical, not documented.</a:t>
            </a:r>
          </a:p>
          <a:p>
            <a:endParaRPr lang="en-US" altLang="en-US" dirty="0" smtClean="0"/>
          </a:p>
          <a:p>
            <a:r>
              <a:rPr lang="en-US" altLang="en-US" dirty="0" smtClean="0"/>
              <a:t>Handling </a:t>
            </a:r>
            <a:r>
              <a:rPr lang="en-US" altLang="en-US" dirty="0"/>
              <a:t>excretions from patients who have received cytotoxic agents is another opportunity for exposure for staff.  Universal or Standard precautions will prevent exposure.  Nurses must communicate the need for precautions to non-professional staff.  References recommend PPE for urine and feces.  Use of disposable diapers and incontinent pads are recommended, with contaminated items being discarded in designated containers.</a:t>
            </a:r>
          </a:p>
          <a:p>
            <a:r>
              <a:rPr lang="en-US" altLang="en-US" dirty="0"/>
              <a:t>Contaminated linens should be handled with appropriate PPE.  Hospital linen services treat all linens as contaminated. </a:t>
            </a:r>
          </a:p>
          <a:p>
            <a:r>
              <a:rPr lang="en-US" altLang="en-US" dirty="0"/>
              <a:t>Patient / family education:  Instruct family members NOT to handle bed pans or urinals without gloves to avoid exposure for 48 hours after drug administration.  In the home setting, patients should be cautioned to wash contaminated linens separately from other laundry.</a:t>
            </a:r>
          </a:p>
          <a:p>
            <a:r>
              <a:rPr lang="en-US" altLang="en-US" dirty="0"/>
              <a:t>Plumbing concerns:  Should we be concerned about contaminating the environment?  Toilet flushing?  Some references just say “flush” while others recommend flushing twice.  </a:t>
            </a:r>
          </a:p>
          <a:p>
            <a:r>
              <a:rPr lang="en-US" altLang="en-US" dirty="0"/>
              <a:t>Another issue:  Hospital toilets don’t typically have lids.  Flushing of contaminated body fluids can generate aerosols. The recommended PPE may be enough to protect the worker, but what about the environment? Should we cover the toilet?  What should patients be told to do at home? This is not an issue that has been addressed. </a:t>
            </a:r>
          </a:p>
        </p:txBody>
      </p:sp>
    </p:spTree>
    <p:extLst>
      <p:ext uri="{BB962C8B-B14F-4D97-AF65-F5344CB8AC3E}">
        <p14:creationId xmlns:p14="http://schemas.microsoft.com/office/powerpoint/2010/main" val="3550718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t>17</a:t>
            </a:fld>
            <a:endParaRPr lang="en-US"/>
          </a:p>
        </p:txBody>
      </p:sp>
    </p:spTree>
    <p:extLst>
      <p:ext uri="{BB962C8B-B14F-4D97-AF65-F5344CB8AC3E}">
        <p14:creationId xmlns:p14="http://schemas.microsoft.com/office/powerpoint/2010/main" val="2413375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41519" indent="-285080" eaLnBrk="0" hangingPunct="0">
              <a:spcBef>
                <a:spcPct val="30000"/>
              </a:spcBef>
              <a:defRPr kumimoji="1" sz="1200">
                <a:solidFill>
                  <a:schemeClr val="tx1"/>
                </a:solidFill>
                <a:latin typeface="Times New Roman" pitchFamily="18" charset="0"/>
              </a:defRPr>
            </a:lvl2pPr>
            <a:lvl3pPr marL="1141878" indent="-227441" eaLnBrk="0" hangingPunct="0">
              <a:spcBef>
                <a:spcPct val="30000"/>
              </a:spcBef>
              <a:defRPr kumimoji="1" sz="1200">
                <a:solidFill>
                  <a:schemeClr val="tx1"/>
                </a:solidFill>
                <a:latin typeface="Times New Roman" pitchFamily="18" charset="0"/>
              </a:defRPr>
            </a:lvl3pPr>
            <a:lvl4pPr marL="1599875" indent="-227441" eaLnBrk="0" hangingPunct="0">
              <a:spcBef>
                <a:spcPct val="30000"/>
              </a:spcBef>
              <a:defRPr kumimoji="1" sz="1200">
                <a:solidFill>
                  <a:schemeClr val="tx1"/>
                </a:solidFill>
                <a:latin typeface="Times New Roman" pitchFamily="18" charset="0"/>
              </a:defRPr>
            </a:lvl4pPr>
            <a:lvl5pPr marL="2056314" indent="-227441" eaLnBrk="0" hangingPunct="0">
              <a:spcBef>
                <a:spcPct val="30000"/>
              </a:spcBef>
              <a:defRPr kumimoji="1" sz="1200">
                <a:solidFill>
                  <a:schemeClr val="tx1"/>
                </a:solidFill>
                <a:latin typeface="Times New Roman" pitchFamily="18" charset="0"/>
              </a:defRPr>
            </a:lvl5pPr>
            <a:lvl6pPr marL="2504965" indent="-227441" eaLnBrk="0" fontAlgn="base" hangingPunct="0">
              <a:spcBef>
                <a:spcPct val="30000"/>
              </a:spcBef>
              <a:spcAft>
                <a:spcPct val="0"/>
              </a:spcAft>
              <a:defRPr kumimoji="1" sz="1200">
                <a:solidFill>
                  <a:schemeClr val="tx1"/>
                </a:solidFill>
                <a:latin typeface="Times New Roman" pitchFamily="18" charset="0"/>
              </a:defRPr>
            </a:lvl6pPr>
            <a:lvl7pPr marL="2953615" indent="-227441" eaLnBrk="0" fontAlgn="base" hangingPunct="0">
              <a:spcBef>
                <a:spcPct val="30000"/>
              </a:spcBef>
              <a:spcAft>
                <a:spcPct val="0"/>
              </a:spcAft>
              <a:defRPr kumimoji="1" sz="1200">
                <a:solidFill>
                  <a:schemeClr val="tx1"/>
                </a:solidFill>
                <a:latin typeface="Times New Roman" pitchFamily="18" charset="0"/>
              </a:defRPr>
            </a:lvl7pPr>
            <a:lvl8pPr marL="3402265" indent="-227441" eaLnBrk="0" fontAlgn="base" hangingPunct="0">
              <a:spcBef>
                <a:spcPct val="30000"/>
              </a:spcBef>
              <a:spcAft>
                <a:spcPct val="0"/>
              </a:spcAft>
              <a:defRPr kumimoji="1" sz="1200">
                <a:solidFill>
                  <a:schemeClr val="tx1"/>
                </a:solidFill>
                <a:latin typeface="Times New Roman" pitchFamily="18" charset="0"/>
              </a:defRPr>
            </a:lvl8pPr>
            <a:lvl9pPr marL="3850916" indent="-227441"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1BA25ECA-78B3-45CF-86AC-3D43C0ADEB95}" type="slidenum">
              <a:rPr kumimoji="0" lang="en-US" altLang="en-US" smtClean="0"/>
              <a:pPr eaLnBrk="1" hangingPunct="1">
                <a:spcBef>
                  <a:spcPct val="0"/>
                </a:spcBef>
              </a:pPr>
              <a:t>18</a:t>
            </a:fld>
            <a:endParaRPr kumimoji="0" lang="en-US" altLang="en-US" smtClean="0"/>
          </a:p>
        </p:txBody>
      </p:sp>
      <p:sp>
        <p:nvSpPr>
          <p:cNvPr id="91139" name="Rectangle 2"/>
          <p:cNvSpPr>
            <a:spLocks noGrp="1" noRot="1" noChangeAspect="1" noChangeArrowheads="1" noTextEdit="1"/>
          </p:cNvSpPr>
          <p:nvPr>
            <p:ph type="sldImg"/>
          </p:nvPr>
        </p:nvSpPr>
        <p:spPr>
          <a:xfrm>
            <a:off x="2863850" y="519113"/>
            <a:ext cx="3417888" cy="2562225"/>
          </a:xfrm>
          <a:ln w="12700" cap="flat">
            <a:solidFill>
              <a:schemeClr val="tx1"/>
            </a:solidFill>
          </a:ln>
        </p:spPr>
      </p:sp>
      <p:sp>
        <p:nvSpPr>
          <p:cNvPr id="91140" name="Rectangle 3"/>
          <p:cNvSpPr>
            <a:spLocks noGrp="1" noChangeArrowheads="1"/>
          </p:cNvSpPr>
          <p:nvPr>
            <p:ph type="body" idx="1"/>
          </p:nvPr>
        </p:nvSpPr>
        <p:spPr>
          <a:xfrm>
            <a:off x="914400" y="3257550"/>
            <a:ext cx="7315200" cy="3256360"/>
          </a:xfrm>
          <a:noFill/>
          <a:extLst>
            <a:ext uri="{91240B29-F687-4F45-9708-019B960494DF}">
              <a14:hiddenLine xmlns:a14="http://schemas.microsoft.com/office/drawing/2010/main" w="12700">
                <a:solidFill>
                  <a:schemeClr val="tx1"/>
                </a:solidFill>
                <a:miter lim="800000"/>
                <a:headEnd/>
                <a:tailEnd/>
              </a14:hiddenLine>
            </a:ext>
          </a:extLst>
        </p:spPr>
        <p:txBody>
          <a:bodyPr lIns="90483" tIns="44448" rIns="90483" bIns="44448"/>
          <a:lstStyle/>
          <a:p>
            <a:r>
              <a:rPr lang="en-US" sz="1200" b="0" i="0" kern="1200" dirty="0" smtClean="0">
                <a:solidFill>
                  <a:schemeClr val="tx1"/>
                </a:solidFill>
                <a:effectLst/>
                <a:latin typeface="+mn-lt"/>
                <a:ea typeface="+mn-ea"/>
                <a:cs typeface="+mn-cs"/>
              </a:rPr>
              <a:t>The U.S. </a:t>
            </a:r>
            <a:r>
              <a:rPr lang="en-US" sz="1200" b="0" i="0" kern="1200" dirty="0" err="1" smtClean="0">
                <a:solidFill>
                  <a:schemeClr val="tx1"/>
                </a:solidFill>
                <a:effectLst/>
                <a:latin typeface="+mn-lt"/>
                <a:ea typeface="+mn-ea"/>
                <a:cs typeface="+mn-cs"/>
              </a:rPr>
              <a:t>Pharmacopeial</a:t>
            </a:r>
            <a:r>
              <a:rPr lang="en-US" sz="1200" b="0" i="0" kern="1200" dirty="0" smtClean="0">
                <a:solidFill>
                  <a:schemeClr val="tx1"/>
                </a:solidFill>
                <a:effectLst/>
                <a:latin typeface="+mn-lt"/>
                <a:ea typeface="+mn-ea"/>
                <a:cs typeface="+mn-cs"/>
              </a:rPr>
              <a:t> Convention (USP) is a scientific nonprofit organization that sets standards for the identity, strength, quality, and purity of medicines, food ingredients, and dietary supplements manufactured, distributed and consumed worldwide. USP’s drug standards are enforceable in the United States by the Food and Drug Administration, and these standards are used in more than 140 countries.</a:t>
            </a:r>
          </a:p>
          <a:p>
            <a:endParaRPr lang="en-US" altLang="en-US" sz="1200" b="0" i="0" kern="1200" dirty="0" smtClean="0">
              <a:solidFill>
                <a:schemeClr val="tx1"/>
              </a:solidFill>
              <a:effectLst/>
              <a:latin typeface="+mn-lt"/>
              <a:ea typeface="+mn-ea"/>
              <a:cs typeface="+mn-cs"/>
            </a:endParaRPr>
          </a:p>
          <a:p>
            <a:r>
              <a:rPr lang="en-US" altLang="en-US" sz="1200" b="0" i="0" kern="1200" dirty="0" smtClean="0">
                <a:solidFill>
                  <a:schemeClr val="tx1"/>
                </a:solidFill>
                <a:effectLst/>
                <a:latin typeface="+mn-lt"/>
                <a:ea typeface="+mn-ea"/>
                <a:cs typeface="+mn-cs"/>
              </a:rPr>
              <a:t>USP 800 is a chapter in the USP Compounding Compendium. General Chapter &lt;800&gt; will be published on February 1, 2016, in the First Supplement to USP 39–NF 34 and will have a delayed implementation date of July 1, 2018.</a:t>
            </a:r>
            <a:br>
              <a:rPr lang="en-US" altLang="en-US" sz="1200" b="0" i="0" kern="1200" dirty="0" smtClean="0">
                <a:solidFill>
                  <a:schemeClr val="tx1"/>
                </a:solidFill>
                <a:effectLst/>
                <a:latin typeface="+mn-lt"/>
                <a:ea typeface="+mn-ea"/>
                <a:cs typeface="+mn-cs"/>
              </a:rPr>
            </a:br>
            <a:r>
              <a:rPr lang="en-US" altLang="en-US" sz="1200" b="0" i="0" kern="1200" dirty="0" smtClean="0">
                <a:solidFill>
                  <a:schemeClr val="tx1"/>
                </a:solidFill>
                <a:effectLst/>
                <a:latin typeface="+mn-lt"/>
                <a:ea typeface="+mn-ea"/>
                <a:cs typeface="+mn-cs"/>
              </a:rPr>
              <a:t>Excerpt from USP&gt;800&gt;:</a:t>
            </a:r>
          </a:p>
          <a:p>
            <a:r>
              <a:rPr lang="en-US" sz="1200" b="0" i="0" u="none" strike="noStrike" kern="1200" baseline="0" dirty="0" smtClean="0">
                <a:solidFill>
                  <a:schemeClr val="tx1"/>
                </a:solidFill>
                <a:latin typeface="+mn-lt"/>
                <a:ea typeface="+mn-ea"/>
                <a:cs typeface="+mn-cs"/>
              </a:rPr>
              <a:t>9. PERSONNEL TRAINING</a:t>
            </a:r>
          </a:p>
          <a:p>
            <a:r>
              <a:rPr lang="en-US" sz="1200" b="0" i="0" u="none" strike="noStrike" kern="1200" baseline="0" dirty="0" smtClean="0">
                <a:solidFill>
                  <a:schemeClr val="tx1"/>
                </a:solidFill>
                <a:latin typeface="+mn-lt"/>
                <a:ea typeface="+mn-ea"/>
                <a:cs typeface="+mn-cs"/>
              </a:rPr>
              <a:t>408 All personnel who handle HDs must be fully trained based on their job functions (e.g.,</a:t>
            </a:r>
          </a:p>
          <a:p>
            <a:r>
              <a:rPr lang="en-US" sz="1200" b="0" i="0" u="none" strike="noStrike" kern="1200" baseline="0" dirty="0" smtClean="0">
                <a:solidFill>
                  <a:schemeClr val="tx1"/>
                </a:solidFill>
                <a:latin typeface="+mn-lt"/>
                <a:ea typeface="+mn-ea"/>
                <a:cs typeface="+mn-cs"/>
              </a:rPr>
              <a:t>409 in the receipt, storage, handling, compounding, dispensing, and disposal of HDs).</a:t>
            </a:r>
          </a:p>
          <a:p>
            <a:r>
              <a:rPr lang="en-US" sz="1200" b="0" i="0" u="none" strike="noStrike" kern="1200" baseline="0" dirty="0" smtClean="0">
                <a:solidFill>
                  <a:schemeClr val="tx1"/>
                </a:solidFill>
                <a:latin typeface="+mn-lt"/>
                <a:ea typeface="+mn-ea"/>
                <a:cs typeface="+mn-cs"/>
              </a:rPr>
              <a:t>410 Training must occur before the employee independently handles HDs. The</a:t>
            </a:r>
          </a:p>
          <a:p>
            <a:r>
              <a:rPr lang="en-US" sz="1200" b="0" i="0" u="none" strike="noStrike" kern="1200" baseline="0" dirty="0" smtClean="0">
                <a:solidFill>
                  <a:schemeClr val="tx1"/>
                </a:solidFill>
                <a:latin typeface="+mn-lt"/>
                <a:ea typeface="+mn-ea"/>
                <a:cs typeface="+mn-cs"/>
              </a:rPr>
              <a:t>411 effectiveness of training for HD handling competencies must be demonstrated by each</a:t>
            </a:r>
          </a:p>
          <a:p>
            <a:r>
              <a:rPr lang="en-US" sz="1200" b="0" i="0" u="none" strike="noStrike" kern="1200" baseline="0" dirty="0" smtClean="0">
                <a:solidFill>
                  <a:schemeClr val="tx1"/>
                </a:solidFill>
                <a:latin typeface="+mn-lt"/>
                <a:ea typeface="+mn-ea"/>
                <a:cs typeface="+mn-cs"/>
              </a:rPr>
              <a:t>412 employee. Personnel competency must be reassessed at least every 12 months and</a:t>
            </a:r>
          </a:p>
          <a:p>
            <a:r>
              <a:rPr lang="en-US" sz="1200" b="0" i="0" u="none" strike="noStrike" kern="1200" baseline="0" dirty="0" smtClean="0">
                <a:solidFill>
                  <a:schemeClr val="tx1"/>
                </a:solidFill>
                <a:latin typeface="+mn-lt"/>
                <a:ea typeface="+mn-ea"/>
                <a:cs typeface="+mn-cs"/>
              </a:rPr>
              <a:t>413 when a new HD or new equipment is used or a new or significant change in process or</a:t>
            </a:r>
          </a:p>
          <a:p>
            <a:r>
              <a:rPr lang="en-US" sz="1200" b="0" i="0" u="none" strike="noStrike" kern="1200" baseline="0" dirty="0" smtClean="0">
                <a:solidFill>
                  <a:schemeClr val="tx1"/>
                </a:solidFill>
                <a:latin typeface="+mn-lt"/>
                <a:ea typeface="+mn-ea"/>
                <a:cs typeface="+mn-cs"/>
              </a:rPr>
              <a:t>414 SOP occurs. All training and competency assessment must be documented.</a:t>
            </a:r>
            <a:endParaRPr lang="en-US" altLang="en-US" dirty="0" smtClean="0"/>
          </a:p>
        </p:txBody>
      </p:sp>
    </p:spTree>
    <p:extLst>
      <p:ext uri="{BB962C8B-B14F-4D97-AF65-F5344CB8AC3E}">
        <p14:creationId xmlns:p14="http://schemas.microsoft.com/office/powerpoint/2010/main" val="399748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41519" indent="-285080" eaLnBrk="0" hangingPunct="0">
              <a:spcBef>
                <a:spcPct val="30000"/>
              </a:spcBef>
              <a:defRPr kumimoji="1" sz="1200">
                <a:solidFill>
                  <a:schemeClr val="tx1"/>
                </a:solidFill>
                <a:latin typeface="Times New Roman" pitchFamily="18" charset="0"/>
              </a:defRPr>
            </a:lvl2pPr>
            <a:lvl3pPr marL="1141878" indent="-227441" eaLnBrk="0" hangingPunct="0">
              <a:spcBef>
                <a:spcPct val="30000"/>
              </a:spcBef>
              <a:defRPr kumimoji="1" sz="1200">
                <a:solidFill>
                  <a:schemeClr val="tx1"/>
                </a:solidFill>
                <a:latin typeface="Times New Roman" pitchFamily="18" charset="0"/>
              </a:defRPr>
            </a:lvl3pPr>
            <a:lvl4pPr marL="1599875" indent="-227441" eaLnBrk="0" hangingPunct="0">
              <a:spcBef>
                <a:spcPct val="30000"/>
              </a:spcBef>
              <a:defRPr kumimoji="1" sz="1200">
                <a:solidFill>
                  <a:schemeClr val="tx1"/>
                </a:solidFill>
                <a:latin typeface="Times New Roman" pitchFamily="18" charset="0"/>
              </a:defRPr>
            </a:lvl4pPr>
            <a:lvl5pPr marL="2056314" indent="-227441" eaLnBrk="0" hangingPunct="0">
              <a:spcBef>
                <a:spcPct val="30000"/>
              </a:spcBef>
              <a:defRPr kumimoji="1" sz="1200">
                <a:solidFill>
                  <a:schemeClr val="tx1"/>
                </a:solidFill>
                <a:latin typeface="Times New Roman" pitchFamily="18" charset="0"/>
              </a:defRPr>
            </a:lvl5pPr>
            <a:lvl6pPr marL="2504965" indent="-227441" eaLnBrk="0" fontAlgn="base" hangingPunct="0">
              <a:spcBef>
                <a:spcPct val="30000"/>
              </a:spcBef>
              <a:spcAft>
                <a:spcPct val="0"/>
              </a:spcAft>
              <a:defRPr kumimoji="1" sz="1200">
                <a:solidFill>
                  <a:schemeClr val="tx1"/>
                </a:solidFill>
                <a:latin typeface="Times New Roman" pitchFamily="18" charset="0"/>
              </a:defRPr>
            </a:lvl6pPr>
            <a:lvl7pPr marL="2953615" indent="-227441" eaLnBrk="0" fontAlgn="base" hangingPunct="0">
              <a:spcBef>
                <a:spcPct val="30000"/>
              </a:spcBef>
              <a:spcAft>
                <a:spcPct val="0"/>
              </a:spcAft>
              <a:defRPr kumimoji="1" sz="1200">
                <a:solidFill>
                  <a:schemeClr val="tx1"/>
                </a:solidFill>
                <a:latin typeface="Times New Roman" pitchFamily="18" charset="0"/>
              </a:defRPr>
            </a:lvl7pPr>
            <a:lvl8pPr marL="3402265" indent="-227441" eaLnBrk="0" fontAlgn="base" hangingPunct="0">
              <a:spcBef>
                <a:spcPct val="30000"/>
              </a:spcBef>
              <a:spcAft>
                <a:spcPct val="0"/>
              </a:spcAft>
              <a:defRPr kumimoji="1" sz="1200">
                <a:solidFill>
                  <a:schemeClr val="tx1"/>
                </a:solidFill>
                <a:latin typeface="Times New Roman" pitchFamily="18" charset="0"/>
              </a:defRPr>
            </a:lvl8pPr>
            <a:lvl9pPr marL="3850916" indent="-227441"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47626416-C43B-43FC-A4C8-1E96A8332911}" type="slidenum">
              <a:rPr kumimoji="0" lang="en-US" altLang="en-US" smtClean="0"/>
              <a:pPr eaLnBrk="1" hangingPunct="1">
                <a:spcBef>
                  <a:spcPct val="0"/>
                </a:spcBef>
              </a:pPr>
              <a:t>19</a:t>
            </a:fld>
            <a:endParaRPr kumimoji="0" lang="en-US" altLang="en-US" smtClean="0"/>
          </a:p>
        </p:txBody>
      </p:sp>
      <p:sp>
        <p:nvSpPr>
          <p:cNvPr id="94211" name="Rectangle 2"/>
          <p:cNvSpPr>
            <a:spLocks noGrp="1" noRot="1" noChangeAspect="1" noChangeArrowheads="1" noTextEdit="1"/>
          </p:cNvSpPr>
          <p:nvPr>
            <p:ph type="sldImg"/>
          </p:nvPr>
        </p:nvSpPr>
        <p:spPr>
          <a:xfrm>
            <a:off x="2863850" y="519113"/>
            <a:ext cx="3417888" cy="2562225"/>
          </a:xfrm>
          <a:ln w="12700" cap="flat">
            <a:solidFill>
              <a:schemeClr val="tx1"/>
            </a:solidFill>
          </a:ln>
        </p:spPr>
      </p:sp>
      <p:sp>
        <p:nvSpPr>
          <p:cNvPr id="94212"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3" tIns="44448" rIns="90483" bIns="44448"/>
          <a:lstStyle/>
          <a:p>
            <a:endParaRPr lang="en-US" altLang="en-US" smtClean="0"/>
          </a:p>
        </p:txBody>
      </p:sp>
    </p:spTree>
    <p:extLst>
      <p:ext uri="{BB962C8B-B14F-4D97-AF65-F5344CB8AC3E}">
        <p14:creationId xmlns:p14="http://schemas.microsoft.com/office/powerpoint/2010/main" val="3055336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41519" indent="-285080" eaLnBrk="0" hangingPunct="0">
              <a:spcBef>
                <a:spcPct val="30000"/>
              </a:spcBef>
              <a:defRPr kumimoji="1" sz="1200">
                <a:solidFill>
                  <a:schemeClr val="tx1"/>
                </a:solidFill>
                <a:latin typeface="Times New Roman" pitchFamily="18" charset="0"/>
              </a:defRPr>
            </a:lvl2pPr>
            <a:lvl3pPr marL="1141878" indent="-227441" eaLnBrk="0" hangingPunct="0">
              <a:spcBef>
                <a:spcPct val="30000"/>
              </a:spcBef>
              <a:defRPr kumimoji="1" sz="1200">
                <a:solidFill>
                  <a:schemeClr val="tx1"/>
                </a:solidFill>
                <a:latin typeface="Times New Roman" pitchFamily="18" charset="0"/>
              </a:defRPr>
            </a:lvl3pPr>
            <a:lvl4pPr marL="1599875" indent="-227441" eaLnBrk="0" hangingPunct="0">
              <a:spcBef>
                <a:spcPct val="30000"/>
              </a:spcBef>
              <a:defRPr kumimoji="1" sz="1200">
                <a:solidFill>
                  <a:schemeClr val="tx1"/>
                </a:solidFill>
                <a:latin typeface="Times New Roman" pitchFamily="18" charset="0"/>
              </a:defRPr>
            </a:lvl4pPr>
            <a:lvl5pPr marL="2056314" indent="-227441" eaLnBrk="0" hangingPunct="0">
              <a:spcBef>
                <a:spcPct val="30000"/>
              </a:spcBef>
              <a:defRPr kumimoji="1" sz="1200">
                <a:solidFill>
                  <a:schemeClr val="tx1"/>
                </a:solidFill>
                <a:latin typeface="Times New Roman" pitchFamily="18" charset="0"/>
              </a:defRPr>
            </a:lvl5pPr>
            <a:lvl6pPr marL="2504965" indent="-227441" eaLnBrk="0" fontAlgn="base" hangingPunct="0">
              <a:spcBef>
                <a:spcPct val="30000"/>
              </a:spcBef>
              <a:spcAft>
                <a:spcPct val="0"/>
              </a:spcAft>
              <a:defRPr kumimoji="1" sz="1200">
                <a:solidFill>
                  <a:schemeClr val="tx1"/>
                </a:solidFill>
                <a:latin typeface="Times New Roman" pitchFamily="18" charset="0"/>
              </a:defRPr>
            </a:lvl6pPr>
            <a:lvl7pPr marL="2953615" indent="-227441" eaLnBrk="0" fontAlgn="base" hangingPunct="0">
              <a:spcBef>
                <a:spcPct val="30000"/>
              </a:spcBef>
              <a:spcAft>
                <a:spcPct val="0"/>
              </a:spcAft>
              <a:defRPr kumimoji="1" sz="1200">
                <a:solidFill>
                  <a:schemeClr val="tx1"/>
                </a:solidFill>
                <a:latin typeface="Times New Roman" pitchFamily="18" charset="0"/>
              </a:defRPr>
            </a:lvl7pPr>
            <a:lvl8pPr marL="3402265" indent="-227441" eaLnBrk="0" fontAlgn="base" hangingPunct="0">
              <a:spcBef>
                <a:spcPct val="30000"/>
              </a:spcBef>
              <a:spcAft>
                <a:spcPct val="0"/>
              </a:spcAft>
              <a:defRPr kumimoji="1" sz="1200">
                <a:solidFill>
                  <a:schemeClr val="tx1"/>
                </a:solidFill>
                <a:latin typeface="Times New Roman" pitchFamily="18" charset="0"/>
              </a:defRPr>
            </a:lvl8pPr>
            <a:lvl9pPr marL="3850916" indent="-227441"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A2BA569D-6F67-4373-B67D-DE0025B40942}" type="slidenum">
              <a:rPr kumimoji="0" lang="en-US" altLang="en-US" smtClean="0"/>
              <a:pPr eaLnBrk="1" hangingPunct="1">
                <a:spcBef>
                  <a:spcPct val="0"/>
                </a:spcBef>
              </a:pPr>
              <a:t>20</a:t>
            </a:fld>
            <a:endParaRPr kumimoji="0" lang="en-US" altLang="en-US" smtClean="0"/>
          </a:p>
        </p:txBody>
      </p:sp>
      <p:sp>
        <p:nvSpPr>
          <p:cNvPr id="95235" name="Rectangle 2"/>
          <p:cNvSpPr>
            <a:spLocks noGrp="1" noRot="1" noChangeAspect="1" noChangeArrowheads="1" noTextEdit="1"/>
          </p:cNvSpPr>
          <p:nvPr>
            <p:ph type="sldImg"/>
          </p:nvPr>
        </p:nvSpPr>
        <p:spPr>
          <a:xfrm>
            <a:off x="2863850" y="519113"/>
            <a:ext cx="3417888" cy="2562225"/>
          </a:xfrm>
          <a:ln w="12700" cap="flat">
            <a:solidFill>
              <a:schemeClr val="tx1"/>
            </a:solidFill>
          </a:ln>
        </p:spPr>
      </p:sp>
      <p:sp>
        <p:nvSpPr>
          <p:cNvPr id="95236"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70" tIns="44440" rIns="90470" bIns="44440"/>
          <a:lstStyle/>
          <a:p>
            <a:endParaRPr lang="en-US" altLang="en-US" smtClean="0"/>
          </a:p>
        </p:txBody>
      </p:sp>
    </p:spTree>
    <p:extLst>
      <p:ext uri="{BB962C8B-B14F-4D97-AF65-F5344CB8AC3E}">
        <p14:creationId xmlns:p14="http://schemas.microsoft.com/office/powerpoint/2010/main" val="3808761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t>21</a:t>
            </a:fld>
            <a:endParaRPr lang="en-US"/>
          </a:p>
        </p:txBody>
      </p:sp>
    </p:spTree>
    <p:extLst>
      <p:ext uri="{BB962C8B-B14F-4D97-AF65-F5344CB8AC3E}">
        <p14:creationId xmlns:p14="http://schemas.microsoft.com/office/powerpoint/2010/main" val="1186444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t>22</a:t>
            </a:fld>
            <a:endParaRPr lang="en-US"/>
          </a:p>
        </p:txBody>
      </p:sp>
    </p:spTree>
    <p:extLst>
      <p:ext uri="{BB962C8B-B14F-4D97-AF65-F5344CB8AC3E}">
        <p14:creationId xmlns:p14="http://schemas.microsoft.com/office/powerpoint/2010/main" val="2620062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t>5</a:t>
            </a:fld>
            <a:endParaRPr lang="en-US"/>
          </a:p>
        </p:txBody>
      </p:sp>
    </p:spTree>
    <p:extLst>
      <p:ext uri="{BB962C8B-B14F-4D97-AF65-F5344CB8AC3E}">
        <p14:creationId xmlns:p14="http://schemas.microsoft.com/office/powerpoint/2010/main" val="1082678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Free use image: http://www.freestockphotos.biz/stockphoto/15751</a:t>
            </a:r>
          </a:p>
        </p:txBody>
      </p:sp>
      <p:sp>
        <p:nvSpPr>
          <p:cNvPr id="4" name="Slide Number Placeholder 3"/>
          <p:cNvSpPr>
            <a:spLocks noGrp="1"/>
          </p:cNvSpPr>
          <p:nvPr>
            <p:ph type="sldNum" sz="quarter" idx="10"/>
          </p:nvPr>
        </p:nvSpPr>
        <p:spPr/>
        <p:txBody>
          <a:bodyPr/>
          <a:lstStyle/>
          <a:p>
            <a:fld id="{A304ED9A-29CD-4128-ABD7-2DA46B6D92C8}" type="slidenum">
              <a:rPr lang="en-US" smtClean="0"/>
              <a:t>23</a:t>
            </a:fld>
            <a:endParaRPr lang="en-US"/>
          </a:p>
        </p:txBody>
      </p:sp>
    </p:spTree>
    <p:extLst>
      <p:ext uri="{BB962C8B-B14F-4D97-AF65-F5344CB8AC3E}">
        <p14:creationId xmlns:p14="http://schemas.microsoft.com/office/powerpoint/2010/main" val="2601441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41519" indent="-285080" eaLnBrk="0" hangingPunct="0">
              <a:spcBef>
                <a:spcPct val="30000"/>
              </a:spcBef>
              <a:defRPr kumimoji="1" sz="1200">
                <a:solidFill>
                  <a:schemeClr val="tx1"/>
                </a:solidFill>
                <a:latin typeface="Times New Roman" pitchFamily="18" charset="0"/>
              </a:defRPr>
            </a:lvl2pPr>
            <a:lvl3pPr marL="1141878" indent="-227441" eaLnBrk="0" hangingPunct="0">
              <a:spcBef>
                <a:spcPct val="30000"/>
              </a:spcBef>
              <a:defRPr kumimoji="1" sz="1200">
                <a:solidFill>
                  <a:schemeClr val="tx1"/>
                </a:solidFill>
                <a:latin typeface="Times New Roman" pitchFamily="18" charset="0"/>
              </a:defRPr>
            </a:lvl3pPr>
            <a:lvl4pPr marL="1599875" indent="-227441" eaLnBrk="0" hangingPunct="0">
              <a:spcBef>
                <a:spcPct val="30000"/>
              </a:spcBef>
              <a:defRPr kumimoji="1" sz="1200">
                <a:solidFill>
                  <a:schemeClr val="tx1"/>
                </a:solidFill>
                <a:latin typeface="Times New Roman" pitchFamily="18" charset="0"/>
              </a:defRPr>
            </a:lvl4pPr>
            <a:lvl5pPr marL="2056314" indent="-227441" eaLnBrk="0" hangingPunct="0">
              <a:spcBef>
                <a:spcPct val="30000"/>
              </a:spcBef>
              <a:defRPr kumimoji="1" sz="1200">
                <a:solidFill>
                  <a:schemeClr val="tx1"/>
                </a:solidFill>
                <a:latin typeface="Times New Roman" pitchFamily="18" charset="0"/>
              </a:defRPr>
            </a:lvl5pPr>
            <a:lvl6pPr marL="2504965" indent="-227441" eaLnBrk="0" fontAlgn="base" hangingPunct="0">
              <a:spcBef>
                <a:spcPct val="30000"/>
              </a:spcBef>
              <a:spcAft>
                <a:spcPct val="0"/>
              </a:spcAft>
              <a:defRPr kumimoji="1" sz="1200">
                <a:solidFill>
                  <a:schemeClr val="tx1"/>
                </a:solidFill>
                <a:latin typeface="Times New Roman" pitchFamily="18" charset="0"/>
              </a:defRPr>
            </a:lvl6pPr>
            <a:lvl7pPr marL="2953615" indent="-227441" eaLnBrk="0" fontAlgn="base" hangingPunct="0">
              <a:spcBef>
                <a:spcPct val="30000"/>
              </a:spcBef>
              <a:spcAft>
                <a:spcPct val="0"/>
              </a:spcAft>
              <a:defRPr kumimoji="1" sz="1200">
                <a:solidFill>
                  <a:schemeClr val="tx1"/>
                </a:solidFill>
                <a:latin typeface="Times New Roman" pitchFamily="18" charset="0"/>
              </a:defRPr>
            </a:lvl7pPr>
            <a:lvl8pPr marL="3402265" indent="-227441" eaLnBrk="0" fontAlgn="base" hangingPunct="0">
              <a:spcBef>
                <a:spcPct val="30000"/>
              </a:spcBef>
              <a:spcAft>
                <a:spcPct val="0"/>
              </a:spcAft>
              <a:defRPr kumimoji="1" sz="1200">
                <a:solidFill>
                  <a:schemeClr val="tx1"/>
                </a:solidFill>
                <a:latin typeface="Times New Roman" pitchFamily="18" charset="0"/>
              </a:defRPr>
            </a:lvl8pPr>
            <a:lvl9pPr marL="3850916" indent="-227441"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22DF01C4-F3D2-4ADC-9DF7-D66C376ED551}" type="slidenum">
              <a:rPr kumimoji="0" lang="en-US" altLang="en-US" smtClean="0"/>
              <a:pPr eaLnBrk="1" hangingPunct="1">
                <a:spcBef>
                  <a:spcPct val="0"/>
                </a:spcBef>
              </a:pPr>
              <a:t>24</a:t>
            </a:fld>
            <a:endParaRPr kumimoji="0" lang="en-US" altLang="en-US" smtClean="0"/>
          </a:p>
        </p:txBody>
      </p:sp>
      <p:sp>
        <p:nvSpPr>
          <p:cNvPr id="101379" name="Rectangle 2"/>
          <p:cNvSpPr>
            <a:spLocks noGrp="1" noRot="1" noChangeAspect="1" noChangeArrowheads="1" noTextEdit="1"/>
          </p:cNvSpPr>
          <p:nvPr>
            <p:ph type="sldImg"/>
          </p:nvPr>
        </p:nvSpPr>
        <p:spPr>
          <a:xfrm>
            <a:off x="2859088" y="514350"/>
            <a:ext cx="3427412" cy="2570163"/>
          </a:xfrm>
          <a:ln/>
        </p:spPr>
      </p:sp>
      <p:sp>
        <p:nvSpPr>
          <p:cNvPr id="101380" name="Rectangle 3"/>
          <p:cNvSpPr>
            <a:spLocks noGrp="1" noChangeArrowheads="1"/>
          </p:cNvSpPr>
          <p:nvPr>
            <p:ph type="body" idx="1"/>
          </p:nvPr>
        </p:nvSpPr>
        <p:spPr>
          <a:xfrm>
            <a:off x="1219615" y="3256848"/>
            <a:ext cx="6704772" cy="3087037"/>
          </a:xfrm>
          <a:noFill/>
        </p:spPr>
        <p:txBody>
          <a:bodyPr/>
          <a:lstStyle/>
          <a:p>
            <a:endParaRPr lang="en-US" altLang="en-US" smtClean="0"/>
          </a:p>
        </p:txBody>
      </p:sp>
    </p:spTree>
    <p:extLst>
      <p:ext uri="{BB962C8B-B14F-4D97-AF65-F5344CB8AC3E}">
        <p14:creationId xmlns:p14="http://schemas.microsoft.com/office/powerpoint/2010/main" val="3061367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t>25</a:t>
            </a:fld>
            <a:endParaRPr lang="en-US"/>
          </a:p>
        </p:txBody>
      </p:sp>
    </p:spTree>
    <p:extLst>
      <p:ext uri="{BB962C8B-B14F-4D97-AF65-F5344CB8AC3E}">
        <p14:creationId xmlns:p14="http://schemas.microsoft.com/office/powerpoint/2010/main" val="367606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Image in public domain: National Cancer Institute</a:t>
            </a:r>
          </a:p>
          <a:p>
            <a:endParaRPr lang="en-US" dirty="0" smtClean="0"/>
          </a:p>
          <a:p>
            <a:r>
              <a:rPr lang="en-US" dirty="0" smtClean="0"/>
              <a:t>Image on</a:t>
            </a:r>
            <a:r>
              <a:rPr lang="en-US" baseline="0" dirty="0" smtClean="0"/>
              <a:t> the bottom shows proper glove use.  2 pair with top pair over sleeve.</a:t>
            </a:r>
            <a:endParaRPr lang="en-US" dirty="0"/>
          </a:p>
        </p:txBody>
      </p:sp>
      <p:sp>
        <p:nvSpPr>
          <p:cNvPr id="4" name="Slide Number Placeholder 3"/>
          <p:cNvSpPr>
            <a:spLocks noGrp="1"/>
          </p:cNvSpPr>
          <p:nvPr>
            <p:ph type="sldNum" sz="quarter" idx="10"/>
          </p:nvPr>
        </p:nvSpPr>
        <p:spPr/>
        <p:txBody>
          <a:bodyPr/>
          <a:lstStyle/>
          <a:p>
            <a:fld id="{A304ED9A-29CD-4128-ABD7-2DA46B6D92C8}" type="slidenum">
              <a:rPr lang="en-US" smtClean="0"/>
              <a:t>26</a:t>
            </a:fld>
            <a:endParaRPr lang="en-US"/>
          </a:p>
        </p:txBody>
      </p:sp>
    </p:spTree>
    <p:extLst>
      <p:ext uri="{BB962C8B-B14F-4D97-AF65-F5344CB8AC3E}">
        <p14:creationId xmlns:p14="http://schemas.microsoft.com/office/powerpoint/2010/main" val="706049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Image: NIOSH website image –</a:t>
            </a:r>
            <a:r>
              <a:rPr lang="en-US" baseline="0" dirty="0" smtClean="0"/>
              <a:t> Respiratory Protection</a:t>
            </a:r>
            <a:endParaRPr lang="en-US" dirty="0"/>
          </a:p>
        </p:txBody>
      </p:sp>
      <p:sp>
        <p:nvSpPr>
          <p:cNvPr id="4" name="Slide Number Placeholder 3"/>
          <p:cNvSpPr>
            <a:spLocks noGrp="1"/>
          </p:cNvSpPr>
          <p:nvPr>
            <p:ph type="sldNum" sz="quarter" idx="10"/>
          </p:nvPr>
        </p:nvSpPr>
        <p:spPr/>
        <p:txBody>
          <a:bodyPr/>
          <a:lstStyle/>
          <a:p>
            <a:fld id="{A304ED9A-29CD-4128-ABD7-2DA46B6D92C8}" type="slidenum">
              <a:rPr lang="en-US" smtClean="0"/>
              <a:t>27</a:t>
            </a:fld>
            <a:endParaRPr lang="en-US"/>
          </a:p>
        </p:txBody>
      </p:sp>
    </p:spTree>
    <p:extLst>
      <p:ext uri="{BB962C8B-B14F-4D97-AF65-F5344CB8AC3E}">
        <p14:creationId xmlns:p14="http://schemas.microsoft.com/office/powerpoint/2010/main" val="3094091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00" y="171450"/>
            <a:ext cx="2135188" cy="1600200"/>
          </a:xfrm>
        </p:spPr>
      </p:sp>
      <p:sp>
        <p:nvSpPr>
          <p:cNvPr id="3" name="Notes Placeholder 2"/>
          <p:cNvSpPr>
            <a:spLocks noGrp="1"/>
          </p:cNvSpPr>
          <p:nvPr>
            <p:ph type="body" idx="1"/>
          </p:nvPr>
        </p:nvSpPr>
        <p:spPr>
          <a:xfrm>
            <a:off x="914400" y="1943100"/>
            <a:ext cx="7721600" cy="4629150"/>
          </a:xfrm>
        </p:spPr>
        <p:txBody>
          <a:bodyPr/>
          <a:lstStyle/>
          <a:p>
            <a:r>
              <a:rPr lang="en-US" sz="1000" b="0" i="0" kern="1200" dirty="0" smtClean="0">
                <a:solidFill>
                  <a:schemeClr val="tx1"/>
                </a:solidFill>
                <a:effectLst/>
                <a:cs typeface="Arial" panose="020B0604020202020204" pitchFamily="34" charset="0"/>
              </a:rPr>
              <a:t>OSHA Tech Manual </a:t>
            </a:r>
            <a:r>
              <a:rPr lang="en-US" sz="1000" b="0" kern="1200" dirty="0" smtClean="0">
                <a:solidFill>
                  <a:schemeClr val="tx1"/>
                </a:solidFill>
                <a:effectLst/>
                <a:cs typeface="Arial" panose="020B0604020202020204" pitchFamily="34" charset="0"/>
              </a:rPr>
              <a:t>Section VI: Chapter 2 </a:t>
            </a:r>
            <a:r>
              <a:rPr lang="en-US" sz="1000" b="0" i="0" kern="1200" dirty="0" smtClean="0">
                <a:solidFill>
                  <a:schemeClr val="tx1"/>
                </a:solidFill>
                <a:effectLst/>
                <a:cs typeface="Arial" panose="020B0604020202020204" pitchFamily="34" charset="0"/>
              </a:rPr>
              <a:t>Controlling Occupational Exposure To Hazardous Drugs</a:t>
            </a:r>
          </a:p>
          <a:p>
            <a:r>
              <a:rPr lang="en-US" sz="1000" b="0" i="0" kern="1200" dirty="0" smtClean="0">
                <a:solidFill>
                  <a:schemeClr val="tx1"/>
                </a:solidFill>
                <a:effectLst/>
                <a:cs typeface="Arial" panose="020B0604020202020204" pitchFamily="34" charset="0"/>
              </a:rPr>
              <a:t>D. Occupational Exposure: Airborne Levels</a:t>
            </a:r>
          </a:p>
          <a:p>
            <a:endParaRPr lang="en-US" sz="1000" b="0" i="0" kern="1200" dirty="0" smtClean="0">
              <a:solidFill>
                <a:schemeClr val="tx1"/>
              </a:solidFill>
              <a:effectLst/>
              <a:cs typeface="Arial" panose="020B0604020202020204" pitchFamily="34" charset="0"/>
            </a:endParaRPr>
          </a:p>
          <a:p>
            <a:r>
              <a:rPr lang="en-US" sz="1000" b="0" i="0" kern="1200" dirty="0" smtClean="0">
                <a:solidFill>
                  <a:schemeClr val="tx1"/>
                </a:solidFill>
                <a:effectLst/>
                <a:cs typeface="Arial" panose="020B0604020202020204" pitchFamily="34" charset="0"/>
              </a:rPr>
              <a:t>Monitoring efforts for cytotoxic drugs have detected measurable air levels when exhaust biological safety cabinets (BSC) were not used for preparation or when monitoring was performed inside the BSC.50,73 Concentrations of fluorouracil ranging from 0.12 to 82.26 ng/m3 have been found during monitoring of drug preparation without a BSC, implying an opportunity for respiratory exposure.73 Elevated concentrations of cyclophosphamide were found by these authors as well. Cyclophosphamide has also been detected on the HEPA filters of flow hoods used in HD preparation, demonstrating </a:t>
            </a:r>
            <a:r>
              <a:rPr lang="en-US" sz="1000" b="0" i="0" kern="1200" dirty="0" err="1" smtClean="0">
                <a:solidFill>
                  <a:schemeClr val="tx1"/>
                </a:solidFill>
                <a:effectLst/>
                <a:cs typeface="Arial" panose="020B0604020202020204" pitchFamily="34" charset="0"/>
              </a:rPr>
              <a:t>aerosolization</a:t>
            </a:r>
            <a:r>
              <a:rPr lang="en-US" sz="1000" b="0" i="0" kern="1200" dirty="0" smtClean="0">
                <a:solidFill>
                  <a:schemeClr val="tx1"/>
                </a:solidFill>
                <a:effectLst/>
                <a:cs typeface="Arial" panose="020B0604020202020204" pitchFamily="34" charset="0"/>
              </a:rPr>
              <a:t> of the drug and an exposure opportunity mitigated by effective engineering controls.81</a:t>
            </a:r>
          </a:p>
          <a:p>
            <a:r>
              <a:rPr lang="en-US" sz="1000" b="0" i="0" kern="1200" dirty="0" smtClean="0">
                <a:solidFill>
                  <a:schemeClr val="tx1"/>
                </a:solidFill>
                <a:effectLst/>
                <a:cs typeface="Arial" panose="020B0604020202020204" pitchFamily="34" charset="0"/>
              </a:rPr>
              <a:t>A recent study has reported wipe samples of cyclophosphamide, one of the class I IARC carcinogens, on surfaces of work stations in an oncology pharmacy and outpatient treatment areas (sinks and countertops). Concentrations ranged from 0.005 to 0.035 mcg/cm2, documenting opportunity for dermal exposure.60</a:t>
            </a:r>
          </a:p>
          <a:p>
            <a:r>
              <a:rPr lang="en-US" sz="1000" b="0" i="0" kern="1200" dirty="0" smtClean="0">
                <a:solidFill>
                  <a:schemeClr val="tx1"/>
                </a:solidFill>
                <a:effectLst/>
                <a:cs typeface="Arial" panose="020B0604020202020204" pitchFamily="34" charset="0"/>
              </a:rPr>
              <a:t>Administration of drugs via </a:t>
            </a:r>
            <a:r>
              <a:rPr lang="en-US" sz="1000" b="0" i="0" kern="1200" dirty="0" err="1" smtClean="0">
                <a:solidFill>
                  <a:schemeClr val="tx1"/>
                </a:solidFill>
                <a:effectLst/>
                <a:cs typeface="Arial" panose="020B0604020202020204" pitchFamily="34" charset="0"/>
              </a:rPr>
              <a:t>aerosolization</a:t>
            </a:r>
            <a:r>
              <a:rPr lang="en-US" sz="1000" b="0" i="0" kern="1200" dirty="0" smtClean="0">
                <a:solidFill>
                  <a:schemeClr val="tx1"/>
                </a:solidFill>
                <a:effectLst/>
                <a:cs typeface="Arial" panose="020B0604020202020204" pitchFamily="34" charset="0"/>
              </a:rPr>
              <a:t> can lead to measurable air concentrations in the breathing zone of workers providing treatment. Concentrations of up to 18 mcg/m3 have been found by personal air sampling of workers administering pentamidine.67 Similar monitoring for ribavirin has found concentrations as high as 316 mcg/m3.31</a:t>
            </a:r>
          </a:p>
          <a:p>
            <a:endParaRPr lang="en-US" sz="1000" b="0" i="0" kern="1200" dirty="0" smtClean="0">
              <a:solidFill>
                <a:schemeClr val="tx1"/>
              </a:solidFill>
              <a:effectLst/>
              <a:cs typeface="Arial" panose="020B0604020202020204" pitchFamily="34" charset="0"/>
            </a:endParaRPr>
          </a:p>
          <a:p>
            <a:r>
              <a:rPr lang="en-US" sz="1000" b="0" i="0" kern="1200" dirty="0" smtClean="0">
                <a:solidFill>
                  <a:schemeClr val="tx1"/>
                </a:solidFill>
                <a:effectLst/>
                <a:cs typeface="Arial" panose="020B0604020202020204" pitchFamily="34" charset="0"/>
              </a:rPr>
              <a:t>Ribavirin</a:t>
            </a:r>
          </a:p>
          <a:p>
            <a:r>
              <a:rPr lang="en-US" sz="1000" b="0" i="0" kern="1200" dirty="0" smtClean="0">
                <a:solidFill>
                  <a:schemeClr val="tx1"/>
                </a:solidFill>
                <a:effectLst/>
                <a:cs typeface="Arial" panose="020B0604020202020204" pitchFamily="34" charset="0"/>
              </a:rPr>
              <a:t>Ribavirin is a synthetic nucleoside with antiviral activity against respiratory syncytial virus (RSV… It is reconstituted from a lyophilized powder for aerosol administration. Ribavirin is usually administered in the aerosolized form via mask or oxygen tent for 12-18 hours per day for 3 to 7 days. A small particle aerosol generator (SPAG) creates respirable particles of 1.3 micrometer median diameter. Under current practice, excess drug is exhausted into the patient's room, causing additional exposures. Studies have shown Ribavirin to be teratogenic in rodents and </a:t>
            </a:r>
            <a:r>
              <a:rPr lang="en-US" sz="1000" b="0" i="0" kern="1200" dirty="0" err="1" smtClean="0">
                <a:solidFill>
                  <a:schemeClr val="tx1"/>
                </a:solidFill>
                <a:effectLst/>
                <a:cs typeface="Arial" panose="020B0604020202020204" pitchFamily="34" charset="0"/>
              </a:rPr>
              <a:t>embryolethal</a:t>
            </a:r>
            <a:r>
              <a:rPr lang="en-US" sz="1000" b="0" i="0" kern="1200" dirty="0" smtClean="0">
                <a:solidFill>
                  <a:schemeClr val="tx1"/>
                </a:solidFill>
                <a:effectLst/>
                <a:cs typeface="Arial" panose="020B0604020202020204" pitchFamily="34" charset="0"/>
              </a:rPr>
              <a:t> in rabbits. Human studies on nurses who administer the drug by oxygen tent calculate that the absorbed dose of ribavirin per </a:t>
            </a:r>
            <a:r>
              <a:rPr lang="en-US" sz="1000" b="0" i="0" kern="1200" dirty="0" err="1" smtClean="0">
                <a:solidFill>
                  <a:schemeClr val="tx1"/>
                </a:solidFill>
                <a:effectLst/>
                <a:cs typeface="Arial" panose="020B0604020202020204" pitchFamily="34" charset="0"/>
              </a:rPr>
              <a:t>workshift</a:t>
            </a:r>
            <a:r>
              <a:rPr lang="en-US" sz="1000" b="0" i="0" kern="1200" dirty="0" smtClean="0">
                <a:solidFill>
                  <a:schemeClr val="tx1"/>
                </a:solidFill>
                <a:effectLst/>
                <a:cs typeface="Arial" panose="020B0604020202020204" pitchFamily="34" charset="0"/>
              </a:rPr>
              <a:t> is 13.5 mg/kg.</a:t>
            </a:r>
            <a:r>
              <a:rPr lang="en-US" sz="1000" b="0" i="0" u="sng" kern="1200" baseline="30000" dirty="0" smtClean="0">
                <a:solidFill>
                  <a:schemeClr val="tx1"/>
                </a:solidFill>
                <a:effectLst/>
                <a:cs typeface="Arial" panose="020B0604020202020204" pitchFamily="34" charset="0"/>
                <a:hlinkClick r:id="rId3" tooltip="31"/>
              </a:rPr>
              <a:t>31</a:t>
            </a:r>
            <a:r>
              <a:rPr lang="en-US" sz="1000" b="0" i="0" kern="1200" dirty="0" smtClean="0">
                <a:solidFill>
                  <a:schemeClr val="tx1"/>
                </a:solidFill>
                <a:effectLst/>
                <a:cs typeface="Arial" panose="020B0604020202020204" pitchFamily="34" charset="0"/>
              </a:rPr>
              <a:t> This estimated dose exceeded 1/100 (the safety factor) of the short term daily dose levels toxic in animal models described above. No symptoms were reported by any health care worker in this study. However, minor pulmonary function abnormalities have been seen among healthy adult volunteers in clinical studies.</a:t>
            </a:r>
            <a:r>
              <a:rPr lang="en-US" sz="1000" b="0" i="0" u="sng" kern="1200" baseline="30000" dirty="0" smtClean="0">
                <a:solidFill>
                  <a:schemeClr val="tx1"/>
                </a:solidFill>
                <a:effectLst/>
                <a:cs typeface="Arial" panose="020B0604020202020204" pitchFamily="34" charset="0"/>
                <a:hlinkClick r:id="rId4" tooltip="12"/>
              </a:rPr>
              <a:t>12</a:t>
            </a:r>
            <a:r>
              <a:rPr lang="en-US" sz="1000" b="0" i="0" kern="1200" baseline="30000" dirty="0" smtClean="0">
                <a:solidFill>
                  <a:schemeClr val="tx1"/>
                </a:solidFill>
                <a:effectLst/>
                <a:cs typeface="Arial" panose="020B0604020202020204" pitchFamily="34" charset="0"/>
              </a:rPr>
              <a:t>,</a:t>
            </a:r>
            <a:r>
              <a:rPr lang="en-US" sz="1000" b="0" i="0" u="sng" kern="1200" baseline="30000" dirty="0" smtClean="0">
                <a:solidFill>
                  <a:schemeClr val="tx1"/>
                </a:solidFill>
                <a:effectLst/>
                <a:cs typeface="Arial" panose="020B0604020202020204" pitchFamily="34" charset="0"/>
                <a:hlinkClick r:id="rId5" tooltip="18"/>
              </a:rPr>
              <a:t>18</a:t>
            </a:r>
            <a:endParaRPr lang="en-US" sz="1000" b="0" i="0" kern="1200" dirty="0" smtClean="0">
              <a:solidFill>
                <a:schemeClr val="tx1"/>
              </a:solidFill>
              <a:effectLst/>
              <a:cs typeface="Arial" panose="020B0604020202020204" pitchFamily="34" charset="0"/>
            </a:endParaRPr>
          </a:p>
          <a:p>
            <a:r>
              <a:rPr lang="en-US" sz="1000" b="0" i="0" kern="1200" dirty="0" err="1" smtClean="0">
                <a:solidFill>
                  <a:schemeClr val="tx1"/>
                </a:solidFill>
                <a:effectLst/>
                <a:cs typeface="Arial" panose="020B0604020202020204" pitchFamily="34" charset="0"/>
              </a:rPr>
              <a:t>Pentamidine</a:t>
            </a:r>
            <a:endParaRPr lang="en-US" sz="1000" b="0" i="0" kern="1200" dirty="0" smtClean="0">
              <a:solidFill>
                <a:schemeClr val="tx1"/>
              </a:solidFill>
              <a:effectLst/>
              <a:cs typeface="Arial" panose="020B0604020202020204" pitchFamily="34" charset="0"/>
            </a:endParaRPr>
          </a:p>
          <a:p>
            <a:r>
              <a:rPr lang="en-US" sz="1000" b="0" i="0" kern="1200" dirty="0" smtClean="0">
                <a:solidFill>
                  <a:schemeClr val="tx1"/>
                </a:solidFill>
                <a:effectLst/>
                <a:cs typeface="Arial" panose="020B0604020202020204" pitchFamily="34" charset="0"/>
              </a:rPr>
              <a:t>Aerosolized </a:t>
            </a:r>
            <a:r>
              <a:rPr lang="en-US" sz="1000" b="0" i="0" kern="1200" dirty="0" err="1" smtClean="0">
                <a:solidFill>
                  <a:schemeClr val="tx1"/>
                </a:solidFill>
                <a:effectLst/>
                <a:cs typeface="Arial" panose="020B0604020202020204" pitchFamily="34" charset="0"/>
              </a:rPr>
              <a:t>pentamidine</a:t>
            </a:r>
            <a:r>
              <a:rPr lang="en-US" sz="1000" b="0" i="0" kern="1200" dirty="0" smtClean="0">
                <a:solidFill>
                  <a:schemeClr val="tx1"/>
                </a:solidFill>
                <a:effectLst/>
                <a:cs typeface="Arial" panose="020B0604020202020204" pitchFamily="34" charset="0"/>
              </a:rPr>
              <a:t> isethionate (4,4'-diami-dinophenoxypentane) is FDA-approved for the treatment and prophylaxis of pneumonia caused by the protozoan Pneumocystis </a:t>
            </a:r>
            <a:r>
              <a:rPr lang="en-US" sz="1000" b="0" i="0" kern="1200" dirty="0" err="1" smtClean="0">
                <a:solidFill>
                  <a:schemeClr val="tx1"/>
                </a:solidFill>
                <a:effectLst/>
                <a:cs typeface="Arial" panose="020B0604020202020204" pitchFamily="34" charset="0"/>
              </a:rPr>
              <a:t>carinii</a:t>
            </a:r>
            <a:r>
              <a:rPr lang="en-US" sz="1000" b="0" i="0" kern="1200" dirty="0" smtClean="0">
                <a:solidFill>
                  <a:schemeClr val="tx1"/>
                </a:solidFill>
                <a:effectLst/>
                <a:cs typeface="Arial" panose="020B0604020202020204" pitchFamily="34" charset="0"/>
              </a:rPr>
              <a:t>… </a:t>
            </a:r>
            <a:r>
              <a:rPr lang="en-US" sz="1000" b="0" i="0" kern="1200" dirty="0" err="1" smtClean="0">
                <a:solidFill>
                  <a:schemeClr val="tx1"/>
                </a:solidFill>
                <a:effectLst/>
                <a:cs typeface="Arial" panose="020B0604020202020204" pitchFamily="34" charset="0"/>
              </a:rPr>
              <a:t>Pentamidine</a:t>
            </a:r>
            <a:r>
              <a:rPr lang="en-US" sz="1000" b="0" i="0" kern="1200" dirty="0" smtClean="0">
                <a:solidFill>
                  <a:schemeClr val="tx1"/>
                </a:solidFill>
                <a:effectLst/>
                <a:cs typeface="Arial" panose="020B0604020202020204" pitchFamily="34" charset="0"/>
              </a:rPr>
              <a:t> is administered as an aerosol after being reconstituted from a lyophilized powder.</a:t>
            </a:r>
          </a:p>
          <a:p>
            <a:r>
              <a:rPr lang="en-US" sz="1000" b="0" i="0" kern="1200" dirty="0" smtClean="0">
                <a:solidFill>
                  <a:schemeClr val="tx1"/>
                </a:solidFill>
                <a:effectLst/>
                <a:cs typeface="Arial" panose="020B0604020202020204" pitchFamily="34" charset="0"/>
              </a:rPr>
              <a:t>No studies have been performed to evaluate the potential carcinogenic, mutagenic, or reproductive effects of </a:t>
            </a:r>
            <a:r>
              <a:rPr lang="en-US" sz="1000" b="0" i="0" kern="1200" dirty="0" err="1" smtClean="0">
                <a:solidFill>
                  <a:schemeClr val="tx1"/>
                </a:solidFill>
                <a:effectLst/>
                <a:cs typeface="Arial" panose="020B0604020202020204" pitchFamily="34" charset="0"/>
              </a:rPr>
              <a:t>pentamidine</a:t>
            </a:r>
            <a:r>
              <a:rPr lang="en-US" sz="1000" b="0" i="0" kern="1200" dirty="0" smtClean="0">
                <a:solidFill>
                  <a:schemeClr val="tx1"/>
                </a:solidFill>
                <a:effectLst/>
                <a:cs typeface="Arial" panose="020B0604020202020204" pitchFamily="34" charset="0"/>
              </a:rPr>
              <a:t> in animals or humans.</a:t>
            </a:r>
            <a:r>
              <a:rPr lang="en-US" sz="1000" b="0" i="0" u="sng" kern="1200" baseline="30000" dirty="0" smtClean="0">
                <a:solidFill>
                  <a:schemeClr val="tx1"/>
                </a:solidFill>
                <a:effectLst/>
                <a:cs typeface="Arial" panose="020B0604020202020204" pitchFamily="34" charset="0"/>
                <a:hlinkClick r:id="rId6" tooltip="63"/>
              </a:rPr>
              <a:t>63</a:t>
            </a:r>
            <a:endParaRPr lang="en-US" sz="1000" b="0" i="0" kern="1200" dirty="0" smtClean="0">
              <a:solidFill>
                <a:schemeClr val="tx1"/>
              </a:solidFill>
              <a:effectLst/>
              <a:cs typeface="Arial" panose="020B0604020202020204" pitchFamily="34" charset="0"/>
            </a:endParaRPr>
          </a:p>
          <a:p>
            <a:r>
              <a:rPr lang="en-US" sz="1000" b="0" i="0" kern="1200" dirty="0" smtClean="0">
                <a:solidFill>
                  <a:schemeClr val="tx1"/>
                </a:solidFill>
                <a:effectLst/>
                <a:cs typeface="Arial" panose="020B0604020202020204" pitchFamily="34" charset="0"/>
              </a:rPr>
              <a:t>Studies among health care workers have demonstrated </a:t>
            </a:r>
            <a:r>
              <a:rPr lang="en-US" sz="1000" b="0" i="0" kern="1200" dirty="0" err="1" smtClean="0">
                <a:solidFill>
                  <a:schemeClr val="tx1"/>
                </a:solidFill>
                <a:effectLst/>
                <a:cs typeface="Arial" panose="020B0604020202020204" pitchFamily="34" charset="0"/>
              </a:rPr>
              <a:t>pentamidine</a:t>
            </a:r>
            <a:r>
              <a:rPr lang="en-US" sz="1000" b="0" i="0" kern="1200" dirty="0" smtClean="0">
                <a:solidFill>
                  <a:schemeClr val="tx1"/>
                </a:solidFill>
                <a:effectLst/>
                <a:cs typeface="Arial" panose="020B0604020202020204" pitchFamily="34" charset="0"/>
              </a:rPr>
              <a:t> uptake by those personnel who administer the drug. Side effects include coughing, sneezing, mucous membrane irritation, headache, and bronchospasm. Pulmonary function tests have demonstrated transitory decreases in carbon monoxide diffusing capacity (DLCO). </a:t>
            </a:r>
          </a:p>
        </p:txBody>
      </p:sp>
      <p:sp>
        <p:nvSpPr>
          <p:cNvPr id="4" name="Slide Number Placeholder 3"/>
          <p:cNvSpPr>
            <a:spLocks noGrp="1"/>
          </p:cNvSpPr>
          <p:nvPr>
            <p:ph type="sldNum" sz="quarter" idx="10"/>
          </p:nvPr>
        </p:nvSpPr>
        <p:spPr/>
        <p:txBody>
          <a:bodyPr/>
          <a:lstStyle/>
          <a:p>
            <a:fld id="{A304ED9A-29CD-4128-ABD7-2DA46B6D92C8}" type="slidenum">
              <a:rPr lang="en-US" smtClean="0"/>
              <a:t>28</a:t>
            </a:fld>
            <a:endParaRPr lang="en-US" dirty="0"/>
          </a:p>
        </p:txBody>
      </p:sp>
    </p:spTree>
    <p:extLst>
      <p:ext uri="{BB962C8B-B14F-4D97-AF65-F5344CB8AC3E}">
        <p14:creationId xmlns:p14="http://schemas.microsoft.com/office/powerpoint/2010/main" val="490494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t>29</a:t>
            </a:fld>
            <a:endParaRPr lang="en-US"/>
          </a:p>
        </p:txBody>
      </p:sp>
    </p:spTree>
    <p:extLst>
      <p:ext uri="{BB962C8B-B14F-4D97-AF65-F5344CB8AC3E}">
        <p14:creationId xmlns:p14="http://schemas.microsoft.com/office/powerpoint/2010/main" val="584399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Images from</a:t>
            </a:r>
            <a:r>
              <a:rPr lang="en-US" baseline="0" dirty="0" smtClean="0"/>
              <a:t> PPT clipart and Bing Image source: “Free to use and share”</a:t>
            </a:r>
            <a:endParaRPr lang="en-US" dirty="0"/>
          </a:p>
        </p:txBody>
      </p:sp>
      <p:sp>
        <p:nvSpPr>
          <p:cNvPr id="4" name="Slide Number Placeholder 3"/>
          <p:cNvSpPr>
            <a:spLocks noGrp="1"/>
          </p:cNvSpPr>
          <p:nvPr>
            <p:ph type="sldNum" sz="quarter" idx="10"/>
          </p:nvPr>
        </p:nvSpPr>
        <p:spPr/>
        <p:txBody>
          <a:bodyPr/>
          <a:lstStyle/>
          <a:p>
            <a:fld id="{A304ED9A-29CD-4128-ABD7-2DA46B6D92C8}" type="slidenum">
              <a:rPr lang="en-US" smtClean="0"/>
              <a:t>30</a:t>
            </a:fld>
            <a:endParaRPr lang="en-US"/>
          </a:p>
        </p:txBody>
      </p:sp>
    </p:spTree>
    <p:extLst>
      <p:ext uri="{BB962C8B-B14F-4D97-AF65-F5344CB8AC3E}">
        <p14:creationId xmlns:p14="http://schemas.microsoft.com/office/powerpoint/2010/main" val="2095891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Images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smtClean="0"/>
              <a:t>MS clipart Image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t>http://criticalcaredvm.com/wp-content/uploads/2015/10/169406599.jpg (only partial</a:t>
            </a:r>
            <a:r>
              <a:rPr lang="en-US" sz="1200" baseline="0" dirty="0" smtClean="0"/>
              <a:t> image used. P</a:t>
            </a:r>
            <a:r>
              <a:rPr lang="en-US" sz="1200" dirty="0" smtClean="0"/>
              <a:t>ermission to use requested)</a:t>
            </a:r>
          </a:p>
        </p:txBody>
      </p:sp>
      <p:sp>
        <p:nvSpPr>
          <p:cNvPr id="4" name="Slide Number Placeholder 3"/>
          <p:cNvSpPr>
            <a:spLocks noGrp="1"/>
          </p:cNvSpPr>
          <p:nvPr>
            <p:ph type="sldNum" sz="quarter" idx="10"/>
          </p:nvPr>
        </p:nvSpPr>
        <p:spPr/>
        <p:txBody>
          <a:bodyPr/>
          <a:lstStyle/>
          <a:p>
            <a:fld id="{A304ED9A-29CD-4128-ABD7-2DA46B6D92C8}" type="slidenum">
              <a:rPr lang="en-US" smtClean="0"/>
              <a:t>31</a:t>
            </a:fld>
            <a:endParaRPr lang="en-US"/>
          </a:p>
        </p:txBody>
      </p:sp>
    </p:spTree>
    <p:extLst>
      <p:ext uri="{BB962C8B-B14F-4D97-AF65-F5344CB8AC3E}">
        <p14:creationId xmlns:p14="http://schemas.microsoft.com/office/powerpoint/2010/main" val="2720861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t>32</a:t>
            </a:fld>
            <a:endParaRPr lang="en-US"/>
          </a:p>
        </p:txBody>
      </p:sp>
    </p:spTree>
    <p:extLst>
      <p:ext uri="{BB962C8B-B14F-4D97-AF65-F5344CB8AC3E}">
        <p14:creationId xmlns:p14="http://schemas.microsoft.com/office/powerpoint/2010/main" val="4293167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Free</a:t>
            </a:r>
            <a:r>
              <a:rPr lang="en-US" baseline="0" dirty="0" smtClean="0"/>
              <a:t> use image: https://commons.wikimedia.org/wiki/Category:Chemotherapy#/media/File:Chemotherapy_bottles_NCI.jpg</a:t>
            </a:r>
            <a:endParaRPr lang="en-US" dirty="0" smtClean="0"/>
          </a:p>
        </p:txBody>
      </p:sp>
      <p:sp>
        <p:nvSpPr>
          <p:cNvPr id="4" name="Slide Number Placeholder 3"/>
          <p:cNvSpPr>
            <a:spLocks noGrp="1"/>
          </p:cNvSpPr>
          <p:nvPr>
            <p:ph type="sldNum" sz="quarter" idx="10"/>
          </p:nvPr>
        </p:nvSpPr>
        <p:spPr/>
        <p:txBody>
          <a:bodyPr/>
          <a:lstStyle/>
          <a:p>
            <a:fld id="{A304ED9A-29CD-4128-ABD7-2DA46B6D92C8}" type="slidenum">
              <a:rPr lang="en-US" smtClean="0"/>
              <a:t>6</a:t>
            </a:fld>
            <a:endParaRPr lang="en-US"/>
          </a:p>
        </p:txBody>
      </p:sp>
    </p:spTree>
    <p:extLst>
      <p:ext uri="{BB962C8B-B14F-4D97-AF65-F5344CB8AC3E}">
        <p14:creationId xmlns:p14="http://schemas.microsoft.com/office/powerpoint/2010/main" val="828608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t>33</a:t>
            </a:fld>
            <a:endParaRPr lang="en-US"/>
          </a:p>
        </p:txBody>
      </p:sp>
    </p:spTree>
    <p:extLst>
      <p:ext uri="{BB962C8B-B14F-4D97-AF65-F5344CB8AC3E}">
        <p14:creationId xmlns:p14="http://schemas.microsoft.com/office/powerpoint/2010/main" val="3826188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t>34</a:t>
            </a:fld>
            <a:endParaRPr lang="en-US"/>
          </a:p>
        </p:txBody>
      </p:sp>
    </p:spTree>
    <p:extLst>
      <p:ext uri="{BB962C8B-B14F-4D97-AF65-F5344CB8AC3E}">
        <p14:creationId xmlns:p14="http://schemas.microsoft.com/office/powerpoint/2010/main" val="374300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Image from St.</a:t>
            </a:r>
            <a:r>
              <a:rPr lang="en-US" baseline="0" dirty="0" smtClean="0"/>
              <a:t> Joseph Health System (Pierre </a:t>
            </a:r>
            <a:r>
              <a:rPr lang="en-US" baseline="0" dirty="0" err="1" smtClean="0"/>
              <a:t>Gonyan</a:t>
            </a:r>
            <a:r>
              <a:rPr lang="en-US" baseline="0" dirty="0" smtClean="0"/>
              <a:t>)  Used with permission</a:t>
            </a:r>
            <a:endParaRPr lang="en-US" dirty="0"/>
          </a:p>
        </p:txBody>
      </p:sp>
      <p:sp>
        <p:nvSpPr>
          <p:cNvPr id="4" name="Slide Number Placeholder 3"/>
          <p:cNvSpPr>
            <a:spLocks noGrp="1"/>
          </p:cNvSpPr>
          <p:nvPr>
            <p:ph type="sldNum" sz="quarter" idx="10"/>
          </p:nvPr>
        </p:nvSpPr>
        <p:spPr/>
        <p:txBody>
          <a:bodyPr/>
          <a:lstStyle/>
          <a:p>
            <a:fld id="{A304ED9A-29CD-4128-ABD7-2DA46B6D92C8}" type="slidenum">
              <a:rPr lang="en-US" smtClean="0"/>
              <a:t>35</a:t>
            </a:fld>
            <a:endParaRPr lang="en-US"/>
          </a:p>
        </p:txBody>
      </p:sp>
    </p:spTree>
    <p:extLst>
      <p:ext uri="{BB962C8B-B14F-4D97-AF65-F5344CB8AC3E}">
        <p14:creationId xmlns:p14="http://schemas.microsoft.com/office/powerpoint/2010/main" val="3349655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R 408.10015. Housekeeping. Rule 15. (1) Materials, including scrap and debris, shall be piled, stacked, or placed in a container in a manner that does not create a hazard to an employee. All places of employment, aisles, passageways, storerooms, and service rooms shall be kept clean and orderly.</a:t>
            </a:r>
            <a:endParaRPr lang="en-US" dirty="0"/>
          </a:p>
        </p:txBody>
      </p:sp>
      <p:sp>
        <p:nvSpPr>
          <p:cNvPr id="4" name="Slide Number Placeholder 3"/>
          <p:cNvSpPr>
            <a:spLocks noGrp="1"/>
          </p:cNvSpPr>
          <p:nvPr>
            <p:ph type="sldNum" sz="quarter" idx="10"/>
          </p:nvPr>
        </p:nvSpPr>
        <p:spPr/>
        <p:txBody>
          <a:bodyPr/>
          <a:lstStyle/>
          <a:p>
            <a:fld id="{A304ED9A-29CD-4128-ABD7-2DA46B6D92C8}" type="slidenum">
              <a:rPr lang="en-US" smtClean="0"/>
              <a:t>36</a:t>
            </a:fld>
            <a:endParaRPr lang="en-US"/>
          </a:p>
        </p:txBody>
      </p:sp>
    </p:spTree>
    <p:extLst>
      <p:ext uri="{BB962C8B-B14F-4D97-AF65-F5344CB8AC3E}">
        <p14:creationId xmlns:p14="http://schemas.microsoft.com/office/powerpoint/2010/main" val="2402705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41519" indent="-285080" eaLnBrk="0" hangingPunct="0">
              <a:spcBef>
                <a:spcPct val="30000"/>
              </a:spcBef>
              <a:defRPr kumimoji="1" sz="1200">
                <a:solidFill>
                  <a:schemeClr val="tx1"/>
                </a:solidFill>
                <a:latin typeface="Times New Roman" pitchFamily="18" charset="0"/>
              </a:defRPr>
            </a:lvl2pPr>
            <a:lvl3pPr marL="1141878" indent="-227441" eaLnBrk="0" hangingPunct="0">
              <a:spcBef>
                <a:spcPct val="30000"/>
              </a:spcBef>
              <a:defRPr kumimoji="1" sz="1200">
                <a:solidFill>
                  <a:schemeClr val="tx1"/>
                </a:solidFill>
                <a:latin typeface="Times New Roman" pitchFamily="18" charset="0"/>
              </a:defRPr>
            </a:lvl3pPr>
            <a:lvl4pPr marL="1599875" indent="-227441" eaLnBrk="0" hangingPunct="0">
              <a:spcBef>
                <a:spcPct val="30000"/>
              </a:spcBef>
              <a:defRPr kumimoji="1" sz="1200">
                <a:solidFill>
                  <a:schemeClr val="tx1"/>
                </a:solidFill>
                <a:latin typeface="Times New Roman" pitchFamily="18" charset="0"/>
              </a:defRPr>
            </a:lvl4pPr>
            <a:lvl5pPr marL="2056314" indent="-227441" eaLnBrk="0" hangingPunct="0">
              <a:spcBef>
                <a:spcPct val="30000"/>
              </a:spcBef>
              <a:defRPr kumimoji="1" sz="1200">
                <a:solidFill>
                  <a:schemeClr val="tx1"/>
                </a:solidFill>
                <a:latin typeface="Times New Roman" pitchFamily="18" charset="0"/>
              </a:defRPr>
            </a:lvl5pPr>
            <a:lvl6pPr marL="2504965" indent="-227441" eaLnBrk="0" fontAlgn="base" hangingPunct="0">
              <a:spcBef>
                <a:spcPct val="30000"/>
              </a:spcBef>
              <a:spcAft>
                <a:spcPct val="0"/>
              </a:spcAft>
              <a:defRPr kumimoji="1" sz="1200">
                <a:solidFill>
                  <a:schemeClr val="tx1"/>
                </a:solidFill>
                <a:latin typeface="Times New Roman" pitchFamily="18" charset="0"/>
              </a:defRPr>
            </a:lvl6pPr>
            <a:lvl7pPr marL="2953615" indent="-227441" eaLnBrk="0" fontAlgn="base" hangingPunct="0">
              <a:spcBef>
                <a:spcPct val="30000"/>
              </a:spcBef>
              <a:spcAft>
                <a:spcPct val="0"/>
              </a:spcAft>
              <a:defRPr kumimoji="1" sz="1200">
                <a:solidFill>
                  <a:schemeClr val="tx1"/>
                </a:solidFill>
                <a:latin typeface="Times New Roman" pitchFamily="18" charset="0"/>
              </a:defRPr>
            </a:lvl7pPr>
            <a:lvl8pPr marL="3402265" indent="-227441" eaLnBrk="0" fontAlgn="base" hangingPunct="0">
              <a:spcBef>
                <a:spcPct val="30000"/>
              </a:spcBef>
              <a:spcAft>
                <a:spcPct val="0"/>
              </a:spcAft>
              <a:defRPr kumimoji="1" sz="1200">
                <a:solidFill>
                  <a:schemeClr val="tx1"/>
                </a:solidFill>
                <a:latin typeface="Times New Roman" pitchFamily="18" charset="0"/>
              </a:defRPr>
            </a:lvl8pPr>
            <a:lvl9pPr marL="3850916" indent="-227441"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93E2F95E-A4C2-4330-A137-828B7985CA51}" type="slidenum">
              <a:rPr kumimoji="0" lang="en-US" altLang="en-US" smtClean="0"/>
              <a:pPr eaLnBrk="1" hangingPunct="1">
                <a:spcBef>
                  <a:spcPct val="0"/>
                </a:spcBef>
              </a:pPr>
              <a:t>37</a:t>
            </a:fld>
            <a:endParaRPr kumimoji="0" lang="en-US" altLang="en-US" smtClean="0"/>
          </a:p>
        </p:txBody>
      </p:sp>
      <p:sp>
        <p:nvSpPr>
          <p:cNvPr id="120835" name="Rectangle 2"/>
          <p:cNvSpPr>
            <a:spLocks noGrp="1" noRot="1" noChangeAspect="1" noChangeArrowheads="1" noTextEdit="1"/>
          </p:cNvSpPr>
          <p:nvPr>
            <p:ph type="sldImg"/>
          </p:nvPr>
        </p:nvSpPr>
        <p:spPr>
          <a:xfrm>
            <a:off x="2854325" y="517525"/>
            <a:ext cx="3424238" cy="2566988"/>
          </a:xfrm>
          <a:ln w="12700" cap="flat"/>
        </p:spPr>
      </p:sp>
      <p:sp>
        <p:nvSpPr>
          <p:cNvPr id="120836" name="Rectangle 3"/>
          <p:cNvSpPr>
            <a:spLocks noGrp="1" noChangeArrowheads="1"/>
          </p:cNvSpPr>
          <p:nvPr>
            <p:ph type="body" idx="1"/>
          </p:nvPr>
        </p:nvSpPr>
        <p:spPr>
          <a:xfrm>
            <a:off x="1217545" y="3259190"/>
            <a:ext cx="6708913" cy="3083523"/>
          </a:xfrm>
          <a:noFill/>
        </p:spPr>
        <p:txBody>
          <a:bodyPr lIns="92967" tIns="46482" rIns="92967" bIns="46482"/>
          <a:lstStyle/>
          <a:p>
            <a:endParaRPr lang="en-US" altLang="en-US" smtClean="0"/>
          </a:p>
        </p:txBody>
      </p:sp>
    </p:spTree>
    <p:extLst>
      <p:ext uri="{BB962C8B-B14F-4D97-AF65-F5344CB8AC3E}">
        <p14:creationId xmlns:p14="http://schemas.microsoft.com/office/powerpoint/2010/main" val="4079650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t>38</a:t>
            </a:fld>
            <a:endParaRPr lang="en-US"/>
          </a:p>
        </p:txBody>
      </p:sp>
    </p:spTree>
    <p:extLst>
      <p:ext uri="{BB962C8B-B14F-4D97-AF65-F5344CB8AC3E}">
        <p14:creationId xmlns:p14="http://schemas.microsoft.com/office/powerpoint/2010/main" val="2646960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2857500" y="514350"/>
            <a:ext cx="3429000" cy="2571750"/>
          </a:xfrm>
          <a:ln/>
        </p:spPr>
      </p:sp>
      <p:sp>
        <p:nvSpPr>
          <p:cNvPr id="124931" name="Notes Placeholder 2"/>
          <p:cNvSpPr>
            <a:spLocks noGrp="1"/>
          </p:cNvSpPr>
          <p:nvPr>
            <p:ph type="body" idx="1"/>
          </p:nvPr>
        </p:nvSpPr>
        <p:spPr>
          <a:noFill/>
        </p:spPr>
        <p:txBody>
          <a:bodyPr/>
          <a:lstStyle/>
          <a:p>
            <a:pPr marL="168235" indent="-168235">
              <a:buFontTx/>
              <a:buChar char="•"/>
            </a:pPr>
            <a:r>
              <a:rPr lang="en-US" altLang="en-US" dirty="0" smtClean="0"/>
              <a:t>The updated list of exempt industries and the list of newly included are available in the Overview fact sheet and the “Who has to keep records” fact sheet.</a:t>
            </a:r>
          </a:p>
          <a:p>
            <a:pPr marL="168235" indent="-168235">
              <a:buFontTx/>
              <a:buChar char="•"/>
            </a:pPr>
            <a:r>
              <a:rPr lang="en-US" altLang="en-US" dirty="0" smtClean="0"/>
              <a:t>The updated list of exempt industries is also available at: http://www.osha.gov/recordkeeping/ppt1/RK1exempttable.html.</a:t>
            </a:r>
          </a:p>
          <a:p>
            <a:pPr marL="168235" indent="-168235">
              <a:buFontTx/>
              <a:buChar char="•"/>
            </a:pPr>
            <a:r>
              <a:rPr lang="en-US" altLang="en-US" dirty="0" smtClean="0"/>
              <a:t>To find a list of newly exempt industries (industries that were not exempt before, but are now), view page 116 of the final rule at http://www.osha.gov/recordkeeping2014/NAICSReporting.pdf.</a:t>
            </a:r>
          </a:p>
        </p:txBody>
      </p:sp>
      <p:sp>
        <p:nvSpPr>
          <p:cNvPr id="124932"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29017" indent="-280391">
              <a:defRPr>
                <a:solidFill>
                  <a:schemeClr val="tx1"/>
                </a:solidFill>
                <a:latin typeface="Arial" charset="0"/>
              </a:defRPr>
            </a:lvl2pPr>
            <a:lvl3pPr marL="1121564" indent="-224312">
              <a:defRPr>
                <a:solidFill>
                  <a:schemeClr val="tx1"/>
                </a:solidFill>
                <a:latin typeface="Arial" charset="0"/>
              </a:defRPr>
            </a:lvl3pPr>
            <a:lvl4pPr marL="1570189" indent="-224312">
              <a:defRPr>
                <a:solidFill>
                  <a:schemeClr val="tx1"/>
                </a:solidFill>
                <a:latin typeface="Arial" charset="0"/>
              </a:defRPr>
            </a:lvl4pPr>
            <a:lvl5pPr marL="2018816" indent="-224312">
              <a:defRPr>
                <a:solidFill>
                  <a:schemeClr val="tx1"/>
                </a:solidFill>
                <a:latin typeface="Arial" charset="0"/>
              </a:defRPr>
            </a:lvl5pPr>
            <a:lvl6pPr marL="2467441" indent="-224312" algn="ctr" eaLnBrk="0" fontAlgn="base" hangingPunct="0">
              <a:spcBef>
                <a:spcPct val="0"/>
              </a:spcBef>
              <a:spcAft>
                <a:spcPct val="0"/>
              </a:spcAft>
              <a:defRPr>
                <a:solidFill>
                  <a:schemeClr val="tx1"/>
                </a:solidFill>
                <a:latin typeface="Arial" charset="0"/>
              </a:defRPr>
            </a:lvl6pPr>
            <a:lvl7pPr marL="2916065" indent="-224312" algn="ctr" eaLnBrk="0" fontAlgn="base" hangingPunct="0">
              <a:spcBef>
                <a:spcPct val="0"/>
              </a:spcBef>
              <a:spcAft>
                <a:spcPct val="0"/>
              </a:spcAft>
              <a:defRPr>
                <a:solidFill>
                  <a:schemeClr val="tx1"/>
                </a:solidFill>
                <a:latin typeface="Arial" charset="0"/>
              </a:defRPr>
            </a:lvl7pPr>
            <a:lvl8pPr marL="3364692" indent="-224312" algn="ctr" eaLnBrk="0" fontAlgn="base" hangingPunct="0">
              <a:spcBef>
                <a:spcPct val="0"/>
              </a:spcBef>
              <a:spcAft>
                <a:spcPct val="0"/>
              </a:spcAft>
              <a:defRPr>
                <a:solidFill>
                  <a:schemeClr val="tx1"/>
                </a:solidFill>
                <a:latin typeface="Arial" charset="0"/>
              </a:defRPr>
            </a:lvl8pPr>
            <a:lvl9pPr marL="3813317" indent="-224312" algn="ctr" eaLnBrk="0" fontAlgn="base" hangingPunct="0">
              <a:spcBef>
                <a:spcPct val="0"/>
              </a:spcBef>
              <a:spcAft>
                <a:spcPct val="0"/>
              </a:spcAft>
              <a:defRPr>
                <a:solidFill>
                  <a:schemeClr val="tx1"/>
                </a:solidFill>
                <a:latin typeface="Arial" charset="0"/>
              </a:defRPr>
            </a:lvl9pPr>
          </a:lstStyle>
          <a:p>
            <a:fld id="{5E8B1AF5-A306-4447-8811-6221AFF095F2}" type="slidenum">
              <a:rPr lang="en-US" altLang="en-US" smtClean="0"/>
              <a:pPr/>
              <a:t>39</a:t>
            </a:fld>
            <a:endParaRPr lang="en-US" altLang="en-US" smtClean="0"/>
          </a:p>
        </p:txBody>
      </p:sp>
    </p:spTree>
    <p:extLst>
      <p:ext uri="{BB962C8B-B14F-4D97-AF65-F5344CB8AC3E}">
        <p14:creationId xmlns:p14="http://schemas.microsoft.com/office/powerpoint/2010/main" val="2574309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t>40</a:t>
            </a:fld>
            <a:endParaRPr lang="en-US"/>
          </a:p>
        </p:txBody>
      </p:sp>
    </p:spTree>
    <p:extLst>
      <p:ext uri="{BB962C8B-B14F-4D97-AF65-F5344CB8AC3E}">
        <p14:creationId xmlns:p14="http://schemas.microsoft.com/office/powerpoint/2010/main" val="466367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3203575" y="342900"/>
            <a:ext cx="2895600" cy="2171700"/>
          </a:xfrm>
          <a:ln/>
        </p:spPr>
      </p:sp>
      <p:sp>
        <p:nvSpPr>
          <p:cNvPr id="3" name="Notes Placeholder 2"/>
          <p:cNvSpPr>
            <a:spLocks noGrp="1"/>
          </p:cNvSpPr>
          <p:nvPr>
            <p:ph type="body" idx="1"/>
          </p:nvPr>
        </p:nvSpPr>
        <p:spPr>
          <a:xfrm>
            <a:off x="914400" y="2628900"/>
            <a:ext cx="7315200" cy="3714750"/>
          </a:xfrm>
        </p:spPr>
        <p:txBody>
          <a:bodyPr/>
          <a:lstStyle/>
          <a:p>
            <a:pPr indent="-56078">
              <a:defRPr/>
            </a:pPr>
            <a:r>
              <a:rPr lang="en-US" dirty="0" smtClean="0"/>
              <a:t>Please note:</a:t>
            </a:r>
          </a:p>
          <a:p>
            <a:pPr marL="112157" indent="-168235">
              <a:buFont typeface="Arial" panose="020B0604020202090204" pitchFamily="34" charset="0"/>
              <a:buChar char="•"/>
              <a:defRPr/>
            </a:pPr>
            <a:r>
              <a:rPr lang="en-US" dirty="0" smtClean="0"/>
              <a:t>In-patient hospitalization is defined as a formal admission to the in-patient service of a hospital or clinic for care or treatment. </a:t>
            </a:r>
          </a:p>
          <a:p>
            <a:pPr marL="112157" indent="-168235">
              <a:buFont typeface="Arial" panose="020B0604020202090204" pitchFamily="34" charset="0"/>
              <a:buChar char="•"/>
              <a:defRPr/>
            </a:pPr>
            <a:r>
              <a:rPr lang="en-US" dirty="0" smtClean="0"/>
              <a:t>Only fatalities occurring within 30 days of the work-related incident must be reported.</a:t>
            </a:r>
          </a:p>
          <a:p>
            <a:pPr marL="112157" indent="-168235">
              <a:buFont typeface="Arial" panose="020B0604020202090204" pitchFamily="34" charset="0"/>
              <a:buChar char="•"/>
              <a:defRPr/>
            </a:pPr>
            <a:r>
              <a:rPr lang="en-US" dirty="0" smtClean="0"/>
              <a:t>Only in-patient hospitalizations, amputations, or losses of an eye occurring within 24 hours of the work-related incident must be reported.</a:t>
            </a:r>
          </a:p>
          <a:p>
            <a:pPr marL="112157" indent="-168235">
              <a:buFont typeface="Arial" panose="020B0604020202090204" pitchFamily="34" charset="0"/>
              <a:buChar char="•"/>
              <a:defRPr/>
            </a:pPr>
            <a:endParaRPr lang="en-US" dirty="0" smtClean="0"/>
          </a:p>
          <a:p>
            <a:pPr>
              <a:defRPr/>
            </a:pPr>
            <a:r>
              <a:rPr lang="en-US" dirty="0" smtClean="0"/>
              <a:t>Employers do not have to report an event if:</a:t>
            </a:r>
          </a:p>
          <a:p>
            <a:pPr marL="168235" indent="-168235">
              <a:buFont typeface="Arial" panose="020B0604020202090204" pitchFamily="34" charset="0"/>
              <a:buChar char="•"/>
              <a:defRPr/>
            </a:pPr>
            <a:r>
              <a:rPr lang="en-US" dirty="0" smtClean="0"/>
              <a:t>It resulted from a motor vehicle accident on a public street or highway, except in a construction work zone (employers </a:t>
            </a:r>
            <a:r>
              <a:rPr lang="en-US" b="1" dirty="0" smtClean="0"/>
              <a:t>must report </a:t>
            </a:r>
            <a:r>
              <a:rPr lang="en-US" dirty="0" smtClean="0"/>
              <a:t>the event if it happened in a construction work zone).</a:t>
            </a:r>
          </a:p>
          <a:p>
            <a:pPr marL="168235" indent="-168235">
              <a:buFont typeface="Arial" panose="020B0604020202090204" pitchFamily="34" charset="0"/>
              <a:buChar char="•"/>
              <a:defRPr/>
            </a:pPr>
            <a:r>
              <a:rPr lang="en-US" dirty="0" smtClean="0"/>
              <a:t>It occurred on a commercial or public transportation system (e.g. airplane, subway, bus, ferry, street car, light rail, train).</a:t>
            </a:r>
          </a:p>
          <a:p>
            <a:pPr marL="168235" indent="-168235">
              <a:buFont typeface="Arial" panose="020B0604020202090204" pitchFamily="34" charset="0"/>
              <a:buChar char="•"/>
              <a:defRPr/>
            </a:pPr>
            <a:r>
              <a:rPr lang="en-US" dirty="0" smtClean="0"/>
              <a:t>It occurred more than 30 days after the work-related fatality or more than 24 hours after the work-related in-patient hospitalization, amputation, or loss of an eye.</a:t>
            </a:r>
          </a:p>
          <a:p>
            <a:pPr marL="168235" indent="-168235">
              <a:buFont typeface="Arial" panose="020B0604020202090204" pitchFamily="34" charset="0"/>
              <a:buChar char="•"/>
              <a:defRPr/>
            </a:pPr>
            <a:r>
              <a:rPr lang="en-US" dirty="0" smtClean="0"/>
              <a:t>If the in-patient hospitalization was for diagnostic testing or observation only. </a:t>
            </a:r>
          </a:p>
          <a:p>
            <a:pPr marL="168235" indent="-168235">
              <a:buFont typeface="Arial" panose="020B0604020202090204" pitchFamily="34" charset="0"/>
              <a:buChar char="•"/>
              <a:defRPr/>
            </a:pPr>
            <a:endParaRPr lang="en-US" dirty="0" smtClean="0"/>
          </a:p>
          <a:p>
            <a:pPr>
              <a:defRPr/>
            </a:pPr>
            <a:r>
              <a:rPr lang="en-US" dirty="0" smtClean="0">
                <a:latin typeface="+mn-lt"/>
              </a:rPr>
              <a:t>We will not respond to every report with an on-site inspection. We expect to address many of the reports through other types of investigations, but we will engage with employers whose workers have been hurt. We are developing the process to determine which incidents to inspect and which to handle using other types of investigations and interventions.</a:t>
            </a:r>
          </a:p>
          <a:p>
            <a:pPr marL="168235" indent="-168235">
              <a:buFont typeface="Arial" panose="020B0604020202090204" pitchFamily="34" charset="0"/>
              <a:buChar char="•"/>
              <a:defRPr/>
            </a:pPr>
            <a:endParaRPr lang="en-US" dirty="0" smtClean="0"/>
          </a:p>
          <a:p>
            <a:pPr marL="168235" indent="-168235">
              <a:buFont typeface="Arial" panose="020B0604020202090204" pitchFamily="34" charset="0"/>
              <a:buChar char="•"/>
              <a:defRPr/>
            </a:pPr>
            <a:endParaRPr lang="en-US" dirty="0" smtClean="0"/>
          </a:p>
        </p:txBody>
      </p:sp>
      <p:sp>
        <p:nvSpPr>
          <p:cNvPr id="12288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29017" indent="-280391">
              <a:defRPr>
                <a:solidFill>
                  <a:schemeClr val="tx1"/>
                </a:solidFill>
                <a:latin typeface="Arial" charset="0"/>
              </a:defRPr>
            </a:lvl2pPr>
            <a:lvl3pPr marL="1121564" indent="-224312">
              <a:defRPr>
                <a:solidFill>
                  <a:schemeClr val="tx1"/>
                </a:solidFill>
                <a:latin typeface="Arial" charset="0"/>
              </a:defRPr>
            </a:lvl3pPr>
            <a:lvl4pPr marL="1570189" indent="-224312">
              <a:defRPr>
                <a:solidFill>
                  <a:schemeClr val="tx1"/>
                </a:solidFill>
                <a:latin typeface="Arial" charset="0"/>
              </a:defRPr>
            </a:lvl4pPr>
            <a:lvl5pPr marL="2018816" indent="-224312">
              <a:defRPr>
                <a:solidFill>
                  <a:schemeClr val="tx1"/>
                </a:solidFill>
                <a:latin typeface="Arial" charset="0"/>
              </a:defRPr>
            </a:lvl5pPr>
            <a:lvl6pPr marL="2467441" indent="-224312" algn="ctr" eaLnBrk="0" fontAlgn="base" hangingPunct="0">
              <a:spcBef>
                <a:spcPct val="0"/>
              </a:spcBef>
              <a:spcAft>
                <a:spcPct val="0"/>
              </a:spcAft>
              <a:defRPr>
                <a:solidFill>
                  <a:schemeClr val="tx1"/>
                </a:solidFill>
                <a:latin typeface="Arial" charset="0"/>
              </a:defRPr>
            </a:lvl6pPr>
            <a:lvl7pPr marL="2916065" indent="-224312" algn="ctr" eaLnBrk="0" fontAlgn="base" hangingPunct="0">
              <a:spcBef>
                <a:spcPct val="0"/>
              </a:spcBef>
              <a:spcAft>
                <a:spcPct val="0"/>
              </a:spcAft>
              <a:defRPr>
                <a:solidFill>
                  <a:schemeClr val="tx1"/>
                </a:solidFill>
                <a:latin typeface="Arial" charset="0"/>
              </a:defRPr>
            </a:lvl7pPr>
            <a:lvl8pPr marL="3364692" indent="-224312" algn="ctr" eaLnBrk="0" fontAlgn="base" hangingPunct="0">
              <a:spcBef>
                <a:spcPct val="0"/>
              </a:spcBef>
              <a:spcAft>
                <a:spcPct val="0"/>
              </a:spcAft>
              <a:defRPr>
                <a:solidFill>
                  <a:schemeClr val="tx1"/>
                </a:solidFill>
                <a:latin typeface="Arial" charset="0"/>
              </a:defRPr>
            </a:lvl8pPr>
            <a:lvl9pPr marL="3813317" indent="-224312" algn="ctr" eaLnBrk="0" fontAlgn="base" hangingPunct="0">
              <a:spcBef>
                <a:spcPct val="0"/>
              </a:spcBef>
              <a:spcAft>
                <a:spcPct val="0"/>
              </a:spcAft>
              <a:defRPr>
                <a:solidFill>
                  <a:schemeClr val="tx1"/>
                </a:solidFill>
                <a:latin typeface="Arial" charset="0"/>
              </a:defRPr>
            </a:lvl9pPr>
          </a:lstStyle>
          <a:p>
            <a:fld id="{2E28019C-20F4-4185-8603-64342F6AB30C}" type="slidenum">
              <a:rPr lang="en-US" altLang="en-US" smtClean="0"/>
              <a:pPr/>
              <a:t>41</a:t>
            </a:fld>
            <a:endParaRPr lang="en-US" altLang="en-US" smtClean="0"/>
          </a:p>
        </p:txBody>
      </p:sp>
    </p:spTree>
    <p:extLst>
      <p:ext uri="{BB962C8B-B14F-4D97-AF65-F5344CB8AC3E}">
        <p14:creationId xmlns:p14="http://schemas.microsoft.com/office/powerpoint/2010/main" val="16638525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41519" indent="-285080" eaLnBrk="0" hangingPunct="0">
              <a:spcBef>
                <a:spcPct val="30000"/>
              </a:spcBef>
              <a:defRPr kumimoji="1" sz="1200">
                <a:solidFill>
                  <a:schemeClr val="tx1"/>
                </a:solidFill>
                <a:latin typeface="Times New Roman" pitchFamily="18" charset="0"/>
              </a:defRPr>
            </a:lvl2pPr>
            <a:lvl3pPr marL="1141878" indent="-227441" eaLnBrk="0" hangingPunct="0">
              <a:spcBef>
                <a:spcPct val="30000"/>
              </a:spcBef>
              <a:defRPr kumimoji="1" sz="1200">
                <a:solidFill>
                  <a:schemeClr val="tx1"/>
                </a:solidFill>
                <a:latin typeface="Times New Roman" pitchFamily="18" charset="0"/>
              </a:defRPr>
            </a:lvl3pPr>
            <a:lvl4pPr marL="1599875" indent="-227441" eaLnBrk="0" hangingPunct="0">
              <a:spcBef>
                <a:spcPct val="30000"/>
              </a:spcBef>
              <a:defRPr kumimoji="1" sz="1200">
                <a:solidFill>
                  <a:schemeClr val="tx1"/>
                </a:solidFill>
                <a:latin typeface="Times New Roman" pitchFamily="18" charset="0"/>
              </a:defRPr>
            </a:lvl4pPr>
            <a:lvl5pPr marL="2056314" indent="-227441" eaLnBrk="0" hangingPunct="0">
              <a:spcBef>
                <a:spcPct val="30000"/>
              </a:spcBef>
              <a:defRPr kumimoji="1" sz="1200">
                <a:solidFill>
                  <a:schemeClr val="tx1"/>
                </a:solidFill>
                <a:latin typeface="Times New Roman" pitchFamily="18" charset="0"/>
              </a:defRPr>
            </a:lvl5pPr>
            <a:lvl6pPr marL="2504965" indent="-227441" eaLnBrk="0" fontAlgn="base" hangingPunct="0">
              <a:spcBef>
                <a:spcPct val="30000"/>
              </a:spcBef>
              <a:spcAft>
                <a:spcPct val="0"/>
              </a:spcAft>
              <a:defRPr kumimoji="1" sz="1200">
                <a:solidFill>
                  <a:schemeClr val="tx1"/>
                </a:solidFill>
                <a:latin typeface="Times New Roman" pitchFamily="18" charset="0"/>
              </a:defRPr>
            </a:lvl6pPr>
            <a:lvl7pPr marL="2953615" indent="-227441" eaLnBrk="0" fontAlgn="base" hangingPunct="0">
              <a:spcBef>
                <a:spcPct val="30000"/>
              </a:spcBef>
              <a:spcAft>
                <a:spcPct val="0"/>
              </a:spcAft>
              <a:defRPr kumimoji="1" sz="1200">
                <a:solidFill>
                  <a:schemeClr val="tx1"/>
                </a:solidFill>
                <a:latin typeface="Times New Roman" pitchFamily="18" charset="0"/>
              </a:defRPr>
            </a:lvl7pPr>
            <a:lvl8pPr marL="3402265" indent="-227441" eaLnBrk="0" fontAlgn="base" hangingPunct="0">
              <a:spcBef>
                <a:spcPct val="30000"/>
              </a:spcBef>
              <a:spcAft>
                <a:spcPct val="0"/>
              </a:spcAft>
              <a:defRPr kumimoji="1" sz="1200">
                <a:solidFill>
                  <a:schemeClr val="tx1"/>
                </a:solidFill>
                <a:latin typeface="Times New Roman" pitchFamily="18" charset="0"/>
              </a:defRPr>
            </a:lvl8pPr>
            <a:lvl9pPr marL="3850916" indent="-227441"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A730B87A-8F0A-47E1-B08B-D96B0401D8DB}" type="slidenum">
              <a:rPr kumimoji="0" lang="en-US" altLang="en-US" smtClean="0"/>
              <a:pPr eaLnBrk="1" hangingPunct="1">
                <a:spcBef>
                  <a:spcPct val="0"/>
                </a:spcBef>
              </a:pPr>
              <a:t>42</a:t>
            </a:fld>
            <a:endParaRPr kumimoji="0" lang="en-US" altLang="en-US" smtClean="0"/>
          </a:p>
        </p:txBody>
      </p:sp>
      <p:sp>
        <p:nvSpPr>
          <p:cNvPr id="121859" name="Rectangle 2"/>
          <p:cNvSpPr>
            <a:spLocks noGrp="1" noRot="1" noChangeAspect="1" noChangeArrowheads="1" noTextEdit="1"/>
          </p:cNvSpPr>
          <p:nvPr>
            <p:ph type="sldImg"/>
          </p:nvPr>
        </p:nvSpPr>
        <p:spPr>
          <a:xfrm>
            <a:off x="2862263" y="520700"/>
            <a:ext cx="3417887" cy="2562225"/>
          </a:xfrm>
          <a:ln/>
        </p:spPr>
      </p:sp>
      <p:sp>
        <p:nvSpPr>
          <p:cNvPr id="121860" name="Rectangle 3"/>
          <p:cNvSpPr>
            <a:spLocks noGrp="1" noChangeArrowheads="1"/>
          </p:cNvSpPr>
          <p:nvPr>
            <p:ph type="body" idx="1"/>
          </p:nvPr>
        </p:nvSpPr>
        <p:spPr>
          <a:xfrm>
            <a:off x="1217545" y="3258019"/>
            <a:ext cx="6708913" cy="3083524"/>
          </a:xfrm>
          <a:noFill/>
        </p:spPr>
        <p:txBody>
          <a:bodyPr/>
          <a:lstStyle/>
          <a:p>
            <a:r>
              <a:rPr lang="en-US" altLang="en-US" smtClean="0"/>
              <a:t>All physicians, clinics, hospitals, or employers who know or suspect an individual has contracted an occupational disease or a condition aggravated by workplace exposures must report the incident to MIOSHA’s Division of Occupational Health within 10 days after its discovery.</a:t>
            </a:r>
          </a:p>
          <a:p>
            <a:endParaRPr lang="en-US" altLang="en-US" smtClean="0"/>
          </a:p>
          <a:p>
            <a:r>
              <a:rPr lang="en-US" altLang="en-US" smtClean="0"/>
              <a:t>Use form for reporting occupational hearing loss, asbestosis, silicosis; as well as other occupational diseases.</a:t>
            </a:r>
          </a:p>
        </p:txBody>
      </p:sp>
    </p:spTree>
    <p:extLst>
      <p:ext uri="{BB962C8B-B14F-4D97-AF65-F5344CB8AC3E}">
        <p14:creationId xmlns:p14="http://schemas.microsoft.com/office/powerpoint/2010/main" val="3427143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4ED9A-29CD-4128-ABD7-2DA46B6D92C8}" type="slidenum">
              <a:rPr lang="en-US" smtClean="0"/>
              <a:t>7</a:t>
            </a:fld>
            <a:endParaRPr lang="en-US"/>
          </a:p>
        </p:txBody>
      </p:sp>
    </p:spTree>
    <p:extLst>
      <p:ext uri="{BB962C8B-B14F-4D97-AF65-F5344CB8AC3E}">
        <p14:creationId xmlns:p14="http://schemas.microsoft.com/office/powerpoint/2010/main" val="831974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t>43</a:t>
            </a:fld>
            <a:endParaRPr lang="en-US"/>
          </a:p>
        </p:txBody>
      </p:sp>
    </p:spTree>
    <p:extLst>
      <p:ext uri="{BB962C8B-B14F-4D97-AF65-F5344CB8AC3E}">
        <p14:creationId xmlns:p14="http://schemas.microsoft.com/office/powerpoint/2010/main" val="1718878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t>44</a:t>
            </a:fld>
            <a:endParaRPr lang="en-US"/>
          </a:p>
        </p:txBody>
      </p:sp>
    </p:spTree>
    <p:extLst>
      <p:ext uri="{BB962C8B-B14F-4D97-AF65-F5344CB8AC3E}">
        <p14:creationId xmlns:p14="http://schemas.microsoft.com/office/powerpoint/2010/main" val="21599673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t>45</a:t>
            </a:fld>
            <a:endParaRPr lang="en-US"/>
          </a:p>
        </p:txBody>
      </p:sp>
    </p:spTree>
    <p:extLst>
      <p:ext uri="{BB962C8B-B14F-4D97-AF65-F5344CB8AC3E}">
        <p14:creationId xmlns:p14="http://schemas.microsoft.com/office/powerpoint/2010/main" val="304164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t>8</a:t>
            </a:fld>
            <a:endParaRPr lang="en-US"/>
          </a:p>
        </p:txBody>
      </p:sp>
    </p:spTree>
    <p:extLst>
      <p:ext uri="{BB962C8B-B14F-4D97-AF65-F5344CB8AC3E}">
        <p14:creationId xmlns:p14="http://schemas.microsoft.com/office/powerpoint/2010/main" val="311887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Breast Cancer Cell – National Institutes of Health</a:t>
            </a:r>
          </a:p>
          <a:p>
            <a:r>
              <a:rPr lang="en-US" dirty="0" smtClean="0"/>
              <a:t>Free</a:t>
            </a:r>
            <a:r>
              <a:rPr lang="en-US" baseline="0" dirty="0" smtClean="0"/>
              <a:t> use image: https://commons.wikimedia.org/wiki/File:Breast_cancer_cell_(1).jpg</a:t>
            </a:r>
            <a:endParaRPr lang="en-US" dirty="0"/>
          </a:p>
        </p:txBody>
      </p:sp>
      <p:sp>
        <p:nvSpPr>
          <p:cNvPr id="4" name="Slide Number Placeholder 3"/>
          <p:cNvSpPr>
            <a:spLocks noGrp="1"/>
          </p:cNvSpPr>
          <p:nvPr>
            <p:ph type="sldNum" sz="quarter" idx="10"/>
          </p:nvPr>
        </p:nvSpPr>
        <p:spPr/>
        <p:txBody>
          <a:bodyPr/>
          <a:lstStyle/>
          <a:p>
            <a:fld id="{A304ED9A-29CD-4128-ABD7-2DA46B6D92C8}" type="slidenum">
              <a:rPr lang="en-US" smtClean="0"/>
              <a:t>9</a:t>
            </a:fld>
            <a:endParaRPr lang="en-US"/>
          </a:p>
        </p:txBody>
      </p:sp>
    </p:spTree>
    <p:extLst>
      <p:ext uri="{BB962C8B-B14F-4D97-AF65-F5344CB8AC3E}">
        <p14:creationId xmlns:p14="http://schemas.microsoft.com/office/powerpoint/2010/main" val="3484074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t>10</a:t>
            </a:fld>
            <a:endParaRPr lang="en-US"/>
          </a:p>
        </p:txBody>
      </p:sp>
    </p:spTree>
    <p:extLst>
      <p:ext uri="{BB962C8B-B14F-4D97-AF65-F5344CB8AC3E}">
        <p14:creationId xmlns:p14="http://schemas.microsoft.com/office/powerpoint/2010/main" val="1835920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Free use image: https://commons.wikimedia.org/wiki/Category:Chemotherapy#/media/File:Bien_protegida_contra_la_exposici%C3%B3n_laboral.jpg</a:t>
            </a:r>
          </a:p>
        </p:txBody>
      </p:sp>
      <p:sp>
        <p:nvSpPr>
          <p:cNvPr id="4" name="Slide Number Placeholder 3"/>
          <p:cNvSpPr>
            <a:spLocks noGrp="1"/>
          </p:cNvSpPr>
          <p:nvPr>
            <p:ph type="sldNum" sz="quarter" idx="10"/>
          </p:nvPr>
        </p:nvSpPr>
        <p:spPr/>
        <p:txBody>
          <a:bodyPr/>
          <a:lstStyle/>
          <a:p>
            <a:fld id="{A304ED9A-29CD-4128-ABD7-2DA46B6D92C8}" type="slidenum">
              <a:rPr lang="en-US" smtClean="0"/>
              <a:t>11</a:t>
            </a:fld>
            <a:endParaRPr lang="en-US"/>
          </a:p>
        </p:txBody>
      </p:sp>
    </p:spTree>
    <p:extLst>
      <p:ext uri="{BB962C8B-B14F-4D97-AF65-F5344CB8AC3E}">
        <p14:creationId xmlns:p14="http://schemas.microsoft.com/office/powerpoint/2010/main" val="2274497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normAutofit/>
          </a:bodyPr>
          <a:lstStyle/>
          <a:p>
            <a:r>
              <a:rPr lang="en-US" dirty="0"/>
              <a:t>Most contamination is thought to occur from skin contact during</a:t>
            </a:r>
          </a:p>
          <a:p>
            <a:pPr lvl="1"/>
            <a:r>
              <a:rPr lang="en-US" dirty="0"/>
              <a:t>Administration</a:t>
            </a:r>
          </a:p>
          <a:p>
            <a:pPr lvl="1"/>
            <a:r>
              <a:rPr lang="en-US" dirty="0"/>
              <a:t>Handling of urine or soiled </a:t>
            </a:r>
            <a:r>
              <a:rPr lang="en-US" dirty="0" smtClean="0"/>
              <a:t>linens</a:t>
            </a:r>
          </a:p>
          <a:p>
            <a:pPr lvl="1"/>
            <a:r>
              <a:rPr lang="en-US" dirty="0" smtClean="0"/>
              <a:t>Surface</a:t>
            </a:r>
            <a:r>
              <a:rPr lang="en-US" baseline="0" dirty="0" smtClean="0"/>
              <a:t> contamination has been demonstrated</a:t>
            </a:r>
            <a:endParaRPr lang="en-US" dirty="0"/>
          </a:p>
          <a:p>
            <a:endParaRPr lang="en-US" dirty="0"/>
          </a:p>
        </p:txBody>
      </p:sp>
      <p:sp>
        <p:nvSpPr>
          <p:cNvPr id="4" name="Slide Number Placeholder 3"/>
          <p:cNvSpPr>
            <a:spLocks noGrp="1"/>
          </p:cNvSpPr>
          <p:nvPr>
            <p:ph type="sldNum" sz="quarter" idx="10"/>
          </p:nvPr>
        </p:nvSpPr>
        <p:spPr/>
        <p:txBody>
          <a:bodyPr/>
          <a:lstStyle/>
          <a:p>
            <a:fld id="{EE81ABCC-D421-44D4-B012-63F2F312AC10}" type="slidenum">
              <a:rPr lang="en-US" smtClean="0"/>
              <a:pPr/>
              <a:t>12</a:t>
            </a:fld>
            <a:endParaRPr lang="en-US" dirty="0"/>
          </a:p>
        </p:txBody>
      </p:sp>
    </p:spTree>
    <p:extLst>
      <p:ext uri="{BB962C8B-B14F-4D97-AF65-F5344CB8AC3E}">
        <p14:creationId xmlns:p14="http://schemas.microsoft.com/office/powerpoint/2010/main" val="2187607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350" b="1">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DD2FAD3-B1D8-4F2F-8023-98AF3ADA7055}" type="datetimeFigureOut">
              <a:rPr lang="en-US" smtClean="0"/>
              <a:t>6/13/2016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DAE1899-6475-4BEC-B023-97718E08210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D2FAD3-B1D8-4F2F-8023-98AF3ADA7055}"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E1899-6475-4BEC-B023-97718E08210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D2FAD3-B1D8-4F2F-8023-98AF3ADA7055}"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E1899-6475-4BEC-B023-97718E08210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699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6877226E-D395-4B48-8FB3-29BEF687C198}" type="slidenum">
              <a:rPr lang="en-US"/>
              <a:pPr>
                <a:defRPr/>
              </a:pPr>
              <a:t>‹#›</a:t>
            </a:fld>
            <a:endParaRPr lang="en-US"/>
          </a:p>
        </p:txBody>
      </p:sp>
    </p:spTree>
    <p:extLst>
      <p:ext uri="{BB962C8B-B14F-4D97-AF65-F5344CB8AC3E}">
        <p14:creationId xmlns:p14="http://schemas.microsoft.com/office/powerpoint/2010/main" val="392009645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2673" y="2419004"/>
            <a:ext cx="7772400" cy="871075"/>
          </a:xfrm>
        </p:spPr>
        <p:txBody>
          <a:bodyPr anchor="b">
            <a:normAutofit/>
          </a:bodyPr>
          <a:lstStyle>
            <a:lvl1pPr algn="l">
              <a:defRPr sz="5400"/>
            </a:lvl1pPr>
          </a:lstStyle>
          <a:p>
            <a:r>
              <a:rPr lang="en-US" dirty="0" smtClean="0"/>
              <a:t>Title</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a:t>
            </a:r>
          </a:p>
          <a:p>
            <a:r>
              <a:rPr lang="en-US" dirty="0" smtClean="0"/>
              <a:t>Date</a:t>
            </a:r>
            <a:endParaRPr lang="en-US" dirty="0"/>
          </a:p>
        </p:txBody>
      </p:sp>
      <p:sp>
        <p:nvSpPr>
          <p:cNvPr id="4" name="Date Placeholder 3"/>
          <p:cNvSpPr>
            <a:spLocks noGrp="1"/>
          </p:cNvSpPr>
          <p:nvPr>
            <p:ph type="dt" sz="half" idx="10"/>
          </p:nvPr>
        </p:nvSpPr>
        <p:spPr/>
        <p:txBody>
          <a:bodyPr/>
          <a:lstStyle/>
          <a:p>
            <a:fld id="{4F0C5D65-92B4-4EEF-B64B-27F77E1BA6C0}" type="datetimeFigureOut">
              <a:rPr lang="en-US" smtClean="0">
                <a:solidFill>
                  <a:prstClr val="black">
                    <a:tint val="75000"/>
                  </a:prstClr>
                </a:solidFill>
              </a:rPr>
              <a:pPr/>
              <a:t>6/13/2016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013" y="105972"/>
            <a:ext cx="2370552" cy="1318382"/>
          </a:xfrm>
          <a:prstGeom prst="rect">
            <a:avLst/>
          </a:prstGeom>
        </p:spPr>
      </p:pic>
      <p:pic>
        <p:nvPicPr>
          <p:cNvPr id="2050" name="Picture 2" descr="http://mhcsa.org/wp-content/uploads/2013/03/home.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8273"/>
          <a:stretch/>
        </p:blipFill>
        <p:spPr bwMode="auto">
          <a:xfrm>
            <a:off x="5972175" y="5083874"/>
            <a:ext cx="3028950" cy="12504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116378" y="0"/>
            <a:ext cx="512272" cy="685799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85632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1308" y="136526"/>
            <a:ext cx="8009792" cy="980097"/>
          </a:xfrm>
        </p:spPr>
        <p:txBody>
          <a:bodyPr>
            <a:normAutofit/>
          </a:bodyPr>
          <a:lstStyle>
            <a:lvl1pPr>
              <a:defRPr sz="4000" b="1">
                <a:solidFill>
                  <a:schemeClr val="accent5">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91308" y="1487243"/>
            <a:ext cx="8009792" cy="4721958"/>
          </a:xfrm>
        </p:spPr>
        <p:txBody>
          <a:bodyPr/>
          <a:lstStyle>
            <a:lvl1pPr marL="0" indent="0">
              <a:buClr>
                <a:srgbClr val="990000"/>
              </a:buClr>
              <a:buSzPct val="125000"/>
              <a:buFontTx/>
              <a:buNone/>
              <a:defRPr b="0">
                <a:solidFill>
                  <a:schemeClr val="tx1"/>
                </a:solidFill>
              </a:defRPr>
            </a:lvl1pPr>
            <a:lvl2pPr marL="685800" indent="-228600">
              <a:buClr>
                <a:srgbClr val="990000"/>
              </a:buClr>
              <a:buSzPct val="135000"/>
              <a:buFont typeface="Wingdings" panose="05000000000000000000" pitchFamily="2" charset="2"/>
              <a:buChar char="§"/>
              <a:defRPr/>
            </a:lvl2pPr>
            <a:lvl3pPr>
              <a:buClr>
                <a:srgbClr val="990000"/>
              </a:buClr>
              <a:buSzPct val="160000"/>
              <a:defRPr/>
            </a:lvl3pPr>
            <a:lvl4pPr>
              <a:buClr>
                <a:srgbClr val="990000"/>
              </a:buClr>
              <a:defRPr/>
            </a:lvl4pPr>
            <a:lvl5pPr>
              <a:buClr>
                <a:srgbClr val="99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rotWithShape="1">
          <a:blip r:embed="rId2"/>
          <a:srcRect t="7681"/>
          <a:stretch/>
        </p:blipFill>
        <p:spPr>
          <a:xfrm>
            <a:off x="537210" y="6209201"/>
            <a:ext cx="1942857" cy="659423"/>
          </a:xfrm>
          <a:prstGeom prst="rect">
            <a:avLst/>
          </a:prstGeom>
        </p:spPr>
      </p:pic>
      <p:sp>
        <p:nvSpPr>
          <p:cNvPr id="5" name="Footer Placeholder 4"/>
          <p:cNvSpPr>
            <a:spLocks noGrp="1"/>
          </p:cNvSpPr>
          <p:nvPr>
            <p:ph type="ftr" sz="quarter" idx="11"/>
          </p:nvPr>
        </p:nvSpPr>
        <p:spPr>
          <a:xfrm>
            <a:off x="3090496" y="6356349"/>
            <a:ext cx="30861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915150" y="6356351"/>
            <a:ext cx="2057400" cy="365125"/>
          </a:xfrm>
        </p:spPr>
        <p:txBody>
          <a:bodyPr/>
          <a:lstStyle/>
          <a:p>
            <a:fld id="{4F0C5D65-92B4-4EEF-B64B-27F77E1BA6C0}" type="datetimeFigureOut">
              <a:rPr lang="en-US" smtClean="0">
                <a:solidFill>
                  <a:prstClr val="black">
                    <a:tint val="75000"/>
                  </a:prstClr>
                </a:solidFill>
              </a:rPr>
              <a:pPr/>
              <a:t>6/13/2016</a:t>
            </a:fld>
            <a:r>
              <a:rPr lang="en-US" dirty="0" smtClean="0">
                <a:solidFill>
                  <a:prstClr val="black">
                    <a:tint val="75000"/>
                  </a:prstClr>
                </a:solidFill>
              </a:rPr>
              <a:t>     </a:t>
            </a:r>
            <a:fld id="{DE22561E-615B-4DCD-A356-32B7153733E7}"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116378" y="0"/>
            <a:ext cx="512272" cy="685799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60115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0C5D65-92B4-4EEF-B64B-27F77E1BA6C0}" type="datetimeFigureOut">
              <a:rPr lang="en-US" smtClean="0">
                <a:solidFill>
                  <a:prstClr val="black">
                    <a:tint val="75000"/>
                  </a:prstClr>
                </a:solidFill>
              </a:rPr>
              <a:pPr/>
              <a:t>6/13/2016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853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0C5D65-92B4-4EEF-B64B-27F77E1BA6C0}" type="datetimeFigureOut">
              <a:rPr lang="en-US" smtClean="0">
                <a:solidFill>
                  <a:prstClr val="black">
                    <a:tint val="75000"/>
                  </a:prstClr>
                </a:solidFill>
              </a:rPr>
              <a:pPr/>
              <a:t>6/13/2016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854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0C5D65-92B4-4EEF-B64B-27F77E1BA6C0}" type="datetimeFigureOut">
              <a:rPr lang="en-US" smtClean="0">
                <a:solidFill>
                  <a:prstClr val="black">
                    <a:tint val="75000"/>
                  </a:prstClr>
                </a:solidFill>
              </a:rPr>
              <a:pPr/>
              <a:t>6/13/2016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568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0C5D65-92B4-4EEF-B64B-27F77E1BA6C0}" type="datetimeFigureOut">
              <a:rPr lang="en-US" smtClean="0">
                <a:solidFill>
                  <a:prstClr val="black">
                    <a:tint val="75000"/>
                  </a:prstClr>
                </a:solidFill>
              </a:rPr>
              <a:pPr/>
              <a:t>6/13/2016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840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C5D65-92B4-4EEF-B64B-27F77E1BA6C0}" type="datetimeFigureOut">
              <a:rPr lang="en-US" smtClean="0">
                <a:solidFill>
                  <a:prstClr val="black">
                    <a:tint val="75000"/>
                  </a:prstClr>
                </a:solidFill>
              </a:rPr>
              <a:pPr/>
              <a:t>6/13/2016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99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DD2FAD3-B1D8-4F2F-8023-98AF3ADA7055}" type="datetimeFigureOut">
              <a:rPr lang="en-US" smtClean="0"/>
              <a:t>6/13/2016</a:t>
            </a:fld>
            <a:endParaRPr lang="en-US"/>
          </a:p>
        </p:txBody>
      </p:sp>
      <p:sp>
        <p:nvSpPr>
          <p:cNvPr id="9" name="Slide Number Placeholder 8"/>
          <p:cNvSpPr>
            <a:spLocks noGrp="1"/>
          </p:cNvSpPr>
          <p:nvPr>
            <p:ph type="sldNum" sz="quarter" idx="15"/>
          </p:nvPr>
        </p:nvSpPr>
        <p:spPr/>
        <p:txBody>
          <a:bodyPr rtlCol="0"/>
          <a:lstStyle/>
          <a:p>
            <a:fld id="{2DAE1899-6475-4BEC-B023-97718E08210A}"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C5D65-92B4-4EEF-B64B-27F77E1BA6C0}" type="datetimeFigureOut">
              <a:rPr lang="en-US" smtClean="0">
                <a:solidFill>
                  <a:prstClr val="black">
                    <a:tint val="75000"/>
                  </a:prstClr>
                </a:solidFill>
              </a:rPr>
              <a:pPr/>
              <a:t>6/13/2016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057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C5D65-92B4-4EEF-B64B-27F77E1BA6C0}" type="datetimeFigureOut">
              <a:rPr lang="en-US" smtClean="0">
                <a:solidFill>
                  <a:prstClr val="black">
                    <a:tint val="75000"/>
                  </a:prstClr>
                </a:solidFill>
              </a:rPr>
              <a:pPr/>
              <a:t>6/13/2016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413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0C5D65-92B4-4EEF-B64B-27F77E1BA6C0}" type="datetimeFigureOut">
              <a:rPr lang="en-US" smtClean="0">
                <a:solidFill>
                  <a:prstClr val="black">
                    <a:tint val="75000"/>
                  </a:prstClr>
                </a:solidFill>
              </a:rPr>
              <a:pPr/>
              <a:t>6/13/2016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639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0C5D65-92B4-4EEF-B64B-27F77E1BA6C0}" type="datetimeFigureOut">
              <a:rPr lang="en-US" smtClean="0">
                <a:solidFill>
                  <a:prstClr val="black">
                    <a:tint val="75000"/>
                  </a:prstClr>
                </a:solidFill>
              </a:rPr>
              <a:pPr/>
              <a:t>6/13/2016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94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2673" y="2419004"/>
            <a:ext cx="7772400" cy="871075"/>
          </a:xfrm>
        </p:spPr>
        <p:txBody>
          <a:bodyPr anchor="b">
            <a:normAutofit/>
          </a:bodyPr>
          <a:lstStyle>
            <a:lvl1pPr algn="l">
              <a:defRPr sz="5400"/>
            </a:lvl1pPr>
          </a:lstStyle>
          <a:p>
            <a:r>
              <a:rPr lang="en-US" dirty="0" smtClean="0"/>
              <a:t>Title</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a:t>
            </a:r>
          </a:p>
          <a:p>
            <a:r>
              <a:rPr lang="en-US" dirty="0" smtClean="0"/>
              <a:t>Date</a:t>
            </a:r>
            <a:endParaRPr lang="en-US" dirty="0"/>
          </a:p>
        </p:txBody>
      </p:sp>
      <p:sp>
        <p:nvSpPr>
          <p:cNvPr id="4" name="Date Placeholder 3"/>
          <p:cNvSpPr>
            <a:spLocks noGrp="1"/>
          </p:cNvSpPr>
          <p:nvPr>
            <p:ph type="dt" sz="half" idx="10"/>
          </p:nvPr>
        </p:nvSpPr>
        <p:spPr/>
        <p:txBody>
          <a:bodyPr/>
          <a:lstStyle/>
          <a:p>
            <a:fld id="{4F0C5D65-92B4-4EEF-B64B-27F77E1BA6C0}" type="datetimeFigureOut">
              <a:rPr lang="en-US" smtClean="0">
                <a:solidFill>
                  <a:prstClr val="black">
                    <a:tint val="75000"/>
                  </a:prstClr>
                </a:solidFill>
              </a:rPr>
              <a:pPr/>
              <a:t>6/13/2016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013" y="105972"/>
            <a:ext cx="2370552" cy="1318382"/>
          </a:xfrm>
          <a:prstGeom prst="rect">
            <a:avLst/>
          </a:prstGeom>
        </p:spPr>
      </p:pic>
      <p:pic>
        <p:nvPicPr>
          <p:cNvPr id="2050" name="Picture 2" descr="http://mhcsa.org/wp-content/uploads/2013/03/home.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8273"/>
          <a:stretch/>
        </p:blipFill>
        <p:spPr bwMode="auto">
          <a:xfrm>
            <a:off x="5972175" y="5083874"/>
            <a:ext cx="3028950" cy="12504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116378" y="0"/>
            <a:ext cx="512272" cy="685799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85197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1308" y="136526"/>
            <a:ext cx="8009792" cy="980097"/>
          </a:xfrm>
        </p:spPr>
        <p:txBody>
          <a:bodyPr>
            <a:normAutofit/>
          </a:bodyPr>
          <a:lstStyle>
            <a:lvl1pPr>
              <a:defRPr sz="4000" b="1">
                <a:solidFill>
                  <a:schemeClr val="accent5">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91308" y="1487243"/>
            <a:ext cx="8009792" cy="4721958"/>
          </a:xfrm>
        </p:spPr>
        <p:txBody>
          <a:bodyPr/>
          <a:lstStyle>
            <a:lvl1pPr marL="0" indent="0">
              <a:buClr>
                <a:srgbClr val="990000"/>
              </a:buClr>
              <a:buSzPct val="125000"/>
              <a:buFontTx/>
              <a:buNone/>
              <a:defRPr b="0">
                <a:solidFill>
                  <a:schemeClr val="tx1"/>
                </a:solidFill>
              </a:defRPr>
            </a:lvl1pPr>
            <a:lvl2pPr marL="685800" indent="-228600">
              <a:buClr>
                <a:srgbClr val="990000"/>
              </a:buClr>
              <a:buSzPct val="135000"/>
              <a:buFont typeface="Wingdings" panose="05000000000000000000" pitchFamily="2" charset="2"/>
              <a:buChar char="§"/>
              <a:defRPr/>
            </a:lvl2pPr>
            <a:lvl3pPr>
              <a:buClr>
                <a:srgbClr val="990000"/>
              </a:buClr>
              <a:buSzPct val="160000"/>
              <a:defRPr/>
            </a:lvl3pPr>
            <a:lvl4pPr>
              <a:buClr>
                <a:srgbClr val="990000"/>
              </a:buClr>
              <a:defRPr/>
            </a:lvl4pPr>
            <a:lvl5pPr>
              <a:buClr>
                <a:srgbClr val="99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rotWithShape="1">
          <a:blip r:embed="rId2"/>
          <a:srcRect t="7681"/>
          <a:stretch/>
        </p:blipFill>
        <p:spPr>
          <a:xfrm>
            <a:off x="537210" y="6209201"/>
            <a:ext cx="1942857" cy="659423"/>
          </a:xfrm>
          <a:prstGeom prst="rect">
            <a:avLst/>
          </a:prstGeom>
        </p:spPr>
      </p:pic>
      <p:sp>
        <p:nvSpPr>
          <p:cNvPr id="5" name="Footer Placeholder 4"/>
          <p:cNvSpPr>
            <a:spLocks noGrp="1"/>
          </p:cNvSpPr>
          <p:nvPr>
            <p:ph type="ftr" sz="quarter" idx="11"/>
          </p:nvPr>
        </p:nvSpPr>
        <p:spPr>
          <a:xfrm>
            <a:off x="3090496" y="6356349"/>
            <a:ext cx="30861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915150" y="6356351"/>
            <a:ext cx="2057400" cy="365125"/>
          </a:xfrm>
        </p:spPr>
        <p:txBody>
          <a:bodyPr/>
          <a:lstStyle/>
          <a:p>
            <a:fld id="{4F0C5D65-92B4-4EEF-B64B-27F77E1BA6C0}" type="datetimeFigureOut">
              <a:rPr lang="en-US" smtClean="0">
                <a:solidFill>
                  <a:prstClr val="black">
                    <a:tint val="75000"/>
                  </a:prstClr>
                </a:solidFill>
              </a:rPr>
              <a:pPr/>
              <a:t>6/13/2016</a:t>
            </a:fld>
            <a:r>
              <a:rPr lang="en-US" dirty="0" smtClean="0">
                <a:solidFill>
                  <a:prstClr val="black">
                    <a:tint val="75000"/>
                  </a:prstClr>
                </a:solidFill>
              </a:rPr>
              <a:t>     </a:t>
            </a:r>
            <a:fld id="{DE22561E-615B-4DCD-A356-32B7153733E7}"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116378" y="0"/>
            <a:ext cx="512272" cy="685799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82247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0C5D65-92B4-4EEF-B64B-27F77E1BA6C0}" type="datetimeFigureOut">
              <a:rPr lang="en-US" smtClean="0">
                <a:solidFill>
                  <a:prstClr val="black">
                    <a:tint val="75000"/>
                  </a:prstClr>
                </a:solidFill>
              </a:rPr>
              <a:pPr/>
              <a:t>6/13/2016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939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0C5D65-92B4-4EEF-B64B-27F77E1BA6C0}" type="datetimeFigureOut">
              <a:rPr lang="en-US" smtClean="0">
                <a:solidFill>
                  <a:prstClr val="black">
                    <a:tint val="75000"/>
                  </a:prstClr>
                </a:solidFill>
              </a:rPr>
              <a:pPr/>
              <a:t>6/13/2016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834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0C5D65-92B4-4EEF-B64B-27F77E1BA6C0}" type="datetimeFigureOut">
              <a:rPr lang="en-US" smtClean="0">
                <a:solidFill>
                  <a:prstClr val="black">
                    <a:tint val="75000"/>
                  </a:prstClr>
                </a:solidFill>
              </a:rPr>
              <a:pPr/>
              <a:t>6/13/2016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094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0C5D65-92B4-4EEF-B64B-27F77E1BA6C0}" type="datetimeFigureOut">
              <a:rPr lang="en-US" smtClean="0">
                <a:solidFill>
                  <a:prstClr val="black">
                    <a:tint val="75000"/>
                  </a:prstClr>
                </a:solidFill>
              </a:rPr>
              <a:pPr/>
              <a:t>6/13/2016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99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225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350" b="1">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DD2FAD3-B1D8-4F2F-8023-98AF3ADA7055}" type="datetimeFigureOut">
              <a:rPr lang="en-US" smtClean="0"/>
              <a:t>6/13/2016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6" name="Slide Number Placeholder 5"/>
          <p:cNvSpPr>
            <a:spLocks noGrp="1"/>
          </p:cNvSpPr>
          <p:nvPr>
            <p:ph type="sldNum" sz="quarter" idx="12"/>
          </p:nvPr>
        </p:nvSpPr>
        <p:spPr bwMode="auto">
          <a:xfrm>
            <a:off x="1340616" y="4928702"/>
            <a:ext cx="609600" cy="517524"/>
          </a:xfrm>
        </p:spPr>
        <p:txBody>
          <a:bodyPr/>
          <a:lstStyle/>
          <a:p>
            <a:fld id="{2DAE1899-6475-4BEC-B023-97718E08210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C5D65-92B4-4EEF-B64B-27F77E1BA6C0}" type="datetimeFigureOut">
              <a:rPr lang="en-US" smtClean="0">
                <a:solidFill>
                  <a:prstClr val="black">
                    <a:tint val="75000"/>
                  </a:prstClr>
                </a:solidFill>
              </a:rPr>
              <a:pPr/>
              <a:t>6/13/2016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588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C5D65-92B4-4EEF-B64B-27F77E1BA6C0}" type="datetimeFigureOut">
              <a:rPr lang="en-US" smtClean="0">
                <a:solidFill>
                  <a:prstClr val="black">
                    <a:tint val="75000"/>
                  </a:prstClr>
                </a:solidFill>
              </a:rPr>
              <a:pPr/>
              <a:t>6/13/2016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902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C5D65-92B4-4EEF-B64B-27F77E1BA6C0}" type="datetimeFigureOut">
              <a:rPr lang="en-US" smtClean="0">
                <a:solidFill>
                  <a:prstClr val="black">
                    <a:tint val="75000"/>
                  </a:prstClr>
                </a:solidFill>
              </a:rPr>
              <a:pPr/>
              <a:t>6/13/2016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140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0C5D65-92B4-4EEF-B64B-27F77E1BA6C0}" type="datetimeFigureOut">
              <a:rPr lang="en-US" smtClean="0">
                <a:solidFill>
                  <a:prstClr val="black">
                    <a:tint val="75000"/>
                  </a:prstClr>
                </a:solidFill>
              </a:rPr>
              <a:pPr/>
              <a:t>6/13/2016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937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0C5D65-92B4-4EEF-B64B-27F77E1BA6C0}" type="datetimeFigureOut">
              <a:rPr lang="en-US" smtClean="0">
                <a:solidFill>
                  <a:prstClr val="black">
                    <a:tint val="75000"/>
                  </a:prstClr>
                </a:solidFill>
              </a:rPr>
              <a:pPr/>
              <a:t>6/13/2016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426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DD2FAD3-B1D8-4F2F-8023-98AF3ADA7055}"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E1899-6475-4BEC-B023-97718E08210A}"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DD2FAD3-B1D8-4F2F-8023-98AF3ADA7055}"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AE1899-6475-4BEC-B023-97718E08210A}"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DD2FAD3-B1D8-4F2F-8023-98AF3ADA7055}" type="datetimeFigureOut">
              <a:rPr lang="en-US" smtClean="0"/>
              <a:t>6/13/2016</a:t>
            </a:fld>
            <a:endParaRPr lang="en-US"/>
          </a:p>
        </p:txBody>
      </p:sp>
      <p:sp>
        <p:nvSpPr>
          <p:cNvPr id="7" name="Slide Number Placeholder 6"/>
          <p:cNvSpPr>
            <a:spLocks noGrp="1"/>
          </p:cNvSpPr>
          <p:nvPr>
            <p:ph type="sldNum" sz="quarter" idx="11"/>
          </p:nvPr>
        </p:nvSpPr>
        <p:spPr/>
        <p:txBody>
          <a:bodyPr rtlCol="0"/>
          <a:lstStyle/>
          <a:p>
            <a:fld id="{2DAE1899-6475-4BEC-B023-97718E08210A}"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2FAD3-B1D8-4F2F-8023-98AF3ADA7055}"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AE1899-6475-4BEC-B023-97718E08210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2" name="Title 1"/>
          <p:cNvSpPr>
            <a:spLocks noGrp="1"/>
          </p:cNvSpPr>
          <p:nvPr>
            <p:ph type="title"/>
          </p:nvPr>
        </p:nvSpPr>
        <p:spPr>
          <a:xfrm rot="5400000">
            <a:off x="3371850" y="3200400"/>
            <a:ext cx="6309360" cy="457200"/>
          </a:xfrm>
        </p:spPr>
        <p:txBody>
          <a:bodyPr anchor="b"/>
          <a:lstStyle>
            <a:lvl1pPr algn="l">
              <a:buNone/>
              <a:defRPr sz="15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300"/>
              </a:spcBef>
              <a:spcAft>
                <a:spcPts val="750"/>
              </a:spcAft>
              <a:buNone/>
              <a:defRPr sz="900"/>
            </a:lvl1pPr>
            <a:lvl2pPr>
              <a:buNone/>
              <a:defRPr sz="900"/>
            </a:lvl2pPr>
            <a:lvl3pPr>
              <a:buNone/>
              <a:defRPr sz="750"/>
            </a:lvl3pPr>
            <a:lvl4pPr>
              <a:buNone/>
              <a:defRPr sz="675"/>
            </a:lvl4pPr>
            <a:lvl5pPr>
              <a:buNone/>
              <a:defRPr sz="675"/>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DD2FAD3-B1D8-4F2F-8023-98AF3ADA7055}" type="datetimeFigureOut">
              <a:rPr lang="en-US" smtClean="0"/>
              <a:t>6/13/2016</a:t>
            </a:fld>
            <a:endParaRPr lang="en-US"/>
          </a:p>
        </p:txBody>
      </p:sp>
      <p:sp>
        <p:nvSpPr>
          <p:cNvPr id="22" name="Slide Number Placeholder 21"/>
          <p:cNvSpPr>
            <a:spLocks noGrp="1"/>
          </p:cNvSpPr>
          <p:nvPr>
            <p:ph type="sldNum" sz="quarter" idx="15"/>
          </p:nvPr>
        </p:nvSpPr>
        <p:spPr/>
        <p:txBody>
          <a:bodyPr rtlCol="0"/>
          <a:lstStyle/>
          <a:p>
            <a:fld id="{2DAE1899-6475-4BEC-B023-97718E08210A}"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 name="Title 1"/>
          <p:cNvSpPr>
            <a:spLocks noGrp="1"/>
          </p:cNvSpPr>
          <p:nvPr>
            <p:ph type="title"/>
          </p:nvPr>
        </p:nvSpPr>
        <p:spPr>
          <a:xfrm rot="5400000">
            <a:off x="3350133" y="3200400"/>
            <a:ext cx="6309360" cy="457200"/>
          </a:xfrm>
        </p:spPr>
        <p:txBody>
          <a:bodyPr anchor="b"/>
          <a:lstStyle>
            <a:lvl1pPr algn="l">
              <a:buNone/>
              <a:defRPr sz="15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24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75"/>
              </a:spcBef>
              <a:spcAft>
                <a:spcPts val="300"/>
              </a:spcAft>
              <a:buFontTx/>
              <a:buNone/>
              <a:defRPr sz="900"/>
            </a:lvl1pPr>
            <a:lvl2pPr>
              <a:defRPr sz="900"/>
            </a:lvl2pPr>
            <a:lvl3pPr>
              <a:defRPr sz="750"/>
            </a:lvl3pPr>
            <a:lvl4pPr>
              <a:defRPr sz="675"/>
            </a:lvl4pPr>
            <a:lvl5pPr>
              <a:defRPr sz="675"/>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17" name="Date Placeholder 16"/>
          <p:cNvSpPr>
            <a:spLocks noGrp="1"/>
          </p:cNvSpPr>
          <p:nvPr>
            <p:ph type="dt" sz="half" idx="10"/>
          </p:nvPr>
        </p:nvSpPr>
        <p:spPr/>
        <p:txBody>
          <a:bodyPr rtlCol="0"/>
          <a:lstStyle/>
          <a:p>
            <a:fld id="{9DD2FAD3-B1D8-4F2F-8023-98AF3ADA7055}" type="datetimeFigureOut">
              <a:rPr lang="en-US" smtClean="0"/>
              <a:t>6/13/2016</a:t>
            </a:fld>
            <a:endParaRPr lang="en-US"/>
          </a:p>
        </p:txBody>
      </p:sp>
      <p:sp>
        <p:nvSpPr>
          <p:cNvPr id="18" name="Slide Number Placeholder 17"/>
          <p:cNvSpPr>
            <a:spLocks noGrp="1"/>
          </p:cNvSpPr>
          <p:nvPr>
            <p:ph type="sldNum" sz="quarter" idx="11"/>
          </p:nvPr>
        </p:nvSpPr>
        <p:spPr/>
        <p:txBody>
          <a:bodyPr rtlCol="0"/>
          <a:lstStyle/>
          <a:p>
            <a:fld id="{2DAE1899-6475-4BEC-B023-97718E08210A}"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900">
                <a:solidFill>
                  <a:schemeClr val="tx2"/>
                </a:solidFill>
              </a:defRPr>
            </a:lvl1pPr>
          </a:lstStyle>
          <a:p>
            <a:fld id="{9DD2FAD3-B1D8-4F2F-8023-98AF3ADA7055}" type="datetimeFigureOut">
              <a:rPr lang="en-US" smtClean="0"/>
              <a:t>6/13/2016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9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050" b="1">
                <a:solidFill>
                  <a:srgbClr val="FFFFFF"/>
                </a:solidFill>
              </a:defRPr>
            </a:lvl1pPr>
          </a:lstStyle>
          <a:p>
            <a:fld id="{2DAE1899-6475-4BEC-B023-97718E08210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2250" b="0" kern="1200" cap="small" baseline="0">
          <a:solidFill>
            <a:schemeClr val="tx2"/>
          </a:solidFill>
          <a:latin typeface="+mj-lt"/>
          <a:ea typeface="+mj-ea"/>
          <a:cs typeface="+mj-cs"/>
        </a:defRPr>
      </a:lvl1pPr>
    </p:titleStyle>
    <p:bodyStyle>
      <a:lvl1pPr marL="205740" indent="-205740" algn="l" rtl="0" eaLnBrk="1" latinLnBrk="0" hangingPunct="1">
        <a:spcBef>
          <a:spcPts val="450"/>
        </a:spcBef>
        <a:buClr>
          <a:schemeClr val="accent1"/>
        </a:buClr>
        <a:buSzPct val="70000"/>
        <a:buFont typeface="Wingdings"/>
        <a:buChar char=""/>
        <a:defRPr kumimoji="0" sz="1800" kern="1200">
          <a:solidFill>
            <a:schemeClr val="tx1"/>
          </a:solidFill>
          <a:latin typeface="+mn-lt"/>
          <a:ea typeface="+mn-ea"/>
          <a:cs typeface="+mn-cs"/>
        </a:defRPr>
      </a:lvl1pPr>
      <a:lvl2pPr marL="480060" indent="-205740" algn="l" rtl="0" eaLnBrk="1" latinLnBrk="0" hangingPunct="1">
        <a:spcBef>
          <a:spcPct val="20000"/>
        </a:spcBef>
        <a:buClr>
          <a:schemeClr val="accent1"/>
        </a:buClr>
        <a:buSzPct val="80000"/>
        <a:buFont typeface="Wingdings 2"/>
        <a:buChar char=""/>
        <a:defRPr kumimoji="0" sz="1575" kern="1200">
          <a:solidFill>
            <a:schemeClr val="tx1"/>
          </a:solidFill>
          <a:latin typeface="+mn-lt"/>
          <a:ea typeface="+mn-ea"/>
          <a:cs typeface="+mn-cs"/>
        </a:defRPr>
      </a:lvl2pPr>
      <a:lvl3pPr marL="685800" indent="-137160" algn="l" rtl="0" eaLnBrk="1" latinLnBrk="0" hangingPunct="1">
        <a:spcBef>
          <a:spcPct val="20000"/>
        </a:spcBef>
        <a:buClr>
          <a:schemeClr val="accent1">
            <a:shade val="75000"/>
          </a:schemeClr>
        </a:buClr>
        <a:buSzPct val="60000"/>
        <a:buFont typeface="Wingdings"/>
        <a:buChar char=""/>
        <a:defRPr kumimoji="0" sz="1350" kern="1200">
          <a:solidFill>
            <a:schemeClr val="tx1"/>
          </a:solidFill>
          <a:latin typeface="+mn-lt"/>
          <a:ea typeface="+mn-ea"/>
          <a:cs typeface="+mn-cs"/>
        </a:defRPr>
      </a:lvl3pPr>
      <a:lvl4pPr marL="891540" indent="-137160" algn="l" rtl="0" eaLnBrk="1" latinLnBrk="0" hangingPunct="1">
        <a:spcBef>
          <a:spcPct val="20000"/>
        </a:spcBef>
        <a:buClr>
          <a:schemeClr val="accent1">
            <a:tint val="60000"/>
          </a:schemeClr>
        </a:buClr>
        <a:buSzPct val="60000"/>
        <a:buFont typeface="Wingdings"/>
        <a:buChar char=""/>
        <a:defRPr kumimoji="0" sz="1350" kern="1200">
          <a:solidFill>
            <a:schemeClr val="tx1"/>
          </a:solidFill>
          <a:latin typeface="+mn-lt"/>
          <a:ea typeface="+mn-ea"/>
          <a:cs typeface="+mn-cs"/>
        </a:defRPr>
      </a:lvl4pPr>
      <a:lvl5pPr marL="1097280" indent="-137160" algn="l" rtl="0" eaLnBrk="1" latinLnBrk="0" hangingPunct="1">
        <a:spcBef>
          <a:spcPct val="20000"/>
        </a:spcBef>
        <a:buClr>
          <a:schemeClr val="accent2">
            <a:tint val="60000"/>
          </a:schemeClr>
        </a:buClr>
        <a:buSzPct val="68000"/>
        <a:buFont typeface="Wingdings 2"/>
        <a:buChar char=""/>
        <a:defRPr kumimoji="0" sz="1200" kern="1200">
          <a:solidFill>
            <a:schemeClr val="tx1"/>
          </a:solidFill>
          <a:latin typeface="+mn-lt"/>
          <a:ea typeface="+mn-ea"/>
          <a:cs typeface="+mn-cs"/>
        </a:defRPr>
      </a:lvl5pPr>
      <a:lvl6pPr marL="1303020" indent="-137160" algn="l" rtl="0" eaLnBrk="1" latinLnBrk="0" hangingPunct="1">
        <a:spcBef>
          <a:spcPct val="20000"/>
        </a:spcBef>
        <a:buClr>
          <a:schemeClr val="accent1"/>
        </a:buClr>
        <a:buChar char="•"/>
        <a:defRPr kumimoji="0" sz="1200" kern="1200">
          <a:solidFill>
            <a:schemeClr val="tx2"/>
          </a:solidFill>
          <a:latin typeface="+mn-lt"/>
          <a:ea typeface="+mn-ea"/>
          <a:cs typeface="+mn-cs"/>
        </a:defRPr>
      </a:lvl6pPr>
      <a:lvl7pPr marL="1508760" indent="-137160" algn="l" rtl="0" eaLnBrk="1" latinLnBrk="0" hangingPunct="1">
        <a:spcBef>
          <a:spcPct val="20000"/>
        </a:spcBef>
        <a:buClr>
          <a:schemeClr val="accent1">
            <a:tint val="60000"/>
          </a:schemeClr>
        </a:buClr>
        <a:buSzPct val="60000"/>
        <a:buFont typeface="Wingdings"/>
        <a:buChar char=""/>
        <a:defRPr kumimoji="0" sz="1050" kern="1200" baseline="0">
          <a:solidFill>
            <a:schemeClr val="tx2"/>
          </a:solidFill>
          <a:latin typeface="+mn-lt"/>
          <a:ea typeface="+mn-ea"/>
          <a:cs typeface="+mn-cs"/>
        </a:defRPr>
      </a:lvl7pPr>
      <a:lvl8pPr marL="1714500" indent="-137160" algn="l" rtl="0" eaLnBrk="1" latinLnBrk="0" hangingPunct="1">
        <a:spcBef>
          <a:spcPct val="20000"/>
        </a:spcBef>
        <a:buClr>
          <a:schemeClr val="accent2"/>
        </a:buClr>
        <a:buChar char="•"/>
        <a:defRPr kumimoji="0" sz="1050" kern="1200" cap="small" baseline="0">
          <a:solidFill>
            <a:schemeClr val="tx2"/>
          </a:solidFill>
          <a:latin typeface="+mn-lt"/>
          <a:ea typeface="+mn-ea"/>
          <a:cs typeface="+mn-cs"/>
        </a:defRPr>
      </a:lvl8pPr>
      <a:lvl9pPr marL="1920240" indent="-137160" algn="l" rtl="0" eaLnBrk="1" latinLnBrk="0" hangingPunct="1">
        <a:spcBef>
          <a:spcPct val="20000"/>
        </a:spcBef>
        <a:buClr>
          <a:schemeClr val="accent1">
            <a:shade val="75000"/>
          </a:schemeClr>
        </a:buClr>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C5D65-92B4-4EEF-B64B-27F77E1BA6C0}" type="datetimeFigureOut">
              <a:rPr lang="en-US" smtClean="0">
                <a:solidFill>
                  <a:prstClr val="black">
                    <a:tint val="75000"/>
                  </a:prstClr>
                </a:solidFill>
              </a:rPr>
              <a:pPr/>
              <a:t>6/13/2016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2921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C5D65-92B4-4EEF-B64B-27F77E1BA6C0}" type="datetimeFigureOut">
              <a:rPr lang="en-US" smtClean="0">
                <a:solidFill>
                  <a:prstClr val="black">
                    <a:tint val="75000"/>
                  </a:prstClr>
                </a:solidFill>
              </a:rPr>
              <a:pPr/>
              <a:t>6/13/2016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496151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6.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6.pn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22.xml"/><Relationship Id="rId5" Type="http://schemas.openxmlformats.org/officeDocument/2006/relationships/image" Target="../media/image6.pn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6.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tags" Target="../tags/tag24.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oleObject1.bin"/><Relationship Id="rId4"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25.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oleObject" Target="../embeddings/oleObject2.bin"/><Relationship Id="rId4"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6.png"/><Relationship Id="rId5" Type="http://schemas.openxmlformats.org/officeDocument/2006/relationships/image" Target="../media/image18.jpeg"/><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7.xml"/><Relationship Id="rId5" Type="http://schemas.openxmlformats.org/officeDocument/2006/relationships/image" Target="../media/image6.pn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6.pn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hyperlink" Target="http://www.mhcsa.org/" TargetMode="External"/><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gi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image" Target="../media/image6.png"/><Relationship Id="rId5" Type="http://schemas.openxmlformats.org/officeDocument/2006/relationships/image" Target="../media/image24.jpg"/><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6.png"/><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36.xml"/><Relationship Id="rId1" Type="http://schemas.openxmlformats.org/officeDocument/2006/relationships/vmlDrawing" Target="../drawings/vmlDrawing3.vml"/><Relationship Id="rId6" Type="http://schemas.openxmlformats.org/officeDocument/2006/relationships/image" Target="../media/image27.wmf"/><Relationship Id="rId5" Type="http://schemas.openxmlformats.org/officeDocument/2006/relationships/oleObject" Target="../embeddings/oleObject3.bin"/><Relationship Id="rId4"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6.pn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tags" Target="../tags/tag39.xml"/><Relationship Id="rId1" Type="http://schemas.openxmlformats.org/officeDocument/2006/relationships/vmlDrawing" Target="../drawings/vmlDrawing4.vml"/><Relationship Id="rId6" Type="http://schemas.openxmlformats.org/officeDocument/2006/relationships/image" Target="../media/image29.png"/><Relationship Id="rId5" Type="http://schemas.openxmlformats.org/officeDocument/2006/relationships/oleObject" Target="../embeddings/oleObject4.bin"/><Relationship Id="rId4"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8" Type="http://schemas.openxmlformats.org/officeDocument/2006/relationships/hyperlink" Target="http://www.michigan.gov/documents/CIS_WSH_part451_54075_7.pdf" TargetMode="External"/><Relationship Id="rId3" Type="http://schemas.openxmlformats.org/officeDocument/2006/relationships/notesSlide" Target="../notesSlides/notesSlide40.xml"/><Relationship Id="rId7" Type="http://schemas.openxmlformats.org/officeDocument/2006/relationships/hyperlink" Target="http://www.michigan.gov/documents/CIS_WSH_part433Rev_53316_7.pdf" TargetMode="External"/><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hyperlink" Target="http://www.michigan.gov/documents/CIS_WSH_part33_34779_7.pdf" TargetMode="External"/><Relationship Id="rId11" Type="http://schemas.openxmlformats.org/officeDocument/2006/relationships/hyperlink" Target="http://www.michigan.gov/documents/CIS_WSH_part11ad_37844_7.pdf" TargetMode="External"/><Relationship Id="rId5" Type="http://schemas.openxmlformats.org/officeDocument/2006/relationships/hyperlink" Target="http://www.michigan.gov/documents/CIS_WSH_part431_35623_7.pdf" TargetMode="External"/><Relationship Id="rId10" Type="http://schemas.openxmlformats.org/officeDocument/2006/relationships/hyperlink" Target="http://www.michigan.gov/documents/CIS_WSH_part554_35632_7.pdf" TargetMode="External"/><Relationship Id="rId4" Type="http://schemas.openxmlformats.org/officeDocument/2006/relationships/hyperlink" Target="http://www.michigan.gov/documents/CIS_WSH_part_42__47164_7.pdf" TargetMode="External"/><Relationship Id="rId9" Type="http://schemas.openxmlformats.org/officeDocument/2006/relationships/hyperlink" Target="http://www.michigan.gov/documents/CIS_WSH_part474_54646_7.pdf"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www.michigan.gov/documents/lara/lara_miosha_cetsp05_409580_7.doc" TargetMode="External"/><Relationship Id="rId3" Type="http://schemas.openxmlformats.org/officeDocument/2006/relationships/notesSlide" Target="../notesSlides/notesSlide41.xml"/><Relationship Id="rId7" Type="http://schemas.openxmlformats.org/officeDocument/2006/relationships/hyperlink" Target="http://www.michigan.gov/documents/dleg/deleg_wsh_cetsp16_336065_7.doc" TargetMode="Externa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hyperlink" Target="http://www.michigan.gov/documents/lara/lara_miosha_cet5530_410314_7.doc" TargetMode="External"/><Relationship Id="rId5" Type="http://schemas.openxmlformats.org/officeDocument/2006/relationships/hyperlink" Target="http://www.michigan.gov/documents/lara/lara_miosha_cet0197_516478_7.doc" TargetMode="External"/><Relationship Id="rId10" Type="http://schemas.openxmlformats.org/officeDocument/2006/relationships/image" Target="../media/image6.png"/><Relationship Id="rId4" Type="http://schemas.openxmlformats.org/officeDocument/2006/relationships/hyperlink" Target="http://www.michigan.gov/documents/lara/lara_miosha_hazardous_drugs_523824_7.pptx" TargetMode="External"/><Relationship Id="rId9" Type="http://schemas.openxmlformats.org/officeDocument/2006/relationships/hyperlink" Target="http://www.michigan.gov/documents/cis_wsh_cet5230_ltd_90147_7.doc"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2.xml"/><Relationship Id="rId7" Type="http://schemas.openxmlformats.org/officeDocument/2006/relationships/hyperlink" Target="https://www.osha.gov/dts/osta/otm/otm_vi/otm_vi_2.html" TargetMode="Externa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hyperlink" Target="https://www.osha.gov/SLTC/etools/hospital/pharmacy/pharmacy.html" TargetMode="External"/><Relationship Id="rId5" Type="http://schemas.openxmlformats.org/officeDocument/2006/relationships/hyperlink" Target="https://www.osha.gov/SLTC/hazardousdrugs/index.html" TargetMode="External"/><Relationship Id="rId4" Type="http://schemas.openxmlformats.org/officeDocument/2006/relationships/hyperlink" Target="http://www.cdc.gov/niosh/topics/hazdru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hyperlink" Target="http://www.cdc.gov/niosh/docs/2014-138"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729416"/>
            <a:ext cx="7772400" cy="1076497"/>
          </a:xfrm>
        </p:spPr>
        <p:txBody>
          <a:bodyPr>
            <a:noAutofit/>
          </a:bodyPr>
          <a:lstStyle/>
          <a:p>
            <a:pPr algn="ctr"/>
            <a:r>
              <a:rPr lang="en-US" sz="3600" b="1" dirty="0" smtClean="0">
                <a:solidFill>
                  <a:schemeClr val="accent5">
                    <a:lumMod val="75000"/>
                  </a:schemeClr>
                </a:solidFill>
              </a:rPr>
              <a:t>Preventing Occupational Exposure to Hazardous Drugs</a:t>
            </a:r>
            <a:endParaRPr lang="en-US" sz="3600" dirty="0">
              <a:solidFill>
                <a:schemeClr val="accent5">
                  <a:lumMod val="75000"/>
                </a:schemeClr>
              </a:solidFill>
            </a:endParaRPr>
          </a:p>
        </p:txBody>
      </p:sp>
      <p:sp>
        <p:nvSpPr>
          <p:cNvPr id="3" name="Subtitle 2"/>
          <p:cNvSpPr>
            <a:spLocks noGrp="1"/>
          </p:cNvSpPr>
          <p:nvPr>
            <p:ph type="subTitle" idx="1"/>
          </p:nvPr>
        </p:nvSpPr>
        <p:spPr>
          <a:xfrm>
            <a:off x="1447800" y="3324478"/>
            <a:ext cx="6858000" cy="1596445"/>
          </a:xfrm>
        </p:spPr>
        <p:txBody>
          <a:bodyPr>
            <a:normAutofit fontScale="85000" lnSpcReduction="20000"/>
          </a:bodyPr>
          <a:lstStyle/>
          <a:p>
            <a:pPr algn="ctr">
              <a:lnSpc>
                <a:spcPct val="120000"/>
              </a:lnSpc>
              <a:spcAft>
                <a:spcPts val="600"/>
              </a:spcAft>
            </a:pPr>
            <a:r>
              <a:rPr lang="en-US" sz="3000" b="1" dirty="0" smtClean="0"/>
              <a:t>Janelle Thelen, CIH</a:t>
            </a:r>
            <a:r>
              <a:rPr lang="en-US" sz="3000" dirty="0" smtClean="0"/>
              <a:t> </a:t>
            </a:r>
          </a:p>
          <a:p>
            <a:pPr algn="ctr">
              <a:lnSpc>
                <a:spcPct val="120000"/>
              </a:lnSpc>
              <a:spcAft>
                <a:spcPts val="600"/>
              </a:spcAft>
            </a:pPr>
            <a:r>
              <a:rPr lang="en-US" dirty="0" smtClean="0"/>
              <a:t>MIOSHA Consultation Education and Training Division</a:t>
            </a:r>
          </a:p>
          <a:p>
            <a:pPr algn="ctr">
              <a:lnSpc>
                <a:spcPct val="120000"/>
              </a:lnSpc>
              <a:spcAft>
                <a:spcPts val="600"/>
              </a:spcAft>
            </a:pPr>
            <a:r>
              <a:rPr lang="en-US" dirty="0" smtClean="0"/>
              <a:t>Michigan Department of Licensing &amp; Regulatory Affairs</a:t>
            </a:r>
            <a:endParaRPr lang="en-US" dirty="0" smtClean="0"/>
          </a:p>
          <a:p>
            <a:pPr algn="ctr">
              <a:lnSpc>
                <a:spcPct val="120000"/>
              </a:lnSpc>
              <a:spcAft>
                <a:spcPts val="600"/>
              </a:spcAft>
            </a:pPr>
            <a:endParaRPr lang="en-US" dirty="0"/>
          </a:p>
        </p:txBody>
      </p:sp>
      <p:sp>
        <p:nvSpPr>
          <p:cNvPr id="6" name="Rectangle 5"/>
          <p:cNvSpPr/>
          <p:nvPr/>
        </p:nvSpPr>
        <p:spPr>
          <a:xfrm>
            <a:off x="719356" y="5439489"/>
            <a:ext cx="5424854" cy="941796"/>
          </a:xfrm>
          <a:prstGeom prst="rect">
            <a:avLst/>
          </a:prstGeom>
        </p:spPr>
        <p:txBody>
          <a:bodyPr wrap="square">
            <a:spAutoFit/>
          </a:bodyPr>
          <a:lstStyle/>
          <a:p>
            <a:pPr eaLnBrk="0" hangingPunct="0">
              <a:lnSpc>
                <a:spcPct val="115000"/>
              </a:lnSpc>
              <a:spcAft>
                <a:spcPts val="1000"/>
              </a:spcAft>
            </a:pPr>
            <a:r>
              <a:rPr lang="en-US" sz="1200" dirty="0" smtClean="0">
                <a:solidFill>
                  <a:srgbClr val="1F497D"/>
                </a:solidFill>
                <a:ea typeface="Calibri" panose="020F0502020204030204" pitchFamily="34" charset="0"/>
                <a:cs typeface="Times New Roman" panose="02020603050405020304" pitchFamily="18" charset="0"/>
              </a:rPr>
              <a:t>This </a:t>
            </a:r>
            <a:r>
              <a:rPr lang="en-US" sz="1200" dirty="0">
                <a:solidFill>
                  <a:srgbClr val="1F497D"/>
                </a:solidFill>
                <a:ea typeface="Calibri" panose="020F0502020204030204" pitchFamily="34" charset="0"/>
                <a:cs typeface="Times New Roman" panose="02020603050405020304" pitchFamily="18" charset="0"/>
              </a:rPr>
              <a:t>information is intended to provide general guidelines for educational purposes.  It is not intended and should not be construed as legal or medical advice. The viewpoints expressed in this presentation are those of the speaker and are not necessarily views endorsed by </a:t>
            </a:r>
            <a:r>
              <a:rPr lang="en-US" sz="1200" dirty="0" smtClean="0">
                <a:solidFill>
                  <a:srgbClr val="1F497D"/>
                </a:solidFill>
                <a:ea typeface="Calibri" panose="020F0502020204030204" pitchFamily="34" charset="0"/>
                <a:cs typeface="Times New Roman" panose="02020603050405020304" pitchFamily="18" charset="0"/>
              </a:rPr>
              <a:t>the Michigan Health Care Safety Association.</a:t>
            </a:r>
            <a:endParaRPr lang="en-US" sz="1200" dirty="0">
              <a:solidFill>
                <a:prstClr val="black"/>
              </a:solidFill>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06201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Hazardous Drugs that are Carcinogens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2371188"/>
              </p:ext>
            </p:extLst>
          </p:nvPr>
        </p:nvGraphicFramePr>
        <p:xfrm>
          <a:off x="457200" y="2057400"/>
          <a:ext cx="8058150" cy="3257560"/>
        </p:xfrm>
        <a:graphic>
          <a:graphicData uri="http://schemas.openxmlformats.org/drawingml/2006/table">
            <a:tbl>
              <a:tblPr firstRow="1" bandRow="1">
                <a:tableStyleId>{2D5ABB26-0587-4C30-8999-92F81FD0307C}</a:tableStyleId>
              </a:tblPr>
              <a:tblGrid>
                <a:gridCol w="2278460"/>
                <a:gridCol w="1373667"/>
                <a:gridCol w="2289445"/>
                <a:gridCol w="2116578"/>
              </a:tblGrid>
              <a:tr h="325755">
                <a:tc gridSpan="2">
                  <a:txBody>
                    <a:bodyPr/>
                    <a:lstStyle/>
                    <a:p>
                      <a:pPr algn="ctr"/>
                      <a:r>
                        <a:rPr lang="en-US" sz="1800" u="sng" dirty="0" smtClean="0">
                          <a:solidFill>
                            <a:srgbClr val="1B7AB5"/>
                          </a:solidFill>
                        </a:rPr>
                        <a:t>Known</a:t>
                      </a:r>
                      <a:r>
                        <a:rPr lang="en-US" sz="1800" u="sng" baseline="0" dirty="0" smtClean="0">
                          <a:solidFill>
                            <a:srgbClr val="1B7AB5"/>
                          </a:solidFill>
                        </a:rPr>
                        <a:t> Carcinogens</a:t>
                      </a:r>
                      <a:endParaRPr lang="en-US" sz="1800" u="sng" dirty="0">
                        <a:solidFill>
                          <a:srgbClr val="1B7AB5"/>
                        </a:solidFill>
                      </a:endParaRPr>
                    </a:p>
                  </a:txBody>
                  <a:tcPr marL="51435" marR="51435" marT="25718" marB="25718" anchor="ctr"/>
                </a:tc>
                <a:tc hMerge="1">
                  <a:txBody>
                    <a:bodyPr/>
                    <a:lstStyle/>
                    <a:p>
                      <a:endParaRPr lang="en-US"/>
                    </a:p>
                  </a:txBody>
                  <a:tcPr/>
                </a:tc>
                <a:tc>
                  <a:txBody>
                    <a:bodyPr/>
                    <a:lstStyle/>
                    <a:p>
                      <a:pPr algn="l"/>
                      <a:r>
                        <a:rPr lang="en-US" sz="1800" u="sng" baseline="0" dirty="0" smtClean="0">
                          <a:solidFill>
                            <a:srgbClr val="1B7AB5"/>
                          </a:solidFill>
                        </a:rPr>
                        <a:t>Probable Carcinogens</a:t>
                      </a:r>
                      <a:endParaRPr lang="en-US" sz="1800" u="sng" dirty="0">
                        <a:solidFill>
                          <a:srgbClr val="1B7AB5"/>
                        </a:solidFill>
                      </a:endParaRPr>
                    </a:p>
                  </a:txBody>
                  <a:tcPr marL="51435" marR="51435" marT="25718" marB="25718" anchor="ctr"/>
                </a:tc>
                <a:tc>
                  <a:txBody>
                    <a:bodyPr/>
                    <a:lstStyle/>
                    <a:p>
                      <a:pPr algn="l"/>
                      <a:r>
                        <a:rPr lang="en-US" sz="1800" u="sng" dirty="0" smtClean="0">
                          <a:solidFill>
                            <a:srgbClr val="1B7AB5"/>
                          </a:solidFill>
                        </a:rPr>
                        <a:t>Possible Carcinogens</a:t>
                      </a:r>
                      <a:endParaRPr lang="en-US" sz="1800" u="sng" dirty="0">
                        <a:solidFill>
                          <a:srgbClr val="1B7AB5"/>
                        </a:solidFill>
                      </a:endParaRPr>
                    </a:p>
                  </a:txBody>
                  <a:tcPr marL="51435" marR="51435" marT="25718" marB="25718" anchor="ctr"/>
                </a:tc>
              </a:tr>
              <a:tr h="325755">
                <a:tc>
                  <a:txBody>
                    <a:bodyPr/>
                    <a:lstStyle/>
                    <a:p>
                      <a:r>
                        <a:rPr lang="en-US" sz="1800" dirty="0" smtClean="0">
                          <a:solidFill>
                            <a:srgbClr val="1B7AB5"/>
                          </a:solidFill>
                        </a:rPr>
                        <a:t>Arsenic</a:t>
                      </a:r>
                      <a:r>
                        <a:rPr lang="en-US" sz="1800" baseline="0" dirty="0" smtClean="0">
                          <a:solidFill>
                            <a:srgbClr val="1B7AB5"/>
                          </a:solidFill>
                        </a:rPr>
                        <a:t> trioxide</a:t>
                      </a:r>
                      <a:endParaRPr lang="en-US" sz="1800" dirty="0">
                        <a:solidFill>
                          <a:srgbClr val="1B7AB5"/>
                        </a:solidFill>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rgbClr val="1B7AB5"/>
                          </a:solidFill>
                        </a:rPr>
                        <a:t>Tamoxifen</a:t>
                      </a:r>
                      <a:endParaRPr lang="en-US" sz="1800" dirty="0" smtClean="0">
                        <a:solidFill>
                          <a:srgbClr val="1B7AB5"/>
                        </a:solidFill>
                      </a:endParaRPr>
                    </a:p>
                  </a:txBody>
                  <a:tcPr marL="51435" marR="51435" marT="25718" marB="25718"/>
                </a:tc>
                <a:tc>
                  <a:txBody>
                    <a:bodyPr/>
                    <a:lstStyle/>
                    <a:p>
                      <a:r>
                        <a:rPr lang="en-US" sz="1800" dirty="0" err="1" smtClean="0">
                          <a:solidFill>
                            <a:srgbClr val="1B7AB5"/>
                          </a:solidFill>
                        </a:rPr>
                        <a:t>Azacitidine</a:t>
                      </a:r>
                      <a:endParaRPr lang="en-US" sz="1800" dirty="0">
                        <a:solidFill>
                          <a:srgbClr val="1B7AB5"/>
                        </a:solidFill>
                      </a:endParaRPr>
                    </a:p>
                  </a:txBody>
                  <a:tcPr marL="51435" marR="51435" marT="25718" marB="25718"/>
                </a:tc>
                <a:tc>
                  <a:txBody>
                    <a:bodyPr/>
                    <a:lstStyle/>
                    <a:p>
                      <a:r>
                        <a:rPr lang="en-US" sz="1800" dirty="0" err="1" smtClean="0">
                          <a:solidFill>
                            <a:srgbClr val="1B7AB5"/>
                          </a:solidFill>
                        </a:rPr>
                        <a:t>Amsacrine</a:t>
                      </a:r>
                      <a:endParaRPr lang="en-US" sz="1800" dirty="0">
                        <a:solidFill>
                          <a:srgbClr val="1B7AB5"/>
                        </a:solidFill>
                      </a:endParaRPr>
                    </a:p>
                  </a:txBody>
                  <a:tcPr marL="51435" marR="51435" marT="25718" marB="25718"/>
                </a:tc>
              </a:tr>
              <a:tr h="325755">
                <a:tc>
                  <a:txBody>
                    <a:bodyPr/>
                    <a:lstStyle/>
                    <a:p>
                      <a:r>
                        <a:rPr lang="en-US" sz="1800" dirty="0" err="1" smtClean="0">
                          <a:solidFill>
                            <a:srgbClr val="1B7AB5"/>
                          </a:solidFill>
                        </a:rPr>
                        <a:t>Azothiaprine</a:t>
                      </a:r>
                      <a:endParaRPr lang="en-US" sz="1800" dirty="0">
                        <a:solidFill>
                          <a:srgbClr val="1B7AB5"/>
                        </a:solidFill>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rgbClr val="1B7AB5"/>
                          </a:solidFill>
                        </a:rPr>
                        <a:t>Thiotepa</a:t>
                      </a:r>
                      <a:endParaRPr lang="en-US" sz="1800" dirty="0" smtClean="0">
                        <a:solidFill>
                          <a:srgbClr val="1B7AB5"/>
                        </a:solidFill>
                      </a:endParaRPr>
                    </a:p>
                  </a:txBody>
                  <a:tcPr marL="51435" marR="51435" marT="25718" marB="25718"/>
                </a:tc>
                <a:tc>
                  <a:txBody>
                    <a:bodyPr/>
                    <a:lstStyle/>
                    <a:p>
                      <a:r>
                        <a:rPr lang="en-US" sz="1800" dirty="0" err="1" smtClean="0">
                          <a:solidFill>
                            <a:srgbClr val="1B7AB5"/>
                          </a:solidFill>
                        </a:rPr>
                        <a:t>Carmustine</a:t>
                      </a:r>
                      <a:endParaRPr lang="en-US" sz="1800" dirty="0">
                        <a:solidFill>
                          <a:srgbClr val="1B7AB5"/>
                        </a:solidFill>
                      </a:endParaRPr>
                    </a:p>
                  </a:txBody>
                  <a:tcPr marL="51435" marR="51435" marT="25718" marB="25718"/>
                </a:tc>
                <a:tc>
                  <a:txBody>
                    <a:bodyPr/>
                    <a:lstStyle/>
                    <a:p>
                      <a:r>
                        <a:rPr lang="en-US" sz="1800" dirty="0" err="1" smtClean="0">
                          <a:solidFill>
                            <a:srgbClr val="1B7AB5"/>
                          </a:solidFill>
                        </a:rPr>
                        <a:t>Bleomycin</a:t>
                      </a:r>
                      <a:endParaRPr lang="en-US" sz="1800" dirty="0">
                        <a:solidFill>
                          <a:srgbClr val="1B7AB5"/>
                        </a:solidFill>
                      </a:endParaRPr>
                    </a:p>
                  </a:txBody>
                  <a:tcPr marL="51435" marR="51435" marT="25718" marB="25718"/>
                </a:tc>
              </a:tr>
              <a:tr h="325755">
                <a:tc>
                  <a:txBody>
                    <a:bodyPr/>
                    <a:lstStyle/>
                    <a:p>
                      <a:r>
                        <a:rPr lang="en-US" sz="1800" dirty="0" err="1" smtClean="0">
                          <a:solidFill>
                            <a:srgbClr val="1B7AB5"/>
                          </a:solidFill>
                        </a:rPr>
                        <a:t>Busulfan</a:t>
                      </a:r>
                      <a:endParaRPr lang="en-US" sz="1800" dirty="0">
                        <a:solidFill>
                          <a:srgbClr val="1B7AB5"/>
                        </a:solidFill>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rgbClr val="1B7AB5"/>
                          </a:solidFill>
                        </a:rPr>
                        <a:t>Treosulfan</a:t>
                      </a:r>
                      <a:endParaRPr lang="en-US" sz="1800" dirty="0" smtClean="0">
                        <a:solidFill>
                          <a:srgbClr val="1B7AB5"/>
                        </a:solidFill>
                      </a:endParaRPr>
                    </a:p>
                  </a:txBody>
                  <a:tcPr marL="51435" marR="51435" marT="25718" marB="25718"/>
                </a:tc>
                <a:tc>
                  <a:txBody>
                    <a:bodyPr/>
                    <a:lstStyle/>
                    <a:p>
                      <a:r>
                        <a:rPr lang="en-US" sz="1800" dirty="0" smtClean="0">
                          <a:solidFill>
                            <a:srgbClr val="1B7AB5"/>
                          </a:solidFill>
                        </a:rPr>
                        <a:t>Cisplatin</a:t>
                      </a:r>
                      <a:endParaRPr lang="en-US" sz="1800" dirty="0">
                        <a:solidFill>
                          <a:srgbClr val="1B7AB5"/>
                        </a:solidFill>
                      </a:endParaRPr>
                    </a:p>
                  </a:txBody>
                  <a:tcPr marL="51435" marR="51435" marT="25718" marB="25718"/>
                </a:tc>
                <a:tc>
                  <a:txBody>
                    <a:bodyPr/>
                    <a:lstStyle/>
                    <a:p>
                      <a:r>
                        <a:rPr lang="en-US" sz="1800" dirty="0" err="1" smtClean="0">
                          <a:solidFill>
                            <a:srgbClr val="1B7AB5"/>
                          </a:solidFill>
                        </a:rPr>
                        <a:t>Dacarbazine</a:t>
                      </a:r>
                      <a:endParaRPr lang="en-US" sz="1800" dirty="0">
                        <a:solidFill>
                          <a:srgbClr val="1B7AB5"/>
                        </a:solidFill>
                      </a:endParaRPr>
                    </a:p>
                  </a:txBody>
                  <a:tcPr marL="51435" marR="51435" marT="25718" marB="25718"/>
                </a:tc>
              </a:tr>
              <a:tr h="325755">
                <a:tc>
                  <a:txBody>
                    <a:bodyPr/>
                    <a:lstStyle/>
                    <a:p>
                      <a:r>
                        <a:rPr lang="en-US" sz="1800" dirty="0" err="1" smtClean="0">
                          <a:solidFill>
                            <a:srgbClr val="1B7AB5"/>
                          </a:solidFill>
                        </a:rPr>
                        <a:t>Chlorambucil</a:t>
                      </a:r>
                      <a:endParaRPr lang="en-US" sz="1800" dirty="0">
                        <a:solidFill>
                          <a:srgbClr val="1B7AB5"/>
                        </a:solidFill>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1B7AB5"/>
                          </a:solidFill>
                        </a:rPr>
                        <a:t>MOPP*</a:t>
                      </a:r>
                    </a:p>
                  </a:txBody>
                  <a:tcPr marL="51435" marR="51435" marT="25718" marB="25718"/>
                </a:tc>
                <a:tc>
                  <a:txBody>
                    <a:bodyPr/>
                    <a:lstStyle/>
                    <a:p>
                      <a:r>
                        <a:rPr lang="en-US" sz="1800" dirty="0" smtClean="0">
                          <a:solidFill>
                            <a:srgbClr val="1B7AB5"/>
                          </a:solidFill>
                        </a:rPr>
                        <a:t>Doxorubicin</a:t>
                      </a:r>
                      <a:endParaRPr lang="en-US" sz="1800" dirty="0">
                        <a:solidFill>
                          <a:srgbClr val="1B7AB5"/>
                        </a:solidFill>
                      </a:endParaRPr>
                    </a:p>
                  </a:txBody>
                  <a:tcPr marL="51435" marR="51435" marT="25718" marB="25718"/>
                </a:tc>
                <a:tc>
                  <a:txBody>
                    <a:bodyPr/>
                    <a:lstStyle/>
                    <a:p>
                      <a:r>
                        <a:rPr lang="en-US" sz="1800" dirty="0" err="1" smtClean="0">
                          <a:solidFill>
                            <a:srgbClr val="1B7AB5"/>
                          </a:solidFill>
                        </a:rPr>
                        <a:t>Daunorubicin</a:t>
                      </a:r>
                      <a:endParaRPr lang="en-US" sz="1800" dirty="0">
                        <a:solidFill>
                          <a:srgbClr val="1B7AB5"/>
                        </a:solidFill>
                      </a:endParaRPr>
                    </a:p>
                  </a:txBody>
                  <a:tcPr marL="51435" marR="51435" marT="25718" marB="25718"/>
                </a:tc>
              </a:tr>
              <a:tr h="325755">
                <a:tc>
                  <a:txBody>
                    <a:bodyPr/>
                    <a:lstStyle/>
                    <a:p>
                      <a:r>
                        <a:rPr lang="en-US" sz="1800" dirty="0" smtClean="0">
                          <a:solidFill>
                            <a:srgbClr val="1B7AB5"/>
                          </a:solidFill>
                        </a:rPr>
                        <a:t>Cyclophosphamide</a:t>
                      </a:r>
                      <a:endParaRPr lang="en-US" sz="1800" dirty="0">
                        <a:solidFill>
                          <a:srgbClr val="1B7AB5"/>
                        </a:solidFill>
                      </a:endParaRPr>
                    </a:p>
                  </a:txBody>
                  <a:tcPr marL="51435" marR="51435" marT="25718" marB="25718"/>
                </a:tc>
                <a:tc>
                  <a:txBody>
                    <a:bodyPr/>
                    <a:lstStyle/>
                    <a:p>
                      <a:r>
                        <a:rPr lang="en-US" sz="1800" dirty="0" smtClean="0">
                          <a:solidFill>
                            <a:srgbClr val="1B7AB5"/>
                          </a:solidFill>
                        </a:rPr>
                        <a:t>ECB*</a:t>
                      </a:r>
                      <a:endParaRPr lang="en-US" sz="1800" dirty="0">
                        <a:solidFill>
                          <a:srgbClr val="1B7AB5"/>
                        </a:solidFill>
                      </a:endParaRPr>
                    </a:p>
                  </a:txBody>
                  <a:tcPr marL="51435" marR="51435" marT="25718" marB="25718"/>
                </a:tc>
                <a:tc>
                  <a:txBody>
                    <a:bodyPr/>
                    <a:lstStyle/>
                    <a:p>
                      <a:r>
                        <a:rPr lang="en-US" sz="1800" dirty="0" err="1" smtClean="0">
                          <a:solidFill>
                            <a:srgbClr val="1B7AB5"/>
                          </a:solidFill>
                        </a:rPr>
                        <a:t>Lomustine</a:t>
                      </a:r>
                      <a:endParaRPr lang="en-US" sz="1800" dirty="0">
                        <a:solidFill>
                          <a:srgbClr val="1B7AB5"/>
                        </a:solidFill>
                      </a:endParaRPr>
                    </a:p>
                  </a:txBody>
                  <a:tcPr marL="51435" marR="51435" marT="25718" marB="25718"/>
                </a:tc>
                <a:tc>
                  <a:txBody>
                    <a:bodyPr/>
                    <a:lstStyle/>
                    <a:p>
                      <a:r>
                        <a:rPr lang="en-US" sz="1800" dirty="0" err="1" smtClean="0">
                          <a:solidFill>
                            <a:srgbClr val="1B7AB5"/>
                          </a:solidFill>
                        </a:rPr>
                        <a:t>Mitomycin</a:t>
                      </a:r>
                      <a:endParaRPr lang="en-US" sz="1800" dirty="0">
                        <a:solidFill>
                          <a:srgbClr val="1B7AB5"/>
                        </a:solidFill>
                      </a:endParaRPr>
                    </a:p>
                  </a:txBody>
                  <a:tcPr marL="51435" marR="51435" marT="25718" marB="25718"/>
                </a:tc>
              </a:tr>
              <a:tr h="325755">
                <a:tc>
                  <a:txBody>
                    <a:bodyPr/>
                    <a:lstStyle/>
                    <a:p>
                      <a:r>
                        <a:rPr lang="en-US" sz="1800" dirty="0" err="1" smtClean="0">
                          <a:solidFill>
                            <a:srgbClr val="1B7AB5"/>
                          </a:solidFill>
                        </a:rPr>
                        <a:t>Etoposide</a:t>
                      </a:r>
                      <a:endParaRPr lang="en-US" sz="1800" dirty="0">
                        <a:solidFill>
                          <a:srgbClr val="1B7AB5"/>
                        </a:solidFill>
                      </a:endParaRPr>
                    </a:p>
                  </a:txBody>
                  <a:tcPr marL="51435" marR="51435" marT="25718" marB="25718"/>
                </a:tc>
                <a:tc>
                  <a:txBody>
                    <a:bodyPr/>
                    <a:lstStyle/>
                    <a:p>
                      <a:endParaRPr lang="en-US" sz="1800" dirty="0">
                        <a:solidFill>
                          <a:srgbClr val="1B7AB5"/>
                        </a:solidFill>
                      </a:endParaRPr>
                    </a:p>
                  </a:txBody>
                  <a:tcPr marL="51435" marR="51435" marT="25718" marB="25718"/>
                </a:tc>
                <a:tc>
                  <a:txBody>
                    <a:bodyPr/>
                    <a:lstStyle/>
                    <a:p>
                      <a:r>
                        <a:rPr lang="en-US" sz="1800" dirty="0" smtClean="0">
                          <a:solidFill>
                            <a:srgbClr val="1B7AB5"/>
                          </a:solidFill>
                        </a:rPr>
                        <a:t>Nitrogen Mustard</a:t>
                      </a:r>
                      <a:endParaRPr lang="en-US" sz="1800" dirty="0">
                        <a:solidFill>
                          <a:srgbClr val="1B7AB5"/>
                        </a:solidFill>
                      </a:endParaRPr>
                    </a:p>
                  </a:txBody>
                  <a:tcPr marL="51435" marR="51435" marT="25718" marB="25718"/>
                </a:tc>
                <a:tc>
                  <a:txBody>
                    <a:bodyPr/>
                    <a:lstStyle/>
                    <a:p>
                      <a:r>
                        <a:rPr lang="en-US" sz="1800" dirty="0" err="1" smtClean="0">
                          <a:solidFill>
                            <a:srgbClr val="1B7AB5"/>
                          </a:solidFill>
                        </a:rPr>
                        <a:t>Mitoxantrone</a:t>
                      </a:r>
                      <a:endParaRPr lang="en-US" sz="1800" dirty="0">
                        <a:solidFill>
                          <a:srgbClr val="1B7AB5"/>
                        </a:solidFill>
                      </a:endParaRPr>
                    </a:p>
                  </a:txBody>
                  <a:tcPr marL="51435" marR="51435" marT="25718" marB="25718"/>
                </a:tc>
              </a:tr>
              <a:tr h="325755">
                <a:tc>
                  <a:txBody>
                    <a:bodyPr/>
                    <a:lstStyle/>
                    <a:p>
                      <a:r>
                        <a:rPr lang="en-US" sz="1800" dirty="0" err="1" smtClean="0">
                          <a:solidFill>
                            <a:srgbClr val="1B7AB5"/>
                          </a:solidFill>
                        </a:rPr>
                        <a:t>Melphalan</a:t>
                      </a:r>
                      <a:endParaRPr lang="en-US" sz="1800" dirty="0">
                        <a:solidFill>
                          <a:srgbClr val="1B7AB5"/>
                        </a:solidFill>
                      </a:endParaRPr>
                    </a:p>
                  </a:txBody>
                  <a:tcPr marL="51435" marR="51435" marT="25718" marB="25718"/>
                </a:tc>
                <a:tc>
                  <a:txBody>
                    <a:bodyPr/>
                    <a:lstStyle/>
                    <a:p>
                      <a:endParaRPr lang="en-US" sz="1800" dirty="0">
                        <a:solidFill>
                          <a:srgbClr val="1B7AB5"/>
                        </a:solidFill>
                      </a:endParaRPr>
                    </a:p>
                  </a:txBody>
                  <a:tcPr marL="51435" marR="51435" marT="25718" marB="25718"/>
                </a:tc>
                <a:tc>
                  <a:txBody>
                    <a:bodyPr/>
                    <a:lstStyle/>
                    <a:p>
                      <a:r>
                        <a:rPr lang="en-US" sz="1800" dirty="0" err="1" smtClean="0">
                          <a:solidFill>
                            <a:srgbClr val="1B7AB5"/>
                          </a:solidFill>
                        </a:rPr>
                        <a:t>Procarbazine</a:t>
                      </a:r>
                      <a:endParaRPr lang="en-US" sz="1800" dirty="0">
                        <a:solidFill>
                          <a:srgbClr val="1B7AB5"/>
                        </a:solidFill>
                      </a:endParaRPr>
                    </a:p>
                  </a:txBody>
                  <a:tcPr marL="51435" marR="51435" marT="25718" marB="25718"/>
                </a:tc>
                <a:tc>
                  <a:txBody>
                    <a:bodyPr/>
                    <a:lstStyle/>
                    <a:p>
                      <a:r>
                        <a:rPr lang="en-US" sz="1800" dirty="0" err="1" smtClean="0">
                          <a:solidFill>
                            <a:srgbClr val="1B7AB5"/>
                          </a:solidFill>
                        </a:rPr>
                        <a:t>Streptozocin</a:t>
                      </a:r>
                      <a:endParaRPr lang="en-US" sz="1800" dirty="0">
                        <a:solidFill>
                          <a:srgbClr val="1B7AB5"/>
                        </a:solidFill>
                      </a:endParaRPr>
                    </a:p>
                  </a:txBody>
                  <a:tcPr marL="51435" marR="51435" marT="25718" marB="25718"/>
                </a:tc>
              </a:tr>
              <a:tr h="325755">
                <a:tc>
                  <a:txBody>
                    <a:bodyPr/>
                    <a:lstStyle/>
                    <a:p>
                      <a:r>
                        <a:rPr lang="en-US" sz="1800" dirty="0" err="1" smtClean="0">
                          <a:solidFill>
                            <a:srgbClr val="1B7AB5"/>
                          </a:solidFill>
                        </a:rPr>
                        <a:t>Semustine</a:t>
                      </a:r>
                      <a:endParaRPr lang="en-US" sz="1800" dirty="0">
                        <a:solidFill>
                          <a:srgbClr val="1B7AB5"/>
                        </a:solidFill>
                      </a:endParaRPr>
                    </a:p>
                  </a:txBody>
                  <a:tcPr marL="51435" marR="51435" marT="25718" marB="25718"/>
                </a:tc>
                <a:tc>
                  <a:txBody>
                    <a:bodyPr/>
                    <a:lstStyle/>
                    <a:p>
                      <a:endParaRPr lang="en-US" sz="1800" dirty="0">
                        <a:solidFill>
                          <a:srgbClr val="1B7AB5"/>
                        </a:solidFill>
                      </a:endParaRPr>
                    </a:p>
                  </a:txBody>
                  <a:tcPr marL="51435" marR="51435" marT="25718" marB="25718"/>
                </a:tc>
                <a:tc>
                  <a:txBody>
                    <a:bodyPr/>
                    <a:lstStyle/>
                    <a:p>
                      <a:r>
                        <a:rPr lang="en-US" sz="1800" dirty="0" err="1" smtClean="0">
                          <a:solidFill>
                            <a:srgbClr val="1B7AB5"/>
                          </a:solidFill>
                        </a:rPr>
                        <a:t>Teniposide</a:t>
                      </a:r>
                      <a:endParaRPr lang="en-US" sz="1800" dirty="0">
                        <a:solidFill>
                          <a:srgbClr val="1B7AB5"/>
                        </a:solidFill>
                      </a:endParaRPr>
                    </a:p>
                  </a:txBody>
                  <a:tcPr marL="51435" marR="51435" marT="25718" marB="25718"/>
                </a:tc>
                <a:tc>
                  <a:txBody>
                    <a:bodyPr/>
                    <a:lstStyle/>
                    <a:p>
                      <a:endParaRPr lang="en-US" sz="1800" dirty="0">
                        <a:solidFill>
                          <a:srgbClr val="1B7AB5"/>
                        </a:solidFill>
                      </a:endParaRPr>
                    </a:p>
                  </a:txBody>
                  <a:tcPr marL="51435" marR="51435" marT="25718" marB="25718"/>
                </a:tc>
              </a:tr>
              <a:tr h="325755">
                <a:tc gridSpan="2">
                  <a:txBody>
                    <a:bodyPr/>
                    <a:lstStyle/>
                    <a:p>
                      <a:r>
                        <a:rPr lang="en-US" sz="1800" dirty="0" smtClean="0">
                          <a:solidFill>
                            <a:srgbClr val="1B7AB5"/>
                          </a:solidFill>
                        </a:rPr>
                        <a:t>*Combination</a:t>
                      </a:r>
                      <a:r>
                        <a:rPr lang="en-US" sz="1800" baseline="0" dirty="0" smtClean="0">
                          <a:solidFill>
                            <a:srgbClr val="1B7AB5"/>
                          </a:solidFill>
                        </a:rPr>
                        <a:t> regimens</a:t>
                      </a:r>
                      <a:endParaRPr lang="en-US" sz="1800" dirty="0">
                        <a:solidFill>
                          <a:srgbClr val="1B7AB5"/>
                        </a:solidFill>
                      </a:endParaRPr>
                    </a:p>
                  </a:txBody>
                  <a:tcPr marL="51435" marR="51435" marT="25718" marB="25718"/>
                </a:tc>
                <a:tc hMerge="1">
                  <a:txBody>
                    <a:bodyPr/>
                    <a:lstStyle/>
                    <a:p>
                      <a:endParaRPr lang="en-US" sz="2400" dirty="0"/>
                    </a:p>
                  </a:txBody>
                  <a:tcPr/>
                </a:tc>
                <a:tc>
                  <a:txBody>
                    <a:bodyPr/>
                    <a:lstStyle/>
                    <a:p>
                      <a:endParaRPr lang="en-US" sz="1800" dirty="0">
                        <a:solidFill>
                          <a:srgbClr val="1B7AB5"/>
                        </a:solidFill>
                      </a:endParaRPr>
                    </a:p>
                  </a:txBody>
                  <a:tcPr marL="51435" marR="51435" marT="25718" marB="25718"/>
                </a:tc>
                <a:tc>
                  <a:txBody>
                    <a:bodyPr/>
                    <a:lstStyle/>
                    <a:p>
                      <a:endParaRPr lang="en-US" sz="1800" dirty="0">
                        <a:solidFill>
                          <a:srgbClr val="1B7AB5"/>
                        </a:solidFill>
                      </a:endParaRPr>
                    </a:p>
                  </a:txBody>
                  <a:tcPr marL="51435" marR="51435" marT="25718" marB="25718"/>
                </a:tc>
              </a:tr>
            </a:tbl>
          </a:graphicData>
        </a:graphic>
      </p:graphicFrame>
      <p:sp>
        <p:nvSpPr>
          <p:cNvPr id="5" name="Text Box 5"/>
          <p:cNvSpPr txBox="1">
            <a:spLocks noChangeArrowheads="1"/>
          </p:cNvSpPr>
          <p:nvPr/>
        </p:nvSpPr>
        <p:spPr bwMode="auto">
          <a:xfrm>
            <a:off x="954785" y="5484418"/>
            <a:ext cx="5429250" cy="27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0000"/>
              </a:lnSpc>
            </a:pPr>
            <a:r>
              <a:rPr lang="en-US" sz="1350" dirty="0">
                <a:latin typeface="+mj-lt"/>
              </a:rPr>
              <a:t>International Agency for Research on Cancer (IARC) http://www.iarc.fr/</a:t>
            </a:r>
          </a:p>
        </p:txBody>
      </p:sp>
      <p:pic>
        <p:nvPicPr>
          <p:cNvPr id="7" name="Picture 6"/>
          <p:cNvPicPr>
            <a:picLocks noChangeAspect="1"/>
          </p:cNvPicPr>
          <p:nvPr/>
        </p:nvPicPr>
        <p:blipFill>
          <a:blip r:embed="rId4"/>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4009839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971550"/>
            <a:ext cx="7467600" cy="857250"/>
          </a:xfrm>
        </p:spPr>
        <p:txBody>
          <a:bodyPr>
            <a:normAutofit/>
          </a:bodyPr>
          <a:lstStyle/>
          <a:p>
            <a:r>
              <a:rPr lang="en-US" sz="3000" dirty="0"/>
              <a:t>Who is at Risk?</a:t>
            </a:r>
          </a:p>
        </p:txBody>
      </p:sp>
      <p:sp>
        <p:nvSpPr>
          <p:cNvPr id="3" name="Content Placeholder 2"/>
          <p:cNvSpPr>
            <a:spLocks noGrp="1"/>
          </p:cNvSpPr>
          <p:nvPr>
            <p:ph sz="quarter" idx="1"/>
          </p:nvPr>
        </p:nvSpPr>
        <p:spPr>
          <a:xfrm>
            <a:off x="457200" y="2057400"/>
            <a:ext cx="7467600" cy="3886200"/>
          </a:xfrm>
        </p:spPr>
        <p:txBody>
          <a:bodyPr>
            <a:noAutofit/>
          </a:bodyPr>
          <a:lstStyle/>
          <a:p>
            <a:pPr lvl="0"/>
            <a:r>
              <a:rPr lang="en-US" sz="2100" dirty="0"/>
              <a:t>Pharmacy </a:t>
            </a:r>
            <a:r>
              <a:rPr lang="en-US" sz="2100" dirty="0"/>
              <a:t>staff</a:t>
            </a:r>
            <a:endParaRPr lang="en-US" sz="2100" dirty="0"/>
          </a:p>
          <a:p>
            <a:pPr lvl="0"/>
            <a:r>
              <a:rPr lang="en-US" sz="2100" dirty="0"/>
              <a:t>Nursing </a:t>
            </a:r>
            <a:r>
              <a:rPr lang="en-US" sz="2100" dirty="0"/>
              <a:t>staff</a:t>
            </a:r>
            <a:endParaRPr lang="en-US" sz="2100" dirty="0"/>
          </a:p>
          <a:p>
            <a:pPr lvl="0"/>
            <a:r>
              <a:rPr lang="en-US" sz="2100" dirty="0"/>
              <a:t>Physicians</a:t>
            </a:r>
            <a:endParaRPr lang="en-US" sz="2100" dirty="0"/>
          </a:p>
          <a:p>
            <a:pPr lvl="0"/>
            <a:r>
              <a:rPr lang="en-US" sz="2100" dirty="0"/>
              <a:t>Medical </a:t>
            </a:r>
            <a:r>
              <a:rPr lang="en-US" sz="2100" dirty="0"/>
              <a:t>assistants</a:t>
            </a:r>
            <a:endParaRPr lang="en-US" sz="2100" dirty="0"/>
          </a:p>
          <a:p>
            <a:pPr lvl="0"/>
            <a:r>
              <a:rPr lang="en-US" sz="2100" dirty="0"/>
              <a:t>Operating room </a:t>
            </a:r>
            <a:r>
              <a:rPr lang="en-US" sz="2100" dirty="0"/>
              <a:t>staff</a:t>
            </a:r>
            <a:endParaRPr lang="en-US" sz="2100" dirty="0"/>
          </a:p>
          <a:p>
            <a:pPr lvl="0"/>
            <a:r>
              <a:rPr lang="en-US" sz="2100" dirty="0"/>
              <a:t>Veterinary </a:t>
            </a:r>
            <a:r>
              <a:rPr lang="en-US" sz="2100" dirty="0"/>
              <a:t>care </a:t>
            </a:r>
            <a:r>
              <a:rPr lang="en-US" sz="2100" dirty="0"/>
              <a:t>workers </a:t>
            </a:r>
            <a:endParaRPr lang="en-US" sz="2100" dirty="0"/>
          </a:p>
          <a:p>
            <a:pPr lvl="0"/>
            <a:r>
              <a:rPr lang="en-US" sz="2100" dirty="0"/>
              <a:t>Research staff in laboratories</a:t>
            </a:r>
          </a:p>
          <a:p>
            <a:pPr lvl="0"/>
            <a:r>
              <a:rPr lang="en-US" sz="2100" dirty="0"/>
              <a:t>Environmental service workers</a:t>
            </a:r>
          </a:p>
          <a:p>
            <a:pPr lvl="0"/>
            <a:r>
              <a:rPr lang="en-US" sz="2100" dirty="0"/>
              <a:t>Shipping </a:t>
            </a:r>
            <a:r>
              <a:rPr lang="en-US" sz="2100" dirty="0"/>
              <a:t>and receiving </a:t>
            </a:r>
            <a:r>
              <a:rPr lang="en-US" sz="2100" dirty="0"/>
              <a:t>personnel</a:t>
            </a:r>
          </a:p>
          <a:p>
            <a:pPr lvl="0"/>
            <a:r>
              <a:rPr lang="en-US" sz="2100" dirty="0"/>
              <a:t>Others</a:t>
            </a:r>
            <a:endParaRPr lang="en-US" sz="2100" dirty="0"/>
          </a:p>
        </p:txBody>
      </p:sp>
      <p:pic>
        <p:nvPicPr>
          <p:cNvPr id="6" name="Picture 2" descr="Bien protegida contra la exposición labor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6301" y="2228850"/>
            <a:ext cx="2915788" cy="1943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3227620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37921" y="988989"/>
            <a:ext cx="5600700" cy="708422"/>
          </a:xfrm>
        </p:spPr>
        <p:txBody>
          <a:bodyPr>
            <a:normAutofit/>
          </a:bodyPr>
          <a:lstStyle/>
          <a:p>
            <a:r>
              <a:rPr lang="en-US" sz="3000" dirty="0">
                <a:solidFill>
                  <a:schemeClr val="tx1"/>
                </a:solidFill>
              </a:rPr>
              <a:t>Potential Routes of Exposure</a:t>
            </a:r>
          </a:p>
        </p:txBody>
      </p:sp>
      <p:sp>
        <p:nvSpPr>
          <p:cNvPr id="41987" name="Rectangle 3"/>
          <p:cNvSpPr>
            <a:spLocks noGrp="1" noChangeArrowheads="1"/>
          </p:cNvSpPr>
          <p:nvPr>
            <p:ph sz="half" idx="1"/>
          </p:nvPr>
        </p:nvSpPr>
        <p:spPr>
          <a:xfrm>
            <a:off x="571500" y="1888158"/>
            <a:ext cx="4114800" cy="3429000"/>
          </a:xfrm>
        </p:spPr>
        <p:txBody>
          <a:bodyPr>
            <a:normAutofit/>
          </a:bodyPr>
          <a:lstStyle/>
          <a:p>
            <a:r>
              <a:rPr lang="en-US" sz="2100" dirty="0"/>
              <a:t>Dermal absorption:</a:t>
            </a:r>
          </a:p>
          <a:p>
            <a:pPr lvl="1"/>
            <a:r>
              <a:rPr lang="en-US" sz="1800" dirty="0"/>
              <a:t>Direct drug contact</a:t>
            </a:r>
          </a:p>
          <a:p>
            <a:pPr lvl="1"/>
            <a:r>
              <a:rPr lang="en-US" sz="1800" dirty="0"/>
              <a:t>Contact with contaminated surfaces*</a:t>
            </a:r>
          </a:p>
          <a:p>
            <a:pPr lvl="1"/>
            <a:r>
              <a:rPr lang="en-US" sz="1800" dirty="0"/>
              <a:t>Contact contaminated body fluids</a:t>
            </a:r>
          </a:p>
          <a:p>
            <a:r>
              <a:rPr lang="en-US" sz="2100" dirty="0"/>
              <a:t>Injection:</a:t>
            </a:r>
          </a:p>
          <a:p>
            <a:pPr lvl="1"/>
            <a:r>
              <a:rPr lang="en-US" sz="1800" dirty="0"/>
              <a:t>Sharps</a:t>
            </a:r>
          </a:p>
          <a:p>
            <a:pPr lvl="1"/>
            <a:r>
              <a:rPr lang="en-US" sz="1800" dirty="0"/>
              <a:t>Breakage</a:t>
            </a:r>
          </a:p>
        </p:txBody>
      </p:sp>
      <p:sp>
        <p:nvSpPr>
          <p:cNvPr id="41988" name="Rectangle 4"/>
          <p:cNvSpPr>
            <a:spLocks noGrp="1" noChangeArrowheads="1"/>
          </p:cNvSpPr>
          <p:nvPr>
            <p:ph sz="half" idx="2"/>
          </p:nvPr>
        </p:nvSpPr>
        <p:spPr>
          <a:xfrm>
            <a:off x="4857750" y="1888158"/>
            <a:ext cx="3355791" cy="3429000"/>
          </a:xfrm>
        </p:spPr>
        <p:txBody>
          <a:bodyPr>
            <a:normAutofit/>
          </a:bodyPr>
          <a:lstStyle/>
          <a:p>
            <a:pPr>
              <a:lnSpc>
                <a:spcPct val="110000"/>
              </a:lnSpc>
            </a:pPr>
            <a:r>
              <a:rPr lang="en-US" sz="2100" dirty="0"/>
              <a:t>Ingestion via contaminated:</a:t>
            </a:r>
          </a:p>
          <a:p>
            <a:pPr lvl="1">
              <a:lnSpc>
                <a:spcPct val="110000"/>
              </a:lnSpc>
            </a:pPr>
            <a:r>
              <a:rPr lang="en-US" sz="1800" dirty="0"/>
              <a:t>Food, gum</a:t>
            </a:r>
          </a:p>
          <a:p>
            <a:pPr lvl="1">
              <a:lnSpc>
                <a:spcPct val="110000"/>
              </a:lnSpc>
            </a:pPr>
            <a:r>
              <a:rPr lang="en-US" sz="1800" dirty="0"/>
              <a:t>Hand-to-mouth transfer</a:t>
            </a:r>
          </a:p>
          <a:p>
            <a:pPr>
              <a:lnSpc>
                <a:spcPct val="110000"/>
              </a:lnSpc>
            </a:pPr>
            <a:r>
              <a:rPr lang="en-US" sz="2100" dirty="0"/>
              <a:t>Inhalation:</a:t>
            </a:r>
          </a:p>
          <a:p>
            <a:pPr lvl="1">
              <a:lnSpc>
                <a:spcPct val="110000"/>
              </a:lnSpc>
            </a:pPr>
            <a:r>
              <a:rPr lang="en-US" sz="1800" dirty="0"/>
              <a:t>Aerosols</a:t>
            </a:r>
          </a:p>
          <a:p>
            <a:pPr lvl="1">
              <a:lnSpc>
                <a:spcPct val="110000"/>
              </a:lnSpc>
            </a:pPr>
            <a:r>
              <a:rPr lang="en-US" sz="1800" dirty="0"/>
              <a:t>Vapors</a:t>
            </a:r>
            <a:endParaRPr lang="en-US" sz="1050" dirty="0"/>
          </a:p>
        </p:txBody>
      </p:sp>
      <p:sp>
        <p:nvSpPr>
          <p:cNvPr id="5" name="TextBox 4"/>
          <p:cNvSpPr txBox="1"/>
          <p:nvPr/>
        </p:nvSpPr>
        <p:spPr>
          <a:xfrm>
            <a:off x="1097470" y="5466370"/>
            <a:ext cx="5272088" cy="300082"/>
          </a:xfrm>
          <a:prstGeom prst="rect">
            <a:avLst/>
          </a:prstGeom>
          <a:noFill/>
        </p:spPr>
        <p:txBody>
          <a:bodyPr wrap="square" rtlCol="0">
            <a:spAutoFit/>
          </a:bodyPr>
          <a:lstStyle/>
          <a:p>
            <a:pPr algn="r"/>
            <a:r>
              <a:rPr lang="en-US" sz="1350" dirty="0"/>
              <a:t>ASHP, 2006; NIOSH, 2014; Polovich, et. al. (ONS), 2014; Polovich, 2011</a:t>
            </a:r>
          </a:p>
        </p:txBody>
      </p:sp>
      <p:pic>
        <p:nvPicPr>
          <p:cNvPr id="7" name="Picture 6"/>
          <p:cNvPicPr>
            <a:picLocks noChangeAspect="1"/>
          </p:cNvPicPr>
          <p:nvPr/>
        </p:nvPicPr>
        <p:blipFill>
          <a:blip r:embed="rId4"/>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347720036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1063228"/>
            <a:ext cx="7143750" cy="708422"/>
          </a:xfrm>
        </p:spPr>
        <p:txBody>
          <a:bodyPr>
            <a:noAutofit/>
          </a:bodyPr>
          <a:lstStyle/>
          <a:p>
            <a:r>
              <a:rPr lang="en-US" altLang="en-US" sz="3000" dirty="0"/>
              <a:t>Exposure Opportunities: Drug Preparation</a:t>
            </a:r>
          </a:p>
        </p:txBody>
      </p:sp>
      <p:sp>
        <p:nvSpPr>
          <p:cNvPr id="55299" name="Rectangle 3"/>
          <p:cNvSpPr>
            <a:spLocks noGrp="1" noChangeArrowheads="1"/>
          </p:cNvSpPr>
          <p:nvPr>
            <p:ph idx="1"/>
          </p:nvPr>
        </p:nvSpPr>
        <p:spPr/>
        <p:txBody>
          <a:bodyPr>
            <a:normAutofit/>
          </a:bodyPr>
          <a:lstStyle/>
          <a:p>
            <a:r>
              <a:rPr lang="en-US" altLang="en-US" sz="2100" dirty="0"/>
              <a:t>Unpacking / stocking hazardous drugs</a:t>
            </a:r>
          </a:p>
          <a:p>
            <a:r>
              <a:rPr lang="en-US" altLang="en-US" sz="2100" dirty="0"/>
              <a:t>Handling drug vials</a:t>
            </a:r>
          </a:p>
          <a:p>
            <a:r>
              <a:rPr lang="en-US" altLang="en-US" sz="2100" dirty="0"/>
              <a:t>Breaking open ampoules</a:t>
            </a:r>
          </a:p>
          <a:p>
            <a:r>
              <a:rPr lang="en-US" altLang="en-US" sz="2100" dirty="0"/>
              <a:t>Reconstituting / mixing drugs</a:t>
            </a:r>
          </a:p>
          <a:p>
            <a:r>
              <a:rPr lang="en-US" altLang="en-US" sz="2100" dirty="0"/>
              <a:t>Pressure build-up in vials</a:t>
            </a:r>
          </a:p>
          <a:p>
            <a:r>
              <a:rPr lang="en-US" altLang="en-US" sz="2100" dirty="0"/>
              <a:t>Transferring drugs from one container to another</a:t>
            </a:r>
          </a:p>
          <a:p>
            <a:r>
              <a:rPr lang="en-US" altLang="en-US" sz="2100" dirty="0"/>
              <a:t>Needle sticks</a:t>
            </a:r>
          </a:p>
          <a:p>
            <a:r>
              <a:rPr lang="en-US" altLang="en-US" sz="2100" dirty="0"/>
              <a:t>Crushing oral forms</a:t>
            </a:r>
          </a:p>
          <a:p>
            <a:endParaRPr lang="en-US" altLang="en-US" dirty="0"/>
          </a:p>
        </p:txBody>
      </p:sp>
      <p:pic>
        <p:nvPicPr>
          <p:cNvPr id="5" name="Picture 4"/>
          <p:cNvPicPr>
            <a:picLocks noChangeAspect="1"/>
          </p:cNvPicPr>
          <p:nvPr/>
        </p:nvPicPr>
        <p:blipFill>
          <a:blip r:embed="rId4"/>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3396213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42900" y="1117168"/>
            <a:ext cx="8343900" cy="634182"/>
          </a:xfrm>
        </p:spPr>
        <p:txBody>
          <a:bodyPr>
            <a:noAutofit/>
          </a:bodyPr>
          <a:lstStyle/>
          <a:p>
            <a:r>
              <a:rPr lang="en-US" altLang="en-US" sz="3000" dirty="0"/>
              <a:t>Exposure </a:t>
            </a:r>
            <a:r>
              <a:rPr lang="en-US" altLang="en-US" sz="3000" dirty="0"/>
              <a:t>Opportunities: Drug </a:t>
            </a:r>
            <a:r>
              <a:rPr lang="en-US" altLang="en-US" sz="3000" dirty="0"/>
              <a:t>Administration</a:t>
            </a:r>
          </a:p>
        </p:txBody>
      </p:sp>
      <p:sp>
        <p:nvSpPr>
          <p:cNvPr id="32771" name="Rectangle 3"/>
          <p:cNvSpPr>
            <a:spLocks noGrp="1" noChangeArrowheads="1"/>
          </p:cNvSpPr>
          <p:nvPr>
            <p:ph type="body" sz="half" idx="1"/>
          </p:nvPr>
        </p:nvSpPr>
        <p:spPr>
          <a:xfrm>
            <a:off x="342900" y="1943100"/>
            <a:ext cx="3771900" cy="3903290"/>
          </a:xfrm>
        </p:spPr>
        <p:txBody>
          <a:bodyPr>
            <a:noAutofit/>
          </a:bodyPr>
          <a:lstStyle/>
          <a:p>
            <a:pPr>
              <a:lnSpc>
                <a:spcPct val="90000"/>
              </a:lnSpc>
            </a:pPr>
            <a:r>
              <a:rPr lang="en-US" altLang="en-US" sz="2400" dirty="0"/>
              <a:t>Injected drugs</a:t>
            </a:r>
          </a:p>
          <a:p>
            <a:pPr lvl="1">
              <a:lnSpc>
                <a:spcPct val="90000"/>
              </a:lnSpc>
            </a:pPr>
            <a:r>
              <a:rPr lang="en-US" altLang="en-US" sz="2100" dirty="0"/>
              <a:t>Aerosols from purging air</a:t>
            </a:r>
          </a:p>
          <a:p>
            <a:pPr lvl="1"/>
            <a:r>
              <a:rPr lang="en-US" altLang="en-US" sz="2100" dirty="0"/>
              <a:t>Needle-sticks</a:t>
            </a:r>
          </a:p>
          <a:p>
            <a:pPr>
              <a:lnSpc>
                <a:spcPct val="90000"/>
              </a:lnSpc>
            </a:pPr>
            <a:r>
              <a:rPr lang="en-US" altLang="en-US" sz="2400" dirty="0"/>
              <a:t>Intravenous infusions</a:t>
            </a:r>
          </a:p>
          <a:p>
            <a:pPr lvl="1">
              <a:lnSpc>
                <a:spcPct val="90000"/>
              </a:lnSpc>
            </a:pPr>
            <a:r>
              <a:rPr lang="en-US" altLang="en-US" sz="2100" dirty="0"/>
              <a:t>Spiking into a drug-filled bag</a:t>
            </a:r>
          </a:p>
          <a:p>
            <a:pPr lvl="1">
              <a:lnSpc>
                <a:spcPct val="90000"/>
              </a:lnSpc>
            </a:pPr>
            <a:r>
              <a:rPr lang="en-US" altLang="en-US" sz="2100" dirty="0"/>
              <a:t>Leaks from prime tubing</a:t>
            </a:r>
          </a:p>
          <a:p>
            <a:pPr lvl="1">
              <a:lnSpc>
                <a:spcPct val="90000"/>
              </a:lnSpc>
            </a:pPr>
            <a:r>
              <a:rPr lang="en-US" altLang="en-US" sz="2100" dirty="0"/>
              <a:t>Loose connections</a:t>
            </a:r>
          </a:p>
          <a:p>
            <a:pPr lvl="1">
              <a:lnSpc>
                <a:spcPct val="90000"/>
              </a:lnSpc>
            </a:pPr>
            <a:r>
              <a:rPr lang="en-US" altLang="en-US" sz="2100" dirty="0"/>
              <a:t>Needle-sticks</a:t>
            </a:r>
          </a:p>
          <a:p>
            <a:pPr lvl="1">
              <a:lnSpc>
                <a:spcPct val="90000"/>
              </a:lnSpc>
            </a:pPr>
            <a:r>
              <a:rPr lang="en-US" altLang="en-US" sz="2100" dirty="0"/>
              <a:t>“Un-spiking”</a:t>
            </a:r>
          </a:p>
        </p:txBody>
      </p:sp>
      <p:sp>
        <p:nvSpPr>
          <p:cNvPr id="32796" name="Rectangle 28"/>
          <p:cNvSpPr>
            <a:spLocks noGrp="1" noChangeArrowheads="1"/>
          </p:cNvSpPr>
          <p:nvPr>
            <p:ph type="body" sz="half" idx="2"/>
          </p:nvPr>
        </p:nvSpPr>
        <p:spPr>
          <a:xfrm>
            <a:off x="4114800" y="1943100"/>
            <a:ext cx="4514850" cy="3429000"/>
          </a:xfrm>
        </p:spPr>
        <p:txBody>
          <a:bodyPr/>
          <a:lstStyle/>
          <a:p>
            <a:pPr>
              <a:lnSpc>
                <a:spcPct val="90000"/>
              </a:lnSpc>
            </a:pPr>
            <a:r>
              <a:rPr lang="en-US" altLang="en-US" sz="2400" dirty="0" err="1"/>
              <a:t>Intracavitary</a:t>
            </a:r>
            <a:r>
              <a:rPr lang="en-US" altLang="en-US" sz="2400" dirty="0"/>
              <a:t> drugs</a:t>
            </a:r>
          </a:p>
          <a:p>
            <a:pPr lvl="1">
              <a:lnSpc>
                <a:spcPct val="90000"/>
              </a:lnSpc>
            </a:pPr>
            <a:r>
              <a:rPr lang="en-US" altLang="en-US" sz="2100" dirty="0"/>
              <a:t>Poor fitting connections</a:t>
            </a:r>
          </a:p>
          <a:p>
            <a:pPr lvl="1">
              <a:lnSpc>
                <a:spcPct val="90000"/>
              </a:lnSpc>
            </a:pPr>
            <a:r>
              <a:rPr lang="en-US" altLang="en-US" sz="2100" dirty="0"/>
              <a:t>Splashing</a:t>
            </a:r>
          </a:p>
          <a:p>
            <a:pPr>
              <a:lnSpc>
                <a:spcPct val="90000"/>
              </a:lnSpc>
            </a:pPr>
            <a:r>
              <a:rPr lang="en-US" altLang="en-US" sz="2400" dirty="0"/>
              <a:t>Oral drugs</a:t>
            </a:r>
          </a:p>
          <a:p>
            <a:pPr lvl="1">
              <a:lnSpc>
                <a:spcPct val="90000"/>
              </a:lnSpc>
            </a:pPr>
            <a:r>
              <a:rPr lang="en-US" altLang="en-US" sz="2100" dirty="0"/>
              <a:t>Broken tablets / capsules</a:t>
            </a:r>
          </a:p>
          <a:p>
            <a:pPr lvl="1">
              <a:lnSpc>
                <a:spcPct val="90000"/>
              </a:lnSpc>
            </a:pPr>
            <a:r>
              <a:rPr lang="en-US" altLang="en-US" sz="2100" dirty="0"/>
              <a:t>Crushing tablets / opening capsules</a:t>
            </a:r>
          </a:p>
          <a:p>
            <a:pPr lvl="1">
              <a:lnSpc>
                <a:spcPct val="90000"/>
              </a:lnSpc>
            </a:pPr>
            <a:r>
              <a:rPr lang="en-US" altLang="en-US" sz="2100" dirty="0"/>
              <a:t>Spilling liquid forms</a:t>
            </a:r>
          </a:p>
          <a:p>
            <a:pPr lvl="1">
              <a:lnSpc>
                <a:spcPct val="90000"/>
              </a:lnSpc>
            </a:pPr>
            <a:endParaRPr lang="en-US" altLang="en-US" dirty="0"/>
          </a:p>
        </p:txBody>
      </p:sp>
      <p:pic>
        <p:nvPicPr>
          <p:cNvPr id="6" name="Picture 5"/>
          <p:cNvPicPr>
            <a:picLocks noChangeAspect="1"/>
          </p:cNvPicPr>
          <p:nvPr/>
        </p:nvPicPr>
        <p:blipFill>
          <a:blip r:embed="rId4"/>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84523155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00050" y="971550"/>
            <a:ext cx="6743700" cy="800100"/>
          </a:xfrm>
        </p:spPr>
        <p:txBody>
          <a:bodyPr>
            <a:noAutofit/>
          </a:bodyPr>
          <a:lstStyle/>
          <a:p>
            <a:r>
              <a:rPr lang="en-US" altLang="en-US" sz="3000" dirty="0"/>
              <a:t>Exposure Opportunities: Drug Disposal</a:t>
            </a:r>
          </a:p>
        </p:txBody>
      </p:sp>
      <p:sp>
        <p:nvSpPr>
          <p:cNvPr id="57347" name="Rectangle 3"/>
          <p:cNvSpPr>
            <a:spLocks noGrp="1" noChangeArrowheads="1"/>
          </p:cNvSpPr>
          <p:nvPr>
            <p:ph idx="1"/>
          </p:nvPr>
        </p:nvSpPr>
        <p:spPr>
          <a:xfrm>
            <a:off x="400050" y="2057400"/>
            <a:ext cx="8115300" cy="3655314"/>
          </a:xfrm>
        </p:spPr>
        <p:txBody>
          <a:bodyPr>
            <a:normAutofit/>
          </a:bodyPr>
          <a:lstStyle/>
          <a:p>
            <a:r>
              <a:rPr lang="en-US" altLang="en-US" sz="2400" dirty="0"/>
              <a:t>Handling contaminated materials </a:t>
            </a:r>
          </a:p>
          <a:p>
            <a:pPr lvl="1"/>
            <a:r>
              <a:rPr lang="en-US" altLang="en-US" sz="2100" dirty="0"/>
              <a:t>Used IV equipment</a:t>
            </a:r>
          </a:p>
          <a:p>
            <a:pPr lvl="1"/>
            <a:r>
              <a:rPr lang="en-US" altLang="en-US" sz="2100" dirty="0"/>
              <a:t>Residual drug</a:t>
            </a:r>
          </a:p>
          <a:p>
            <a:pPr lvl="1"/>
            <a:r>
              <a:rPr lang="en-US" altLang="en-US" sz="2100" dirty="0"/>
              <a:t>Used personal protective equipment</a:t>
            </a:r>
          </a:p>
          <a:p>
            <a:r>
              <a:rPr lang="en-US" altLang="en-US" sz="2400" dirty="0"/>
              <a:t>Carrying drug waste from administration site to disposal site</a:t>
            </a:r>
          </a:p>
          <a:p>
            <a:r>
              <a:rPr lang="en-US" altLang="en-US" sz="2400" dirty="0"/>
              <a:t>Reaching into waste containers </a:t>
            </a:r>
          </a:p>
          <a:p>
            <a:r>
              <a:rPr lang="en-US" altLang="en-US" sz="2400" dirty="0"/>
              <a:t>Using wrong containers</a:t>
            </a:r>
          </a:p>
          <a:p>
            <a:r>
              <a:rPr lang="en-US" altLang="en-US" sz="2400" dirty="0"/>
              <a:t>Over-full containers</a:t>
            </a:r>
          </a:p>
        </p:txBody>
      </p:sp>
      <p:pic>
        <p:nvPicPr>
          <p:cNvPr id="5" name="Picture 4"/>
          <p:cNvPicPr>
            <a:picLocks noChangeAspect="1"/>
          </p:cNvPicPr>
          <p:nvPr/>
        </p:nvPicPr>
        <p:blipFill>
          <a:blip r:embed="rId4"/>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1939848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5750" y="987492"/>
            <a:ext cx="8401050" cy="784158"/>
          </a:xfrm>
        </p:spPr>
        <p:txBody>
          <a:bodyPr>
            <a:noAutofit/>
          </a:bodyPr>
          <a:lstStyle/>
          <a:p>
            <a:r>
              <a:rPr lang="en-US" altLang="en-US" sz="3000" dirty="0"/>
              <a:t>Exposure </a:t>
            </a:r>
            <a:r>
              <a:rPr lang="en-US" altLang="en-US" sz="3000" dirty="0"/>
              <a:t>Opportunities: Contaminated </a:t>
            </a:r>
            <a:r>
              <a:rPr lang="en-US" altLang="en-US" sz="3000" dirty="0"/>
              <a:t>Excretions</a:t>
            </a:r>
          </a:p>
        </p:txBody>
      </p:sp>
      <p:sp>
        <p:nvSpPr>
          <p:cNvPr id="19459" name="Rectangle 3"/>
          <p:cNvSpPr>
            <a:spLocks noGrp="1" noChangeArrowheads="1"/>
          </p:cNvSpPr>
          <p:nvPr>
            <p:ph idx="1"/>
          </p:nvPr>
        </p:nvSpPr>
        <p:spPr>
          <a:xfrm>
            <a:off x="342900" y="2057400"/>
            <a:ext cx="8172450" cy="3655314"/>
          </a:xfrm>
        </p:spPr>
        <p:txBody>
          <a:bodyPr>
            <a:normAutofit/>
          </a:bodyPr>
          <a:lstStyle/>
          <a:p>
            <a:r>
              <a:rPr lang="en-US" altLang="en-US" sz="2400" dirty="0"/>
              <a:t>Variable HD excretion: hours to days </a:t>
            </a:r>
            <a:r>
              <a:rPr lang="en-US" altLang="en-US" sz="2400" dirty="0"/>
              <a:t>(</a:t>
            </a:r>
            <a:r>
              <a:rPr lang="en-US" altLang="en-US" sz="2400" dirty="0"/>
              <a:t>48 hours average)</a:t>
            </a:r>
          </a:p>
          <a:p>
            <a:r>
              <a:rPr lang="en-US" altLang="en-US" sz="2400" dirty="0"/>
              <a:t>Handling body fluids of patients who have received HDs</a:t>
            </a:r>
          </a:p>
          <a:p>
            <a:pPr lvl="1"/>
            <a:r>
              <a:rPr lang="en-US" altLang="en-US" sz="2100" dirty="0"/>
              <a:t>Urinals / urine</a:t>
            </a:r>
          </a:p>
          <a:p>
            <a:pPr lvl="1"/>
            <a:r>
              <a:rPr lang="en-US" altLang="en-US" sz="2100" dirty="0"/>
              <a:t>Bedpans / stool</a:t>
            </a:r>
          </a:p>
          <a:p>
            <a:pPr lvl="1"/>
            <a:r>
              <a:rPr lang="en-US" altLang="en-US" sz="2100" dirty="0"/>
              <a:t>Emesis basins / emesis</a:t>
            </a:r>
          </a:p>
          <a:p>
            <a:pPr lvl="1"/>
            <a:r>
              <a:rPr lang="en-US" altLang="en-US" sz="2100" dirty="0"/>
              <a:t>Sweat (?)</a:t>
            </a:r>
          </a:p>
          <a:p>
            <a:pPr lvl="1"/>
            <a:r>
              <a:rPr lang="en-US" altLang="en-US" sz="2100" dirty="0"/>
              <a:t>Flushing toilets</a:t>
            </a:r>
          </a:p>
          <a:p>
            <a:pPr lvl="1"/>
            <a:r>
              <a:rPr lang="en-US" altLang="en-US" sz="2100" dirty="0"/>
              <a:t>Linen contaminated with bodily fluids</a:t>
            </a:r>
          </a:p>
        </p:txBody>
      </p:sp>
      <p:pic>
        <p:nvPicPr>
          <p:cNvPr id="5" name="Picture 4"/>
          <p:cNvPicPr>
            <a:picLocks noChangeAspect="1"/>
          </p:cNvPicPr>
          <p:nvPr/>
        </p:nvPicPr>
        <p:blipFill>
          <a:blip r:embed="rId4"/>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340177225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152400"/>
            <a:ext cx="6400800" cy="884183"/>
          </a:xfrm>
        </p:spPr>
        <p:txBody>
          <a:bodyPr>
            <a:normAutofit/>
          </a:bodyPr>
          <a:lstStyle/>
          <a:p>
            <a:pPr eaLnBrk="1" hangingPunct="1"/>
            <a:r>
              <a:rPr lang="en-US" altLang="en-US" sz="3000" dirty="0"/>
              <a:t>Applicable MIOSHA Regulations</a:t>
            </a:r>
          </a:p>
        </p:txBody>
      </p:sp>
      <p:sp>
        <p:nvSpPr>
          <p:cNvPr id="182275" name="Rectangle 3"/>
          <p:cNvSpPr>
            <a:spLocks noGrp="1" noChangeArrowheads="1"/>
          </p:cNvSpPr>
          <p:nvPr>
            <p:ph type="body" idx="1"/>
          </p:nvPr>
        </p:nvSpPr>
        <p:spPr>
          <a:xfrm>
            <a:off x="470828" y="1295400"/>
            <a:ext cx="7432952" cy="3543300"/>
          </a:xfrm>
        </p:spPr>
        <p:txBody>
          <a:bodyPr>
            <a:normAutofit fontScale="92500" lnSpcReduction="20000"/>
          </a:bodyPr>
          <a:lstStyle/>
          <a:p>
            <a:pPr eaLnBrk="1" hangingPunct="1">
              <a:lnSpc>
                <a:spcPct val="150000"/>
              </a:lnSpc>
              <a:defRPr/>
            </a:pPr>
            <a:r>
              <a:rPr lang="en-US" sz="2400" dirty="0"/>
              <a:t>Hazard Communication - MIOSHA Part 92/430</a:t>
            </a:r>
          </a:p>
          <a:p>
            <a:pPr eaLnBrk="1" hangingPunct="1">
              <a:lnSpc>
                <a:spcPct val="150000"/>
              </a:lnSpc>
              <a:defRPr/>
            </a:pPr>
            <a:r>
              <a:rPr lang="en-US" sz="2400" dirty="0"/>
              <a:t>Personal Protective Equipment - MIOSHA Part 33/433</a:t>
            </a:r>
          </a:p>
          <a:p>
            <a:pPr eaLnBrk="1" hangingPunct="1">
              <a:lnSpc>
                <a:spcPct val="150000"/>
              </a:lnSpc>
              <a:defRPr/>
            </a:pPr>
            <a:r>
              <a:rPr lang="en-US" sz="2400" dirty="0"/>
              <a:t>Respiratory Protection - MIOSHA Part 451</a:t>
            </a:r>
          </a:p>
          <a:p>
            <a:pPr eaLnBrk="1" hangingPunct="1">
              <a:lnSpc>
                <a:spcPct val="150000"/>
              </a:lnSpc>
              <a:defRPr/>
            </a:pPr>
            <a:r>
              <a:rPr lang="en-US" sz="2400" dirty="0"/>
              <a:t>Bloodborne Infectious Diseases - MIOSHA Part 554</a:t>
            </a:r>
          </a:p>
          <a:p>
            <a:pPr eaLnBrk="1" hangingPunct="1">
              <a:lnSpc>
                <a:spcPct val="150000"/>
              </a:lnSpc>
              <a:defRPr/>
            </a:pPr>
            <a:r>
              <a:rPr lang="en-US" sz="2400" dirty="0"/>
              <a:t>Housekeeping – MIOSHA Part 1</a:t>
            </a:r>
          </a:p>
          <a:p>
            <a:pPr eaLnBrk="1" hangingPunct="1">
              <a:lnSpc>
                <a:spcPct val="150000"/>
              </a:lnSpc>
              <a:defRPr/>
            </a:pPr>
            <a:r>
              <a:rPr lang="en-US" sz="2400" dirty="0"/>
              <a:t>Sanitation – MIOSHA Part 474</a:t>
            </a:r>
          </a:p>
          <a:p>
            <a:pPr eaLnBrk="1" hangingPunct="1">
              <a:lnSpc>
                <a:spcPct val="150000"/>
              </a:lnSpc>
              <a:defRPr/>
            </a:pPr>
            <a:r>
              <a:rPr lang="en-US" sz="2400" dirty="0"/>
              <a:t>Recordkeeping – MIOSHA Part 11</a:t>
            </a:r>
          </a:p>
          <a:p>
            <a:pPr eaLnBrk="1" hangingPunct="1">
              <a:lnSpc>
                <a:spcPct val="80000"/>
              </a:lnSpc>
              <a:defRPr/>
            </a:pPr>
            <a:endParaRPr lang="en-US" sz="2100" dirty="0"/>
          </a:p>
        </p:txBody>
      </p:sp>
      <p:pic>
        <p:nvPicPr>
          <p:cNvPr id="6" name="Picture 5"/>
          <p:cNvPicPr>
            <a:picLocks noChangeAspect="1"/>
          </p:cNvPicPr>
          <p:nvPr/>
        </p:nvPicPr>
        <p:blipFill>
          <a:blip r:embed="rId4"/>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1058339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446022"/>
            <a:ext cx="8286750" cy="964814"/>
          </a:xfrm>
          <a:noFill/>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anchor="b">
            <a:noAutofit/>
          </a:bodyPr>
          <a:lstStyle/>
          <a:p>
            <a:r>
              <a:rPr lang="en-US" sz="3000" dirty="0"/>
              <a:t>MIOSHA Part 92/430 </a:t>
            </a:r>
            <a:r>
              <a:rPr lang="en-US" sz="3000" dirty="0"/>
              <a:t/>
            </a:r>
            <a:br>
              <a:rPr lang="en-US" sz="3000" dirty="0"/>
            </a:br>
            <a:r>
              <a:rPr lang="en-US" sz="3000" dirty="0"/>
              <a:t>H</a:t>
            </a:r>
            <a:r>
              <a:rPr lang="en-US" altLang="en-US" sz="3000" dirty="0"/>
              <a:t>azard </a:t>
            </a:r>
            <a:r>
              <a:rPr lang="en-US" altLang="en-US" sz="3000" dirty="0"/>
              <a:t>Communication (</a:t>
            </a:r>
            <a:r>
              <a:rPr lang="en-US" altLang="en-US" sz="3000" dirty="0" err="1"/>
              <a:t>Haz</a:t>
            </a:r>
            <a:r>
              <a:rPr lang="en-US" altLang="en-US" sz="3000" dirty="0"/>
              <a:t> Com)</a:t>
            </a:r>
            <a:endParaRPr lang="en-US" altLang="en-US" sz="2400" dirty="0"/>
          </a:p>
        </p:txBody>
      </p:sp>
      <p:sp>
        <p:nvSpPr>
          <p:cNvPr id="185347" name="Rectangle 3"/>
          <p:cNvSpPr>
            <a:spLocks noGrp="1" noChangeArrowheads="1"/>
          </p:cNvSpPr>
          <p:nvPr>
            <p:ph type="body" idx="1"/>
          </p:nvPr>
        </p:nvSpPr>
        <p:spPr>
          <a:xfrm>
            <a:off x="404649" y="1600200"/>
            <a:ext cx="7543800" cy="4228380"/>
          </a:xfrm>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a:normAutofit fontScale="92500" lnSpcReduction="10000"/>
          </a:bodyPr>
          <a:lstStyle/>
          <a:p>
            <a:pPr eaLnBrk="1" hangingPunct="1">
              <a:lnSpc>
                <a:spcPct val="90000"/>
              </a:lnSpc>
              <a:buFont typeface="Wingdings" pitchFamily="2" charset="2"/>
              <a:buNone/>
              <a:defRPr/>
            </a:pPr>
            <a:r>
              <a:rPr lang="en-US" sz="2600" dirty="0"/>
              <a:t>Requires manufactures and employers to provide</a:t>
            </a:r>
          </a:p>
          <a:p>
            <a:pPr eaLnBrk="1" hangingPunct="1">
              <a:lnSpc>
                <a:spcPct val="90000"/>
              </a:lnSpc>
              <a:buFont typeface="Wingdings" pitchFamily="2" charset="2"/>
              <a:buNone/>
              <a:defRPr/>
            </a:pPr>
            <a:r>
              <a:rPr lang="en-US" sz="2600" dirty="0"/>
              <a:t>chemical safety and health information to employees:</a:t>
            </a:r>
          </a:p>
          <a:p>
            <a:pPr eaLnBrk="1" hangingPunct="1">
              <a:lnSpc>
                <a:spcPct val="90000"/>
              </a:lnSpc>
              <a:defRPr/>
            </a:pPr>
            <a:r>
              <a:rPr lang="en-US" sz="2600" dirty="0"/>
              <a:t>Written Program</a:t>
            </a:r>
          </a:p>
          <a:p>
            <a:pPr lvl="1" eaLnBrk="1" hangingPunct="1">
              <a:lnSpc>
                <a:spcPct val="90000"/>
              </a:lnSpc>
              <a:defRPr/>
            </a:pPr>
            <a:r>
              <a:rPr lang="en-US" sz="2600" dirty="0"/>
              <a:t>Chemical Inventory (list of chemicals</a:t>
            </a:r>
            <a:r>
              <a:rPr lang="en-US" sz="2600" dirty="0"/>
              <a:t>)*</a:t>
            </a:r>
            <a:endParaRPr lang="en-US" sz="2600" dirty="0"/>
          </a:p>
          <a:p>
            <a:pPr lvl="1" eaLnBrk="1" hangingPunct="1">
              <a:lnSpc>
                <a:spcPct val="90000"/>
              </a:lnSpc>
              <a:defRPr/>
            </a:pPr>
            <a:r>
              <a:rPr lang="en-US" sz="2600" dirty="0"/>
              <a:t>Multi-employer worksites</a:t>
            </a:r>
          </a:p>
          <a:p>
            <a:pPr lvl="1" eaLnBrk="1" hangingPunct="1">
              <a:lnSpc>
                <a:spcPct val="90000"/>
              </a:lnSpc>
              <a:defRPr/>
            </a:pPr>
            <a:r>
              <a:rPr lang="en-US" sz="2600" dirty="0"/>
              <a:t>Non-routine Tasks</a:t>
            </a:r>
          </a:p>
          <a:p>
            <a:pPr eaLnBrk="1" hangingPunct="1">
              <a:lnSpc>
                <a:spcPct val="90000"/>
              </a:lnSpc>
              <a:defRPr/>
            </a:pPr>
            <a:r>
              <a:rPr lang="en-US" sz="2600" dirty="0"/>
              <a:t>Labeling</a:t>
            </a:r>
          </a:p>
          <a:p>
            <a:pPr eaLnBrk="1" hangingPunct="1">
              <a:lnSpc>
                <a:spcPct val="90000"/>
              </a:lnSpc>
              <a:defRPr/>
            </a:pPr>
            <a:r>
              <a:rPr lang="en-US" sz="2600" dirty="0"/>
              <a:t>Safety Data Sheets (SDSs)</a:t>
            </a:r>
          </a:p>
          <a:p>
            <a:pPr eaLnBrk="1" hangingPunct="1">
              <a:lnSpc>
                <a:spcPct val="90000"/>
              </a:lnSpc>
              <a:defRPr/>
            </a:pPr>
            <a:r>
              <a:rPr lang="en-US" sz="2600" dirty="0"/>
              <a:t>Training*</a:t>
            </a:r>
            <a:br>
              <a:rPr lang="en-US" sz="2600" dirty="0"/>
            </a:br>
            <a:endParaRPr lang="en-US" sz="2600" dirty="0"/>
          </a:p>
          <a:p>
            <a:pPr marL="0" indent="0">
              <a:lnSpc>
                <a:spcPct val="90000"/>
              </a:lnSpc>
              <a:buNone/>
              <a:defRPr/>
            </a:pPr>
            <a:r>
              <a:rPr lang="en-US" sz="1650" dirty="0"/>
              <a:t>* List of Hazardous Drugs reviewed annually and annual documented effective training competency</a:t>
            </a:r>
            <a:r>
              <a:rPr lang="en-US" sz="1650" dirty="0">
                <a:latin typeface="Leelawadee" panose="020B0502040204020203" pitchFamily="34" charset="-34"/>
                <a:cs typeface="Leelawadee" panose="020B0502040204020203" pitchFamily="34" charset="-34"/>
              </a:rPr>
              <a:t> is</a:t>
            </a:r>
            <a:r>
              <a:rPr lang="en-US" sz="1650" dirty="0"/>
              <a:t> </a:t>
            </a:r>
            <a:r>
              <a:rPr lang="en-US" sz="1650" dirty="0"/>
              <a:t>required by U.S. </a:t>
            </a:r>
            <a:r>
              <a:rPr lang="en-US" sz="1650" dirty="0" err="1"/>
              <a:t>Pharmacopeial</a:t>
            </a:r>
            <a:r>
              <a:rPr lang="en-US" sz="1650" dirty="0"/>
              <a:t> Convention (USP) &lt;800</a:t>
            </a:r>
            <a:r>
              <a:rPr lang="en-US" sz="1650" dirty="0"/>
              <a:t>&gt;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351" y="3034729"/>
            <a:ext cx="1887395" cy="1669619"/>
          </a:xfrm>
          <a:prstGeom prst="rect">
            <a:avLst/>
          </a:prstGeom>
        </p:spPr>
      </p:pic>
      <p:pic>
        <p:nvPicPr>
          <p:cNvPr id="6" name="Picture 5"/>
          <p:cNvPicPr>
            <a:picLocks noChangeAspect="1"/>
          </p:cNvPicPr>
          <p:nvPr/>
        </p:nvPicPr>
        <p:blipFill>
          <a:blip r:embed="rId5"/>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3872349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00050" y="1028700"/>
            <a:ext cx="6915150" cy="514350"/>
          </a:xfrm>
          <a:noFill/>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anchor="b">
            <a:noAutofit/>
          </a:bodyPr>
          <a:lstStyle/>
          <a:p>
            <a:pPr eaLnBrk="1" hangingPunct="1"/>
            <a:r>
              <a:rPr lang="en-US" altLang="en-US" sz="3000" dirty="0"/>
              <a:t>Safety Data Sheets (SDSs)</a:t>
            </a:r>
          </a:p>
        </p:txBody>
      </p:sp>
      <p:sp>
        <p:nvSpPr>
          <p:cNvPr id="191491" name="Rectangle 3"/>
          <p:cNvSpPr>
            <a:spLocks noGrp="1" noChangeArrowheads="1"/>
          </p:cNvSpPr>
          <p:nvPr>
            <p:ph type="body" idx="1"/>
          </p:nvPr>
        </p:nvSpPr>
        <p:spPr>
          <a:xfrm>
            <a:off x="400050" y="1635647"/>
            <a:ext cx="7829550" cy="3886200"/>
          </a:xfrm>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a:normAutofit lnSpcReduction="10000"/>
          </a:bodyPr>
          <a:lstStyle/>
          <a:p>
            <a:pPr marL="0" indent="0">
              <a:buNone/>
              <a:defRPr/>
            </a:pPr>
            <a:r>
              <a:rPr lang="en-US" sz="2100" dirty="0"/>
              <a:t>Maintain SDSs for all hazardous chemicals</a:t>
            </a:r>
          </a:p>
          <a:p>
            <a:pPr>
              <a:defRPr/>
            </a:pPr>
            <a:r>
              <a:rPr lang="en-US" sz="2100" dirty="0"/>
              <a:t>Examples:</a:t>
            </a:r>
          </a:p>
          <a:p>
            <a:pPr lvl="1" eaLnBrk="1" hangingPunct="1">
              <a:defRPr/>
            </a:pPr>
            <a:r>
              <a:rPr lang="en-US" sz="2100" dirty="0"/>
              <a:t>Hazardous drugs (liquid or powdered)</a:t>
            </a:r>
          </a:p>
          <a:p>
            <a:pPr lvl="1" eaLnBrk="1" hangingPunct="1">
              <a:defRPr/>
            </a:pPr>
            <a:r>
              <a:rPr lang="en-US" sz="2100" dirty="0"/>
              <a:t>Disinfectants</a:t>
            </a:r>
          </a:p>
          <a:p>
            <a:pPr lvl="1" eaLnBrk="1" hangingPunct="1">
              <a:defRPr/>
            </a:pPr>
            <a:r>
              <a:rPr lang="en-US" sz="2100" dirty="0"/>
              <a:t>Oxygen</a:t>
            </a:r>
          </a:p>
          <a:p>
            <a:pPr eaLnBrk="1" hangingPunct="1">
              <a:defRPr/>
            </a:pPr>
            <a:r>
              <a:rPr lang="en-US" sz="2100" dirty="0"/>
              <a:t>Consumer products exemptions:</a:t>
            </a:r>
          </a:p>
          <a:p>
            <a:pPr lvl="1" eaLnBrk="1" hangingPunct="1">
              <a:defRPr/>
            </a:pPr>
            <a:r>
              <a:rPr lang="en-US" sz="2250" dirty="0"/>
              <a:t>Personal use items (i.e. hairspray, aspirin)</a:t>
            </a:r>
          </a:p>
          <a:p>
            <a:pPr lvl="1" eaLnBrk="1" hangingPunct="1">
              <a:defRPr/>
            </a:pPr>
            <a:r>
              <a:rPr lang="en-US" sz="2250" dirty="0"/>
              <a:t>Other household products used for purpose and quantity intended in the home.</a:t>
            </a:r>
          </a:p>
          <a:p>
            <a:pPr eaLnBrk="1" hangingPunct="1">
              <a:defRPr/>
            </a:pPr>
            <a:r>
              <a:rPr lang="en-US" sz="2100" dirty="0"/>
              <a:t>Contact manufacturer/distributor/supplier when required SDS not received</a:t>
            </a:r>
          </a:p>
        </p:txBody>
      </p:sp>
      <p:pic>
        <p:nvPicPr>
          <p:cNvPr id="5" name="Picture 4"/>
          <p:cNvPicPr>
            <a:picLocks noChangeAspect="1"/>
          </p:cNvPicPr>
          <p:nvPr/>
        </p:nvPicPr>
        <p:blipFill>
          <a:blip r:embed="rId4"/>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3797027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4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14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14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14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14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14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149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14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9104" y="6010847"/>
            <a:ext cx="8009792" cy="980097"/>
          </a:xfrm>
        </p:spPr>
        <p:txBody>
          <a:bodyPr/>
          <a:lstStyle/>
          <a:p>
            <a:r>
              <a:rPr lang="en-US" dirty="0">
                <a:solidFill>
                  <a:srgbClr val="990000"/>
                </a:solidFill>
              </a:rPr>
              <a:t>www.mhcsa.org</a:t>
            </a:r>
            <a:endParaRPr lang="en-US" dirty="0">
              <a:solidFill>
                <a:srgbClr val="C00000"/>
              </a:solidFill>
            </a:endParaRPr>
          </a:p>
        </p:txBody>
      </p:sp>
      <p:sp>
        <p:nvSpPr>
          <p:cNvPr id="5" name="Title 1"/>
          <p:cNvSpPr txBox="1">
            <a:spLocks/>
          </p:cNvSpPr>
          <p:nvPr/>
        </p:nvSpPr>
        <p:spPr>
          <a:xfrm>
            <a:off x="791308" y="136526"/>
            <a:ext cx="8009792" cy="8130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5">
                    <a:lumMod val="75000"/>
                  </a:schemeClr>
                </a:solidFill>
                <a:latin typeface="+mj-lt"/>
                <a:ea typeface="+mj-ea"/>
                <a:cs typeface="+mj-cs"/>
              </a:defRPr>
            </a:lvl1pPr>
          </a:lstStyle>
          <a:p>
            <a:r>
              <a:rPr lang="en-US" dirty="0" smtClean="0">
                <a:solidFill>
                  <a:srgbClr val="4472C4">
                    <a:lumMod val="75000"/>
                  </a:srgbClr>
                </a:solidFill>
              </a:rPr>
              <a:t>MHCSA: Who we are</a:t>
            </a:r>
            <a:endParaRPr lang="en-US" dirty="0">
              <a:solidFill>
                <a:srgbClr val="4472C4">
                  <a:lumMod val="75000"/>
                </a:srgbClr>
              </a:solidFill>
            </a:endParaRPr>
          </a:p>
        </p:txBody>
      </p:sp>
      <p:pic>
        <p:nvPicPr>
          <p:cNvPr id="6" name="Picture 5"/>
          <p:cNvPicPr>
            <a:picLocks noChangeAspect="1"/>
          </p:cNvPicPr>
          <p:nvPr/>
        </p:nvPicPr>
        <p:blipFill>
          <a:blip r:embed="rId3"/>
          <a:stretch>
            <a:fillRect/>
          </a:stretch>
        </p:blipFill>
        <p:spPr>
          <a:xfrm>
            <a:off x="791308" y="944314"/>
            <a:ext cx="8200292" cy="4874176"/>
          </a:xfrm>
          <a:prstGeom prst="rect">
            <a:avLst/>
          </a:prstGeom>
        </p:spPr>
      </p:pic>
    </p:spTree>
    <p:custDataLst>
      <p:tags r:id="rId1"/>
    </p:custDataLst>
    <p:extLst>
      <p:ext uri="{BB962C8B-B14F-4D97-AF65-F5344CB8AC3E}">
        <p14:creationId xmlns:p14="http://schemas.microsoft.com/office/powerpoint/2010/main" val="2930301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42900" y="1028701"/>
            <a:ext cx="8401050" cy="969170"/>
          </a:xfrm>
        </p:spPr>
        <p:txBody>
          <a:bodyPr>
            <a:normAutofit fontScale="90000"/>
          </a:bodyPr>
          <a:lstStyle/>
          <a:p>
            <a:pPr eaLnBrk="1" hangingPunct="1"/>
            <a:r>
              <a:rPr lang="en-US" altLang="en-US" sz="3300" dirty="0"/>
              <a:t>Safety Data Sheets (SDSs)</a:t>
            </a:r>
            <a:br>
              <a:rPr lang="en-US" altLang="en-US" sz="3300" dirty="0"/>
            </a:br>
            <a:r>
              <a:rPr lang="en-US" altLang="en-US" sz="900" dirty="0">
                <a:solidFill>
                  <a:schemeClr val="tx1"/>
                </a:solidFill>
              </a:rPr>
              <a:t/>
            </a:r>
            <a:br>
              <a:rPr lang="en-US" altLang="en-US" sz="900" dirty="0">
                <a:solidFill>
                  <a:schemeClr val="tx1"/>
                </a:solidFill>
              </a:rPr>
            </a:br>
            <a:r>
              <a:rPr lang="en-US" altLang="en-US" sz="1200" dirty="0">
                <a:solidFill>
                  <a:schemeClr val="tx1"/>
                </a:solidFill>
              </a:rPr>
              <a:t> </a:t>
            </a:r>
            <a:r>
              <a:rPr lang="en-US" altLang="en-US" sz="2700" dirty="0">
                <a:solidFill>
                  <a:schemeClr val="tx1"/>
                </a:solidFill>
              </a:rPr>
              <a:t>New 16-section standardized SDS format required (ANSI Z400.1)</a:t>
            </a:r>
          </a:p>
        </p:txBody>
      </p:sp>
      <p:sp>
        <p:nvSpPr>
          <p:cNvPr id="13" name="Rectangle 3"/>
          <p:cNvSpPr txBox="1">
            <a:spLocks noChangeArrowheads="1"/>
          </p:cNvSpPr>
          <p:nvPr/>
        </p:nvSpPr>
        <p:spPr bwMode="auto">
          <a:xfrm>
            <a:off x="342900" y="2110730"/>
            <a:ext cx="4800601" cy="377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9pPr>
          </a:lstStyle>
          <a:p>
            <a:pPr eaLnBrk="1" hangingPunct="1">
              <a:buFont typeface="Wingdings" pitchFamily="2" charset="2"/>
              <a:buNone/>
              <a:defRPr/>
            </a:pPr>
            <a:r>
              <a:rPr lang="en-US" sz="1800" kern="0" dirty="0">
                <a:effectLst/>
              </a:rPr>
              <a:t>Section 1 – Identification</a:t>
            </a:r>
          </a:p>
          <a:p>
            <a:pPr eaLnBrk="1" hangingPunct="1">
              <a:spcAft>
                <a:spcPts val="150"/>
              </a:spcAft>
              <a:buNone/>
              <a:defRPr/>
            </a:pPr>
            <a:r>
              <a:rPr lang="en-US" sz="1800" kern="0" dirty="0">
                <a:effectLst/>
              </a:rPr>
              <a:t>Section 2 – Hazard(s) identification </a:t>
            </a:r>
          </a:p>
          <a:p>
            <a:pPr eaLnBrk="1" hangingPunct="1">
              <a:spcAft>
                <a:spcPts val="150"/>
              </a:spcAft>
              <a:buNone/>
              <a:defRPr/>
            </a:pPr>
            <a:r>
              <a:rPr lang="en-US" sz="1800" kern="0" dirty="0">
                <a:effectLst/>
              </a:rPr>
              <a:t>Section 3 – </a:t>
            </a:r>
            <a:r>
              <a:rPr lang="en-US" sz="1800" kern="0" dirty="0">
                <a:effectLst/>
              </a:rPr>
              <a:t>Composition/Ingredients</a:t>
            </a:r>
            <a:endParaRPr lang="en-US" sz="1800" kern="0" dirty="0">
              <a:effectLst/>
            </a:endParaRPr>
          </a:p>
          <a:p>
            <a:pPr eaLnBrk="1" hangingPunct="1">
              <a:spcAft>
                <a:spcPts val="150"/>
              </a:spcAft>
              <a:buNone/>
              <a:defRPr/>
            </a:pPr>
            <a:r>
              <a:rPr lang="en-US" sz="1800" kern="0" dirty="0">
                <a:effectLst/>
              </a:rPr>
              <a:t>Section 4 – First-aid Measures</a:t>
            </a:r>
          </a:p>
          <a:p>
            <a:pPr eaLnBrk="1" hangingPunct="1">
              <a:spcAft>
                <a:spcPts val="150"/>
              </a:spcAft>
              <a:buNone/>
              <a:defRPr/>
            </a:pPr>
            <a:r>
              <a:rPr lang="en-US" sz="1800" kern="0" dirty="0">
                <a:effectLst/>
              </a:rPr>
              <a:t>Section 5 – Fire-fighting Measures</a:t>
            </a:r>
          </a:p>
          <a:p>
            <a:pPr eaLnBrk="1" hangingPunct="1">
              <a:spcAft>
                <a:spcPts val="150"/>
              </a:spcAft>
              <a:buNone/>
              <a:defRPr/>
            </a:pPr>
            <a:r>
              <a:rPr lang="en-US" sz="1800" kern="0" dirty="0">
                <a:effectLst/>
              </a:rPr>
              <a:t>Section 6 – Accidental Release </a:t>
            </a:r>
            <a:r>
              <a:rPr lang="en-US" sz="1800" kern="0" dirty="0">
                <a:effectLst/>
              </a:rPr>
              <a:t>Measures</a:t>
            </a:r>
            <a:endParaRPr lang="en-US" sz="1800" kern="0" dirty="0">
              <a:effectLst/>
            </a:endParaRPr>
          </a:p>
          <a:p>
            <a:pPr eaLnBrk="1" hangingPunct="1">
              <a:spcAft>
                <a:spcPts val="150"/>
              </a:spcAft>
              <a:buNone/>
              <a:defRPr/>
            </a:pPr>
            <a:r>
              <a:rPr lang="en-US" sz="1800" kern="0" dirty="0">
                <a:effectLst/>
              </a:rPr>
              <a:t>Section 7 – Handling and Storage</a:t>
            </a:r>
          </a:p>
          <a:p>
            <a:pPr eaLnBrk="1" hangingPunct="1">
              <a:spcAft>
                <a:spcPts val="150"/>
              </a:spcAft>
              <a:buNone/>
              <a:defRPr/>
            </a:pPr>
            <a:r>
              <a:rPr lang="en-US" sz="1800" kern="0" dirty="0">
                <a:effectLst/>
              </a:rPr>
              <a:t>Section 8 – Exposure Controls / </a:t>
            </a:r>
            <a:r>
              <a:rPr lang="en-US" sz="1800" kern="0" dirty="0">
                <a:effectLst/>
              </a:rPr>
              <a:t>PPE</a:t>
            </a:r>
            <a:endParaRPr lang="en-US" sz="1800" kern="0" dirty="0">
              <a:effectLst/>
            </a:endParaRPr>
          </a:p>
          <a:p>
            <a:pPr eaLnBrk="1" hangingPunct="1">
              <a:spcAft>
                <a:spcPts val="150"/>
              </a:spcAft>
              <a:buNone/>
              <a:defRPr/>
            </a:pPr>
            <a:r>
              <a:rPr lang="en-US" sz="1800" kern="0" dirty="0">
                <a:effectLst/>
              </a:rPr>
              <a:t>Section 9 – Physical and Chemical 	        </a:t>
            </a:r>
          </a:p>
          <a:p>
            <a:pPr eaLnBrk="1" hangingPunct="1">
              <a:spcAft>
                <a:spcPts val="150"/>
              </a:spcAft>
              <a:buNone/>
              <a:defRPr/>
            </a:pPr>
            <a:r>
              <a:rPr lang="en-US" sz="1800" kern="0" dirty="0">
                <a:effectLst/>
              </a:rPr>
              <a:t>                     Properties</a:t>
            </a:r>
          </a:p>
        </p:txBody>
      </p:sp>
      <p:sp>
        <p:nvSpPr>
          <p:cNvPr id="14" name="Rectangle 4"/>
          <p:cNvSpPr txBox="1">
            <a:spLocks noChangeArrowheads="1"/>
          </p:cNvSpPr>
          <p:nvPr/>
        </p:nvSpPr>
        <p:spPr bwMode="auto">
          <a:xfrm>
            <a:off x="4743450" y="2171701"/>
            <a:ext cx="4000500" cy="328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9pPr>
          </a:lstStyle>
          <a:p>
            <a:pPr eaLnBrk="1" hangingPunct="1">
              <a:buFont typeface="Wingdings" pitchFamily="2" charset="2"/>
              <a:buNone/>
              <a:defRPr/>
            </a:pPr>
            <a:r>
              <a:rPr lang="en-US" sz="1800" kern="0" dirty="0">
                <a:effectLst/>
              </a:rPr>
              <a:t>Section 10 – Stability and Reactivity</a:t>
            </a:r>
          </a:p>
          <a:p>
            <a:pPr eaLnBrk="1" hangingPunct="1">
              <a:spcAft>
                <a:spcPts val="150"/>
              </a:spcAft>
              <a:buNone/>
              <a:defRPr/>
            </a:pPr>
            <a:r>
              <a:rPr lang="en-US" sz="1800" kern="0" dirty="0">
                <a:effectLst/>
              </a:rPr>
              <a:t>Section 11 – Toxicological Information</a:t>
            </a:r>
          </a:p>
          <a:p>
            <a:pPr eaLnBrk="1" hangingPunct="1">
              <a:spcAft>
                <a:spcPts val="150"/>
              </a:spcAft>
              <a:buNone/>
              <a:defRPr/>
            </a:pPr>
            <a:r>
              <a:rPr lang="en-US" sz="1800" kern="0" dirty="0">
                <a:solidFill>
                  <a:schemeClr val="accent1"/>
                </a:solidFill>
                <a:effectLst/>
              </a:rPr>
              <a:t>Section 12 – Ecological Information*</a:t>
            </a:r>
          </a:p>
          <a:p>
            <a:pPr eaLnBrk="1" hangingPunct="1">
              <a:spcAft>
                <a:spcPts val="150"/>
              </a:spcAft>
              <a:buNone/>
              <a:defRPr/>
            </a:pPr>
            <a:r>
              <a:rPr lang="en-US" sz="1800" kern="0" dirty="0">
                <a:solidFill>
                  <a:schemeClr val="accent1"/>
                </a:solidFill>
                <a:effectLst/>
              </a:rPr>
              <a:t>Section 13 – Disposal Consideration*</a:t>
            </a:r>
          </a:p>
          <a:p>
            <a:pPr eaLnBrk="1" hangingPunct="1">
              <a:spcAft>
                <a:spcPts val="150"/>
              </a:spcAft>
              <a:buNone/>
              <a:defRPr/>
            </a:pPr>
            <a:r>
              <a:rPr lang="en-US" sz="1800" kern="0" dirty="0">
                <a:solidFill>
                  <a:schemeClr val="accent1"/>
                </a:solidFill>
                <a:effectLst/>
              </a:rPr>
              <a:t>Section 14 – Transport Information*</a:t>
            </a:r>
          </a:p>
          <a:p>
            <a:pPr eaLnBrk="1" hangingPunct="1">
              <a:spcAft>
                <a:spcPts val="150"/>
              </a:spcAft>
              <a:buNone/>
              <a:defRPr/>
            </a:pPr>
            <a:r>
              <a:rPr lang="en-US" sz="1800" kern="0" dirty="0">
                <a:solidFill>
                  <a:schemeClr val="accent1"/>
                </a:solidFill>
                <a:effectLst/>
              </a:rPr>
              <a:t>Section 15 – Regulatory Information*</a:t>
            </a:r>
          </a:p>
          <a:p>
            <a:pPr eaLnBrk="1" hangingPunct="1">
              <a:spcAft>
                <a:spcPts val="150"/>
              </a:spcAft>
              <a:buNone/>
              <a:defRPr/>
            </a:pPr>
            <a:r>
              <a:rPr lang="en-US" sz="1800" kern="0" dirty="0">
                <a:effectLst/>
              </a:rPr>
              <a:t>Section 16 – Other information including date of preparation of last revision</a:t>
            </a:r>
          </a:p>
        </p:txBody>
      </p:sp>
      <p:sp>
        <p:nvSpPr>
          <p:cNvPr id="9221" name="TextBox 6"/>
          <p:cNvSpPr txBox="1">
            <a:spLocks noChangeArrowheads="1"/>
          </p:cNvSpPr>
          <p:nvPr/>
        </p:nvSpPr>
        <p:spPr bwMode="auto">
          <a:xfrm>
            <a:off x="4742743" y="4998504"/>
            <a:ext cx="2743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eaLnBrk="1" hangingPunct="1">
              <a:spcBef>
                <a:spcPct val="0"/>
              </a:spcBef>
              <a:buClrTx/>
              <a:buSzTx/>
              <a:buFontTx/>
              <a:buNone/>
            </a:pPr>
            <a:r>
              <a:rPr lang="en-US" altLang="en-US" sz="1350" dirty="0">
                <a:solidFill>
                  <a:schemeClr val="accent1"/>
                </a:solidFill>
                <a:latin typeface="Arial" charset="0"/>
              </a:rPr>
              <a:t>*Sections outside of MIOSHA jurisdiction but inclusion of these sections is necessary for a GHS compliant SDS</a:t>
            </a:r>
          </a:p>
        </p:txBody>
      </p:sp>
      <p:pic>
        <p:nvPicPr>
          <p:cNvPr id="7" name="Picture 6"/>
          <p:cNvPicPr>
            <a:picLocks noChangeAspect="1"/>
          </p:cNvPicPr>
          <p:nvPr/>
        </p:nvPicPr>
        <p:blipFill>
          <a:blip r:embed="rId3"/>
          <a:stretch>
            <a:fillRect/>
          </a:stretch>
        </p:blipFill>
        <p:spPr>
          <a:xfrm>
            <a:off x="7924801" y="5068540"/>
            <a:ext cx="819857" cy="760040"/>
          </a:xfrm>
          <a:prstGeom prst="rect">
            <a:avLst/>
          </a:prstGeom>
        </p:spPr>
      </p:pic>
    </p:spTree>
    <p:extLst>
      <p:ext uri="{BB962C8B-B14F-4D97-AF65-F5344CB8AC3E}">
        <p14:creationId xmlns:p14="http://schemas.microsoft.com/office/powerpoint/2010/main" val="3263295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42900" y="1143000"/>
            <a:ext cx="7658100" cy="914400"/>
          </a:xfrm>
        </p:spPr>
        <p:txBody>
          <a:bodyPr>
            <a:noAutofit/>
          </a:bodyPr>
          <a:lstStyle/>
          <a:p>
            <a:r>
              <a:rPr lang="en-US" altLang="en-US" sz="3000" dirty="0"/>
              <a:t>MIOSHA Part 33/433</a:t>
            </a:r>
            <a:br>
              <a:rPr lang="en-US" altLang="en-US" sz="3000" dirty="0"/>
            </a:br>
            <a:r>
              <a:rPr lang="en-US" altLang="en-US" sz="3000" dirty="0"/>
              <a:t>Personal Protective Equipment (PPE)</a:t>
            </a:r>
          </a:p>
        </p:txBody>
      </p:sp>
      <p:sp>
        <p:nvSpPr>
          <p:cNvPr id="203779" name="Rectangle 3"/>
          <p:cNvSpPr>
            <a:spLocks noGrp="1" noChangeArrowheads="1"/>
          </p:cNvSpPr>
          <p:nvPr>
            <p:ph type="body" sz="half" idx="1"/>
          </p:nvPr>
        </p:nvSpPr>
        <p:spPr>
          <a:xfrm>
            <a:off x="342900" y="2205956"/>
            <a:ext cx="7430691" cy="3315891"/>
          </a:xfrm>
        </p:spPr>
        <p:txBody>
          <a:bodyPr>
            <a:normAutofit/>
          </a:bodyPr>
          <a:lstStyle/>
          <a:p>
            <a:pPr eaLnBrk="1" hangingPunct="1">
              <a:buFont typeface="Wingdings" pitchFamily="2" charset="2"/>
              <a:buNone/>
              <a:defRPr/>
            </a:pPr>
            <a:r>
              <a:rPr lang="en-US" sz="2400" dirty="0"/>
              <a:t>MIOSHA Parts 33 and 433:</a:t>
            </a:r>
          </a:p>
          <a:p>
            <a:pPr>
              <a:defRPr/>
            </a:pPr>
            <a:r>
              <a:rPr lang="en-US" sz="2400" dirty="0"/>
              <a:t>Perform a Job Hazard Assessment (JHA)</a:t>
            </a:r>
          </a:p>
          <a:p>
            <a:pPr>
              <a:defRPr/>
            </a:pPr>
            <a:r>
              <a:rPr lang="en-US" sz="2400" dirty="0"/>
              <a:t>Certification of hazard assessment</a:t>
            </a:r>
          </a:p>
          <a:p>
            <a:pPr>
              <a:defRPr/>
            </a:pPr>
            <a:r>
              <a:rPr lang="en-US" sz="2400" dirty="0"/>
              <a:t>Employee training</a:t>
            </a:r>
          </a:p>
          <a:p>
            <a:pPr>
              <a:defRPr/>
            </a:pPr>
            <a:r>
              <a:rPr lang="en-US" sz="2400" dirty="0"/>
              <a:t>Clean and sanitize multi-user PPE</a:t>
            </a:r>
          </a:p>
        </p:txBody>
      </p:sp>
      <p:pic>
        <p:nvPicPr>
          <p:cNvPr id="22532" name="Picture 4" descr="Untitled-1"/>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3854" t="-2173" r="3854" b="2174"/>
          <a:stretch>
            <a:fillRect/>
          </a:stretch>
        </p:blipFill>
        <p:spPr>
          <a:xfrm>
            <a:off x="6343650" y="2571750"/>
            <a:ext cx="1506683"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p:cNvPicPr>
          <p:nvPr/>
        </p:nvPicPr>
        <p:blipFill>
          <a:blip r:embed="rId5"/>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151344592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42900" y="1028700"/>
            <a:ext cx="7658100" cy="857250"/>
          </a:xfrm>
        </p:spPr>
        <p:txBody>
          <a:bodyPr>
            <a:normAutofit/>
          </a:bodyPr>
          <a:lstStyle/>
          <a:p>
            <a:pPr eaLnBrk="1" hangingPunct="1"/>
            <a:r>
              <a:rPr lang="en-US" altLang="en-US" sz="3000" dirty="0"/>
              <a:t>PPE HAZARD ASSESSMENT</a:t>
            </a:r>
          </a:p>
        </p:txBody>
      </p:sp>
      <p:sp>
        <p:nvSpPr>
          <p:cNvPr id="204803" name="Rectangle 3"/>
          <p:cNvSpPr>
            <a:spLocks noGrp="1" noChangeArrowheads="1"/>
          </p:cNvSpPr>
          <p:nvPr>
            <p:ph type="body" idx="1"/>
          </p:nvPr>
        </p:nvSpPr>
        <p:spPr>
          <a:xfrm>
            <a:off x="342900" y="2171700"/>
            <a:ext cx="7205663" cy="3314700"/>
          </a:xfrm>
        </p:spPr>
        <p:txBody>
          <a:bodyPr>
            <a:normAutofit lnSpcReduction="10000"/>
          </a:bodyPr>
          <a:lstStyle/>
          <a:p>
            <a:pPr eaLnBrk="1" hangingPunct="1">
              <a:buFont typeface="Wingdings" pitchFamily="2" charset="2"/>
              <a:buNone/>
              <a:defRPr/>
            </a:pPr>
            <a:r>
              <a:rPr lang="en-US" sz="2475" dirty="0"/>
              <a:t>An employer shall:</a:t>
            </a:r>
          </a:p>
          <a:p>
            <a:pPr>
              <a:buClr>
                <a:schemeClr val="accent2"/>
              </a:buClr>
              <a:defRPr/>
            </a:pPr>
            <a:r>
              <a:rPr lang="en-US" sz="2475" dirty="0"/>
              <a:t>Assess the workplace to determine hazards present</a:t>
            </a:r>
          </a:p>
          <a:p>
            <a:pPr>
              <a:buClr>
                <a:schemeClr val="accent2"/>
              </a:buClr>
              <a:defRPr/>
            </a:pPr>
            <a:r>
              <a:rPr lang="en-US" sz="2475" dirty="0"/>
              <a:t>Select PPE needed and required to perform the job</a:t>
            </a:r>
          </a:p>
          <a:p>
            <a:pPr>
              <a:buClr>
                <a:schemeClr val="accent2"/>
              </a:buClr>
              <a:defRPr/>
            </a:pPr>
            <a:r>
              <a:rPr lang="en-US" sz="2475" dirty="0"/>
              <a:t>Communicate selection decision to employees  </a:t>
            </a:r>
          </a:p>
          <a:p>
            <a:pPr>
              <a:buClr>
                <a:schemeClr val="accent2"/>
              </a:buClr>
              <a:defRPr/>
            </a:pPr>
            <a:r>
              <a:rPr lang="en-US" sz="2475" dirty="0"/>
              <a:t>Written certification of PPE assessment including</a:t>
            </a:r>
          </a:p>
          <a:p>
            <a:pPr lvl="1">
              <a:buClr>
                <a:schemeClr val="accent2"/>
              </a:buClr>
              <a:buFontTx/>
              <a:buChar char="•"/>
              <a:defRPr/>
            </a:pPr>
            <a:r>
              <a:rPr lang="en-US" sz="2100" dirty="0"/>
              <a:t>Workplace evaluated</a:t>
            </a:r>
          </a:p>
          <a:p>
            <a:pPr lvl="1">
              <a:buClr>
                <a:schemeClr val="accent2"/>
              </a:buClr>
              <a:buFontTx/>
              <a:buChar char="•"/>
              <a:defRPr/>
            </a:pPr>
            <a:r>
              <a:rPr lang="en-US" sz="2100" dirty="0"/>
              <a:t>Person who certified assessment	</a:t>
            </a:r>
          </a:p>
          <a:p>
            <a:pPr lvl="1">
              <a:buClr>
                <a:schemeClr val="accent2"/>
              </a:buClr>
              <a:buFontTx/>
              <a:buChar char="•"/>
              <a:defRPr/>
            </a:pPr>
            <a:r>
              <a:rPr lang="en-US" sz="2100" dirty="0"/>
              <a:t>Date of hazard assessment completion	</a:t>
            </a:r>
          </a:p>
        </p:txBody>
      </p:sp>
      <p:pic>
        <p:nvPicPr>
          <p:cNvPr id="5" name="Picture 4"/>
          <p:cNvPicPr>
            <a:picLocks noChangeAspect="1"/>
          </p:cNvPicPr>
          <p:nvPr/>
        </p:nvPicPr>
        <p:blipFill>
          <a:blip r:embed="rId3"/>
          <a:stretch>
            <a:fillRect/>
          </a:stretch>
        </p:blipFill>
        <p:spPr>
          <a:xfrm>
            <a:off x="7924801" y="5068540"/>
            <a:ext cx="819857" cy="760040"/>
          </a:xfrm>
          <a:prstGeom prst="rect">
            <a:avLst/>
          </a:prstGeom>
        </p:spPr>
      </p:pic>
    </p:spTree>
    <p:extLst>
      <p:ext uri="{BB962C8B-B14F-4D97-AF65-F5344CB8AC3E}">
        <p14:creationId xmlns:p14="http://schemas.microsoft.com/office/powerpoint/2010/main" val="1612367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00050" y="1028700"/>
            <a:ext cx="7143750" cy="857250"/>
          </a:xfrm>
        </p:spPr>
        <p:txBody>
          <a:bodyPr>
            <a:normAutofit/>
          </a:bodyPr>
          <a:lstStyle/>
          <a:p>
            <a:pPr eaLnBrk="1" hangingPunct="1"/>
            <a:r>
              <a:rPr lang="en-US" altLang="en-US" sz="3000" dirty="0"/>
              <a:t>PPE Hazard Assessment Elements </a:t>
            </a:r>
          </a:p>
        </p:txBody>
      </p:sp>
      <p:sp>
        <p:nvSpPr>
          <p:cNvPr id="206851" name="Rectangle 3"/>
          <p:cNvSpPr>
            <a:spLocks noGrp="1" noChangeArrowheads="1"/>
          </p:cNvSpPr>
          <p:nvPr>
            <p:ph type="body" idx="1"/>
          </p:nvPr>
        </p:nvSpPr>
        <p:spPr>
          <a:xfrm>
            <a:off x="400050" y="2055728"/>
            <a:ext cx="5200650" cy="3086100"/>
          </a:xfrm>
        </p:spPr>
        <p:txBody>
          <a:bodyPr>
            <a:normAutofit/>
          </a:bodyPr>
          <a:lstStyle/>
          <a:p>
            <a:pPr eaLnBrk="1" hangingPunct="1">
              <a:defRPr/>
            </a:pPr>
            <a:r>
              <a:rPr lang="en-US" sz="2400" dirty="0"/>
              <a:t>Workstation / Job Category</a:t>
            </a:r>
          </a:p>
          <a:p>
            <a:pPr eaLnBrk="1" hangingPunct="1">
              <a:defRPr/>
            </a:pPr>
            <a:r>
              <a:rPr lang="en-US" sz="2400" dirty="0"/>
              <a:t>Hazard Source</a:t>
            </a:r>
          </a:p>
          <a:p>
            <a:pPr eaLnBrk="1" hangingPunct="1">
              <a:defRPr/>
            </a:pPr>
            <a:r>
              <a:rPr lang="en-US" sz="2400" dirty="0"/>
              <a:t>Body Part Affected</a:t>
            </a:r>
          </a:p>
          <a:p>
            <a:pPr eaLnBrk="1" hangingPunct="1">
              <a:defRPr/>
            </a:pPr>
            <a:r>
              <a:rPr lang="en-US" sz="2400" dirty="0"/>
              <a:t>Is PPE Required</a:t>
            </a:r>
          </a:p>
          <a:p>
            <a:pPr eaLnBrk="1" hangingPunct="1">
              <a:defRPr/>
            </a:pPr>
            <a:r>
              <a:rPr lang="en-US" sz="2400" dirty="0"/>
              <a:t>Type of PPE Required</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2055728"/>
            <a:ext cx="1428750" cy="3681385"/>
          </a:xfrm>
          <a:prstGeom prst="rect">
            <a:avLst/>
          </a:prstGeom>
        </p:spPr>
      </p:pic>
      <p:pic>
        <p:nvPicPr>
          <p:cNvPr id="6" name="Picture 5"/>
          <p:cNvPicPr>
            <a:picLocks noChangeAspect="1"/>
          </p:cNvPicPr>
          <p:nvPr/>
        </p:nvPicPr>
        <p:blipFill>
          <a:blip r:embed="rId5"/>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1731888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extLst>
              <p:ext uri="{D42A27DB-BD31-4B8C-83A1-F6EECF244321}">
                <p14:modId xmlns:p14="http://schemas.microsoft.com/office/powerpoint/2010/main" val="2586368586"/>
              </p:ext>
            </p:extLst>
          </p:nvPr>
        </p:nvGraphicFramePr>
        <p:xfrm>
          <a:off x="628650" y="1394221"/>
          <a:ext cx="6800850" cy="4624223"/>
        </p:xfrm>
        <a:graphic>
          <a:graphicData uri="http://schemas.openxmlformats.org/presentationml/2006/ole">
            <mc:AlternateContent xmlns:mc="http://schemas.openxmlformats.org/markup-compatibility/2006">
              <mc:Choice xmlns:v="urn:schemas-microsoft-com:vml" Requires="v">
                <p:oleObj spid="_x0000_s3116" name="CorelPhotoPaint.Image.7" r:id="rId5" imgW="8184589" imgH="6363251" progId="CorelPhotoPaint.Image.7">
                  <p:embed/>
                </p:oleObj>
              </mc:Choice>
              <mc:Fallback>
                <p:oleObj name="CorelPhotoPaint.Image.7" r:id="rId5" imgW="8184589" imgH="6363251" progId="CorelPhotoPaint.Image.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 y="1394221"/>
                        <a:ext cx="6800850" cy="4624223"/>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a:xfrm>
            <a:off x="1428750" y="1028700"/>
            <a:ext cx="5600700" cy="457200"/>
          </a:xfrm>
        </p:spPr>
        <p:txBody>
          <a:bodyPr>
            <a:noAutofit/>
          </a:bodyPr>
          <a:lstStyle/>
          <a:p>
            <a:r>
              <a:rPr lang="en-US" sz="3000" dirty="0"/>
              <a:t>Example of Assessment Form</a:t>
            </a:r>
          </a:p>
        </p:txBody>
      </p:sp>
      <p:pic>
        <p:nvPicPr>
          <p:cNvPr id="5" name="Picture 4"/>
          <p:cNvPicPr>
            <a:picLocks noChangeAspect="1"/>
          </p:cNvPicPr>
          <p:nvPr/>
        </p:nvPicPr>
        <p:blipFill>
          <a:blip r:embed="rId7"/>
          <a:stretch>
            <a:fillRect/>
          </a:stretch>
        </p:blipFill>
        <p:spPr>
          <a:xfrm>
            <a:off x="7924801" y="5068540"/>
            <a:ext cx="819857" cy="760040"/>
          </a:xfrm>
          <a:prstGeom prst="rect">
            <a:avLst/>
          </a:prstGeom>
        </p:spPr>
      </p:pic>
    </p:spTree>
    <p:custDataLst>
      <p:tags r:id="rId2"/>
    </p:custDataLst>
    <p:extLst>
      <p:ext uri="{BB962C8B-B14F-4D97-AF65-F5344CB8AC3E}">
        <p14:creationId xmlns:p14="http://schemas.microsoft.com/office/powerpoint/2010/main" val="2334798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extLst>
              <p:ext uri="{D42A27DB-BD31-4B8C-83A1-F6EECF244321}">
                <p14:modId xmlns:p14="http://schemas.microsoft.com/office/powerpoint/2010/main" val="495100549"/>
              </p:ext>
            </p:extLst>
          </p:nvPr>
        </p:nvGraphicFramePr>
        <p:xfrm>
          <a:off x="1085851" y="1523938"/>
          <a:ext cx="5660870" cy="4377929"/>
        </p:xfrm>
        <a:graphic>
          <a:graphicData uri="http://schemas.openxmlformats.org/presentationml/2006/ole">
            <mc:AlternateContent xmlns:mc="http://schemas.openxmlformats.org/markup-compatibility/2006">
              <mc:Choice xmlns:v="urn:schemas-microsoft-com:vml" Requires="v">
                <p:oleObj spid="_x0000_s4141" name="CorelPhotoPaint.Image.7" r:id="rId5" imgW="8237934" imgH="6370872" progId="CorelPhotoPaint.Image.7">
                  <p:embed/>
                </p:oleObj>
              </mc:Choice>
              <mc:Fallback>
                <p:oleObj name="CorelPhotoPaint.Image.7" r:id="rId5" imgW="8237934" imgH="6370872" progId="CorelPhotoPaint.Image.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5851" y="1523938"/>
                        <a:ext cx="5660870" cy="4377929"/>
                      </a:xfrm>
                      <a:prstGeom prst="rect">
                        <a:avLst/>
                      </a:prstGeom>
                      <a:noFill/>
                      <a:ln>
                        <a:noFill/>
                      </a:ln>
                      <a:effectLst/>
                      <a:extLst/>
                    </p:spPr>
                  </p:pic>
                </p:oleObj>
              </mc:Fallback>
            </mc:AlternateContent>
          </a:graphicData>
        </a:graphic>
      </p:graphicFrame>
      <p:sp>
        <p:nvSpPr>
          <p:cNvPr id="3" name="Title 1"/>
          <p:cNvSpPr txBox="1">
            <a:spLocks/>
          </p:cNvSpPr>
          <p:nvPr/>
        </p:nvSpPr>
        <p:spPr>
          <a:xfrm>
            <a:off x="1368668" y="881313"/>
            <a:ext cx="5600700" cy="642626"/>
          </a:xfrm>
          <a:prstGeom prst="rect">
            <a:avLst/>
          </a:prstGeom>
        </p:spPr>
        <p:txBody>
          <a:bodyPr>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dirty="0"/>
              <a:t>Example of Assessment Form</a:t>
            </a:r>
          </a:p>
        </p:txBody>
      </p:sp>
      <p:pic>
        <p:nvPicPr>
          <p:cNvPr id="5" name="Picture 4"/>
          <p:cNvPicPr>
            <a:picLocks noChangeAspect="1"/>
          </p:cNvPicPr>
          <p:nvPr/>
        </p:nvPicPr>
        <p:blipFill>
          <a:blip r:embed="rId7"/>
          <a:stretch>
            <a:fillRect/>
          </a:stretch>
        </p:blipFill>
        <p:spPr>
          <a:xfrm>
            <a:off x="7924801" y="5068540"/>
            <a:ext cx="819857" cy="760040"/>
          </a:xfrm>
          <a:prstGeom prst="rect">
            <a:avLst/>
          </a:prstGeom>
        </p:spPr>
      </p:pic>
    </p:spTree>
    <p:custDataLst>
      <p:tags r:id="rId2"/>
    </p:custDataLst>
    <p:extLst>
      <p:ext uri="{BB962C8B-B14F-4D97-AF65-F5344CB8AC3E}">
        <p14:creationId xmlns:p14="http://schemas.microsoft.com/office/powerpoint/2010/main" val="2941432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00050" y="962215"/>
            <a:ext cx="5600700" cy="651272"/>
          </a:xfrm>
        </p:spPr>
        <p:txBody>
          <a:bodyPr>
            <a:normAutofit/>
          </a:bodyPr>
          <a:lstStyle/>
          <a:p>
            <a:pPr eaLnBrk="1" hangingPunct="1"/>
            <a:r>
              <a:rPr lang="en-US" altLang="en-US" sz="3000" dirty="0"/>
              <a:t>PPE TRAINING REQUIREMENTS  </a:t>
            </a:r>
          </a:p>
        </p:txBody>
      </p:sp>
      <p:sp>
        <p:nvSpPr>
          <p:cNvPr id="221187" name="Rectangle 3"/>
          <p:cNvSpPr>
            <a:spLocks noGrp="1" noChangeArrowheads="1"/>
          </p:cNvSpPr>
          <p:nvPr>
            <p:ph type="body" idx="1"/>
          </p:nvPr>
        </p:nvSpPr>
        <p:spPr>
          <a:xfrm>
            <a:off x="397042" y="1656196"/>
            <a:ext cx="6362700" cy="3373004"/>
          </a:xfrm>
        </p:spPr>
        <p:txBody>
          <a:bodyPr>
            <a:normAutofit lnSpcReduction="10000"/>
          </a:bodyPr>
          <a:lstStyle/>
          <a:p>
            <a:pPr eaLnBrk="1" hangingPunct="1">
              <a:buSzPct val="80000"/>
              <a:buFont typeface="Wingdings" pitchFamily="2" charset="2"/>
              <a:buNone/>
              <a:defRPr/>
            </a:pPr>
            <a:r>
              <a:rPr lang="en-US" altLang="en-US" sz="2100" dirty="0"/>
              <a:t>	</a:t>
            </a:r>
            <a:r>
              <a:rPr lang="en-US" altLang="en-US" sz="2400" dirty="0"/>
              <a:t>Employer shall provide training to each employee who is required use PPE</a:t>
            </a:r>
            <a:r>
              <a:rPr lang="en-US" sz="2400" dirty="0"/>
              <a:t>:</a:t>
            </a:r>
          </a:p>
          <a:p>
            <a:pPr lvl="1" eaLnBrk="1" hangingPunct="1">
              <a:buFontTx/>
              <a:buChar char="•"/>
              <a:defRPr/>
            </a:pPr>
            <a:r>
              <a:rPr lang="en-US" sz="2400" dirty="0"/>
              <a:t>When PPE is necessary</a:t>
            </a:r>
          </a:p>
          <a:p>
            <a:pPr lvl="1" eaLnBrk="1" hangingPunct="1">
              <a:buFontTx/>
              <a:buChar char="•"/>
              <a:defRPr/>
            </a:pPr>
            <a:r>
              <a:rPr lang="en-US" sz="2400" dirty="0"/>
              <a:t>What PPE is necessary</a:t>
            </a:r>
          </a:p>
          <a:p>
            <a:pPr lvl="1" eaLnBrk="1" hangingPunct="1">
              <a:buFontTx/>
              <a:buChar char="•"/>
              <a:defRPr/>
            </a:pPr>
            <a:r>
              <a:rPr lang="en-US" sz="2400" dirty="0"/>
              <a:t>How to</a:t>
            </a:r>
          </a:p>
          <a:p>
            <a:pPr lvl="2" eaLnBrk="1" hangingPunct="1">
              <a:buSzTx/>
              <a:buFontTx/>
              <a:buChar char="•"/>
              <a:defRPr/>
            </a:pPr>
            <a:r>
              <a:rPr lang="en-US" sz="2400" dirty="0"/>
              <a:t>Put it on (don)</a:t>
            </a:r>
          </a:p>
          <a:p>
            <a:pPr lvl="2" eaLnBrk="1" hangingPunct="1">
              <a:buSzTx/>
              <a:buFontTx/>
              <a:buChar char="•"/>
              <a:defRPr/>
            </a:pPr>
            <a:r>
              <a:rPr lang="en-US" sz="2400" dirty="0"/>
              <a:t>Take it off (doff)</a:t>
            </a:r>
          </a:p>
          <a:p>
            <a:pPr lvl="2" eaLnBrk="1" hangingPunct="1">
              <a:buSzTx/>
              <a:buFontTx/>
              <a:buChar char="•"/>
              <a:defRPr/>
            </a:pPr>
            <a:r>
              <a:rPr lang="en-US" sz="2400" dirty="0"/>
              <a:t>Adjust, and wear PPE</a:t>
            </a:r>
            <a:r>
              <a:rPr lang="en-US" sz="2400" dirty="0">
                <a:latin typeface="Arial" charset="0"/>
              </a:rPr>
              <a:t>	</a:t>
            </a:r>
            <a:r>
              <a:rPr lang="en-US" sz="2700" dirty="0"/>
              <a:t>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8215" y="2510764"/>
            <a:ext cx="4134353" cy="1378118"/>
          </a:xfrm>
          <a:prstGeom prst="rect">
            <a:avLst/>
          </a:prstGeom>
        </p:spPr>
      </p:pic>
      <p:pic>
        <p:nvPicPr>
          <p:cNvPr id="7" name="Picture 6" descr="http://res.freestockphotos.biz/pictures/15/15750-a-man-in-protective-gear-pv.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896" t="37899" r="13793" b="37103"/>
          <a:stretch/>
        </p:blipFill>
        <p:spPr bwMode="auto">
          <a:xfrm>
            <a:off x="4178216" y="4112655"/>
            <a:ext cx="2513890" cy="12022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1182007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1892" y="1200150"/>
            <a:ext cx="4629150" cy="1420772"/>
          </a:xfrm>
        </p:spPr>
        <p:txBody>
          <a:bodyPr>
            <a:normAutofit/>
          </a:bodyPr>
          <a:lstStyle/>
          <a:p>
            <a:r>
              <a:rPr lang="en-US" sz="3300" b="0" dirty="0"/>
              <a:t>MIOSHA Part 451 Respiratory Protection</a:t>
            </a:r>
          </a:p>
        </p:txBody>
      </p:sp>
      <p:pic>
        <p:nvPicPr>
          <p:cNvPr id="9220" name="Picture 4" descr="Workers with respiratory protection" title="NIOSH websit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1900" y="3028950"/>
            <a:ext cx="244158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4273125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971550"/>
            <a:ext cx="7217762" cy="651272"/>
          </a:xfrm>
        </p:spPr>
        <p:txBody>
          <a:bodyPr>
            <a:noAutofit/>
          </a:bodyPr>
          <a:lstStyle/>
          <a:p>
            <a:r>
              <a:rPr lang="en-US" sz="3000" dirty="0"/>
              <a:t>MIOSHA Part 451 Respiratory Protection</a:t>
            </a:r>
          </a:p>
        </p:txBody>
      </p:sp>
      <p:sp>
        <p:nvSpPr>
          <p:cNvPr id="3" name="Content Placeholder 2"/>
          <p:cNvSpPr>
            <a:spLocks noGrp="1"/>
          </p:cNvSpPr>
          <p:nvPr>
            <p:ph sz="quarter" idx="1"/>
          </p:nvPr>
        </p:nvSpPr>
        <p:spPr>
          <a:xfrm>
            <a:off x="342900" y="1729917"/>
            <a:ext cx="8115300" cy="4171950"/>
          </a:xfrm>
        </p:spPr>
        <p:txBody>
          <a:bodyPr>
            <a:normAutofit/>
          </a:bodyPr>
          <a:lstStyle/>
          <a:p>
            <a:pPr marL="0" indent="0">
              <a:buNone/>
            </a:pPr>
            <a:r>
              <a:rPr lang="en-US" sz="2400" dirty="0"/>
              <a:t>Employer must evaluate exposure and determine:</a:t>
            </a:r>
          </a:p>
          <a:p>
            <a:r>
              <a:rPr lang="en-US" sz="2100" dirty="0"/>
              <a:t>If respiratory protection is required</a:t>
            </a:r>
          </a:p>
          <a:p>
            <a:pPr marL="274320" lvl="1" indent="0">
              <a:buNone/>
            </a:pPr>
            <a:r>
              <a:rPr lang="en-US" sz="2100" dirty="0"/>
              <a:t>Examples:</a:t>
            </a:r>
          </a:p>
          <a:p>
            <a:pPr lvl="1"/>
            <a:r>
              <a:rPr lang="en-US" sz="2100" dirty="0" err="1"/>
              <a:t>Aerosolization</a:t>
            </a:r>
            <a:r>
              <a:rPr lang="en-US" sz="2100" dirty="0"/>
              <a:t> of hazardous drugs </a:t>
            </a:r>
            <a:r>
              <a:rPr lang="en-US" sz="2100" dirty="0"/>
              <a:t>– ribavirin</a:t>
            </a:r>
            <a:r>
              <a:rPr lang="en-US" sz="2100" dirty="0"/>
              <a:t>, </a:t>
            </a:r>
            <a:r>
              <a:rPr lang="en-US" sz="2100" dirty="0" err="1"/>
              <a:t>pentamidine</a:t>
            </a:r>
            <a:r>
              <a:rPr lang="en-US" sz="2100" dirty="0"/>
              <a:t>, others</a:t>
            </a:r>
          </a:p>
          <a:p>
            <a:pPr lvl="1"/>
            <a:r>
              <a:rPr lang="en-US" sz="2100" dirty="0"/>
              <a:t>Preparing outside a biological safety cabinet- fluorouracil, cyclophosphamide, crushing tablets/dust</a:t>
            </a:r>
          </a:p>
          <a:p>
            <a:pPr lvl="1"/>
            <a:endParaRPr lang="en-US" sz="1800" dirty="0"/>
          </a:p>
          <a:p>
            <a:r>
              <a:rPr lang="en-US" sz="2100" dirty="0"/>
              <a:t>If required, the type of respirator to be used:</a:t>
            </a:r>
          </a:p>
          <a:p>
            <a:pPr lvl="1"/>
            <a:r>
              <a:rPr lang="en-US" sz="2100" dirty="0"/>
              <a:t>Air purifying respirator high-efficiency particulate air (HEPA) filter</a:t>
            </a:r>
          </a:p>
          <a:p>
            <a:pPr lvl="1"/>
            <a:r>
              <a:rPr lang="en-US" sz="2100" dirty="0"/>
              <a:t>Powered air purifying </a:t>
            </a:r>
            <a:r>
              <a:rPr lang="en-US" sz="2100" dirty="0"/>
              <a:t>respirator</a:t>
            </a:r>
            <a:endParaRPr lang="en-US" dirty="0" smtClean="0"/>
          </a:p>
        </p:txBody>
      </p:sp>
      <p:pic>
        <p:nvPicPr>
          <p:cNvPr id="5" name="Picture 4"/>
          <p:cNvPicPr>
            <a:picLocks noChangeAspect="1"/>
          </p:cNvPicPr>
          <p:nvPr/>
        </p:nvPicPr>
        <p:blipFill>
          <a:blip r:embed="rId4"/>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2532770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28700"/>
            <a:ext cx="7274912" cy="857250"/>
          </a:xfrm>
        </p:spPr>
        <p:txBody>
          <a:bodyPr>
            <a:noAutofit/>
          </a:bodyPr>
          <a:lstStyle/>
          <a:p>
            <a:r>
              <a:rPr lang="en-US" sz="3000" dirty="0"/>
              <a:t>MIOSHA Part 451 Respiratory Protection</a:t>
            </a:r>
            <a:br>
              <a:rPr lang="en-US" sz="3000" dirty="0"/>
            </a:br>
            <a:r>
              <a:rPr lang="en-US" sz="3000" dirty="0"/>
              <a:t>Employer responsibilities</a:t>
            </a:r>
          </a:p>
        </p:txBody>
      </p:sp>
      <p:sp>
        <p:nvSpPr>
          <p:cNvPr id="3" name="Content Placeholder 2"/>
          <p:cNvSpPr>
            <a:spLocks noGrp="1"/>
          </p:cNvSpPr>
          <p:nvPr>
            <p:ph sz="quarter" idx="1"/>
          </p:nvPr>
        </p:nvSpPr>
        <p:spPr>
          <a:xfrm>
            <a:off x="342900" y="1943100"/>
            <a:ext cx="6743700" cy="3655314"/>
          </a:xfrm>
        </p:spPr>
        <p:txBody>
          <a:bodyPr>
            <a:normAutofit/>
          </a:bodyPr>
          <a:lstStyle/>
          <a:p>
            <a:pPr marL="0" indent="0">
              <a:buNone/>
            </a:pPr>
            <a:r>
              <a:rPr lang="en-US" sz="2100" dirty="0"/>
              <a:t>For required use of a respirator, the employer </a:t>
            </a:r>
            <a:r>
              <a:rPr lang="en-US" sz="2100" dirty="0"/>
              <a:t>must:</a:t>
            </a:r>
          </a:p>
          <a:p>
            <a:r>
              <a:rPr lang="en-US" sz="2100" dirty="0"/>
              <a:t>Supply required respirators at no cost to the employees</a:t>
            </a:r>
          </a:p>
          <a:p>
            <a:r>
              <a:rPr lang="en-US" sz="2100" dirty="0"/>
              <a:t>Maintain a written program by a program administrator</a:t>
            </a:r>
          </a:p>
          <a:p>
            <a:r>
              <a:rPr lang="en-US" sz="2100" dirty="0"/>
              <a:t>Provide </a:t>
            </a:r>
            <a:r>
              <a:rPr lang="en-US" sz="2100" dirty="0"/>
              <a:t>training:</a:t>
            </a:r>
            <a:endParaRPr lang="en-US" sz="2100" dirty="0"/>
          </a:p>
          <a:p>
            <a:pPr lvl="1"/>
            <a:r>
              <a:rPr lang="en-US" sz="2100" dirty="0"/>
              <a:t>Use</a:t>
            </a:r>
          </a:p>
          <a:p>
            <a:pPr lvl="1"/>
            <a:r>
              <a:rPr lang="en-US" sz="2100" dirty="0"/>
              <a:t>Limitations</a:t>
            </a:r>
          </a:p>
          <a:p>
            <a:pPr lvl="1"/>
            <a:r>
              <a:rPr lang="en-US" sz="2100" dirty="0"/>
              <a:t>Proper care, maintenance and disposal</a:t>
            </a:r>
          </a:p>
          <a:p>
            <a:r>
              <a:rPr lang="en-US" sz="2100" dirty="0"/>
              <a:t>Medical Evaluation</a:t>
            </a:r>
          </a:p>
          <a:p>
            <a:r>
              <a:rPr lang="en-US" sz="2100" dirty="0"/>
              <a:t>Fit testing – complete initial then annually</a:t>
            </a:r>
            <a:endParaRPr lang="en-US" sz="21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086" y="3278578"/>
            <a:ext cx="2859029" cy="984359"/>
          </a:xfrm>
          <a:prstGeom prst="rect">
            <a:avLst/>
          </a:prstGeom>
        </p:spPr>
      </p:pic>
      <p:pic>
        <p:nvPicPr>
          <p:cNvPr id="6" name="Picture 5"/>
          <p:cNvPicPr>
            <a:picLocks noChangeAspect="1"/>
          </p:cNvPicPr>
          <p:nvPr/>
        </p:nvPicPr>
        <p:blipFill>
          <a:blip r:embed="rId5"/>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2196790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2016 MHCSA Quarterly Meetings</a:t>
            </a:r>
          </a:p>
        </p:txBody>
      </p:sp>
      <p:sp>
        <p:nvSpPr>
          <p:cNvPr id="3" name="Content Placeholder 2"/>
          <p:cNvSpPr>
            <a:spLocks noGrp="1"/>
          </p:cNvSpPr>
          <p:nvPr>
            <p:ph idx="1"/>
          </p:nvPr>
        </p:nvSpPr>
        <p:spPr>
          <a:xfrm>
            <a:off x="791308" y="1327638"/>
            <a:ext cx="8009792" cy="5011615"/>
          </a:xfrm>
        </p:spPr>
        <p:txBody>
          <a:bodyPr/>
          <a:lstStyle/>
          <a:p>
            <a:r>
              <a:rPr lang="en-US" dirty="0" smtClean="0">
                <a:solidFill>
                  <a:srgbClr val="C00000"/>
                </a:solidFill>
              </a:rPr>
              <a:t>Friday</a:t>
            </a:r>
            <a:r>
              <a:rPr lang="en-US" dirty="0">
                <a:solidFill>
                  <a:srgbClr val="C00000"/>
                </a:solidFill>
              </a:rPr>
              <a:t>, </a:t>
            </a:r>
            <a:r>
              <a:rPr lang="en-US" dirty="0"/>
              <a:t>March </a:t>
            </a:r>
            <a:r>
              <a:rPr lang="en-US" dirty="0" smtClean="0"/>
              <a:t>11, </a:t>
            </a:r>
            <a:r>
              <a:rPr lang="en-US" dirty="0"/>
              <a:t>2016</a:t>
            </a:r>
          </a:p>
          <a:p>
            <a:r>
              <a:rPr lang="en-US" dirty="0">
                <a:solidFill>
                  <a:schemeClr val="accent5">
                    <a:lumMod val="75000"/>
                  </a:schemeClr>
                </a:solidFill>
              </a:rPr>
              <a:t>Thursday, </a:t>
            </a:r>
            <a:r>
              <a:rPr lang="en-US" dirty="0"/>
              <a:t>June 16, 2016</a:t>
            </a:r>
          </a:p>
          <a:p>
            <a:r>
              <a:rPr lang="en-US" dirty="0" smtClean="0">
                <a:solidFill>
                  <a:srgbClr val="C00000"/>
                </a:solidFill>
              </a:rPr>
              <a:t>Friday, </a:t>
            </a:r>
            <a:r>
              <a:rPr lang="en-US" dirty="0" smtClean="0"/>
              <a:t>September 16, 2016 </a:t>
            </a:r>
            <a:r>
              <a:rPr lang="en-US" dirty="0"/>
              <a:t> </a:t>
            </a:r>
            <a:endParaRPr lang="en-US" dirty="0" smtClean="0"/>
          </a:p>
          <a:p>
            <a:r>
              <a:rPr lang="en-US" dirty="0" smtClean="0">
                <a:solidFill>
                  <a:schemeClr val="accent5">
                    <a:lumMod val="75000"/>
                  </a:schemeClr>
                </a:solidFill>
              </a:rPr>
              <a:t>Friday</a:t>
            </a:r>
            <a:r>
              <a:rPr lang="en-US" dirty="0">
                <a:solidFill>
                  <a:schemeClr val="accent5">
                    <a:lumMod val="75000"/>
                  </a:schemeClr>
                </a:solidFill>
              </a:rPr>
              <a:t>, </a:t>
            </a:r>
            <a:r>
              <a:rPr lang="en-US" dirty="0"/>
              <a:t>November 4, 2016 </a:t>
            </a:r>
            <a:r>
              <a:rPr lang="en-US" dirty="0" smtClean="0"/>
              <a:t>- Conference</a:t>
            </a:r>
            <a:endParaRPr lang="en-US" dirty="0"/>
          </a:p>
          <a:p>
            <a:endParaRPr lang="en-US" dirty="0" smtClean="0"/>
          </a:p>
          <a:p>
            <a:r>
              <a:rPr lang="en-US" dirty="0" smtClean="0"/>
              <a:t> </a:t>
            </a:r>
          </a:p>
          <a:p>
            <a:endParaRPr lang="en-US" dirty="0" smtClean="0"/>
          </a:p>
          <a:p>
            <a:r>
              <a:rPr lang="en-US" b="1" dirty="0" smtClean="0"/>
              <a:t>$25 Annual Membership</a:t>
            </a:r>
          </a:p>
          <a:p>
            <a:r>
              <a:rPr lang="en-US" dirty="0" smtClean="0"/>
              <a:t>To apply, see website at </a:t>
            </a:r>
            <a:r>
              <a:rPr lang="en-US" dirty="0" smtClean="0">
                <a:hlinkClick r:id="rId3"/>
              </a:rPr>
              <a:t>www.mhcsa.org</a:t>
            </a:r>
            <a:r>
              <a:rPr lang="en-US" dirty="0" smtClean="0"/>
              <a:t>.</a:t>
            </a:r>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914831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257300"/>
            <a:ext cx="6605665" cy="479822"/>
          </a:xfrm>
        </p:spPr>
        <p:txBody>
          <a:bodyPr>
            <a:noAutofit/>
          </a:bodyPr>
          <a:lstStyle/>
          <a:p>
            <a:r>
              <a:rPr lang="en-US" sz="3000" dirty="0"/>
              <a:t>Types of Respirators</a:t>
            </a:r>
          </a:p>
        </p:txBody>
      </p:sp>
      <p:pic>
        <p:nvPicPr>
          <p:cNvPr id="5122" name="Picture 2" descr="C:\Users\thelenj10\AppData\Local\Microsoft\Windows\Temporary Internet Files\Content.IE5\6WJ6QJYQ\npptlrespfact4[1].gif"/>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4629150" y="2031172"/>
            <a:ext cx="2866894" cy="163615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res.freestockphotos.biz/pictures/15/15750-a-man-in-protective-gear-pv.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002" t="4" r="19999" b="71126"/>
          <a:stretch/>
        </p:blipFill>
        <p:spPr bwMode="auto">
          <a:xfrm>
            <a:off x="609082" y="1875213"/>
            <a:ext cx="2117195" cy="15600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29150" y="3736579"/>
            <a:ext cx="3168753" cy="369332"/>
          </a:xfrm>
          <a:prstGeom prst="rect">
            <a:avLst/>
          </a:prstGeom>
          <a:noFill/>
        </p:spPr>
        <p:txBody>
          <a:bodyPr wrap="none" rtlCol="0">
            <a:spAutoFit/>
          </a:bodyPr>
          <a:lstStyle/>
          <a:p>
            <a:r>
              <a:rPr lang="en-US" dirty="0"/>
              <a:t>Powered air purifying respirator</a:t>
            </a:r>
          </a:p>
        </p:txBody>
      </p:sp>
      <p:sp>
        <p:nvSpPr>
          <p:cNvPr id="5" name="TextBox 4"/>
          <p:cNvSpPr txBox="1"/>
          <p:nvPr/>
        </p:nvSpPr>
        <p:spPr>
          <a:xfrm>
            <a:off x="514350" y="3667329"/>
            <a:ext cx="2638158" cy="369332"/>
          </a:xfrm>
          <a:prstGeom prst="rect">
            <a:avLst/>
          </a:prstGeom>
          <a:noFill/>
        </p:spPr>
        <p:txBody>
          <a:bodyPr wrap="none" rtlCol="0">
            <a:spAutoFit/>
          </a:bodyPr>
          <a:lstStyle/>
          <a:p>
            <a:r>
              <a:rPr lang="en-US" dirty="0"/>
              <a:t>Air purifying w/HEPA filter</a:t>
            </a:r>
          </a:p>
        </p:txBody>
      </p:sp>
      <p:pic>
        <p:nvPicPr>
          <p:cNvPr id="9" name="Picture 6" descr="http://media.boingboing.net/wp-content/uploads/2014/10/respirator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8" t="21711" r="53112" b="3871"/>
          <a:stretch/>
        </p:blipFill>
        <p:spPr bwMode="auto">
          <a:xfrm>
            <a:off x="609083" y="4259990"/>
            <a:ext cx="1771650" cy="16197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4072555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52550" y="1028700"/>
            <a:ext cx="6572250" cy="708422"/>
          </a:xfrm>
        </p:spPr>
        <p:txBody>
          <a:bodyPr>
            <a:noAutofit/>
          </a:bodyPr>
          <a:lstStyle/>
          <a:p>
            <a:r>
              <a:rPr lang="en-US" sz="3000" dirty="0"/>
              <a:t>Evaluation of Respiratory Protection</a:t>
            </a:r>
          </a:p>
        </p:txBody>
      </p:sp>
      <p:sp>
        <p:nvSpPr>
          <p:cNvPr id="5" name="Content Placeholder 4"/>
          <p:cNvSpPr>
            <a:spLocks noGrp="1"/>
          </p:cNvSpPr>
          <p:nvPr>
            <p:ph sz="quarter" idx="1"/>
          </p:nvPr>
        </p:nvSpPr>
        <p:spPr/>
        <p:txBody>
          <a:bodyPr/>
          <a:lstStyle/>
          <a:p>
            <a:pPr marL="0" indent="0">
              <a:buNone/>
            </a:pPr>
            <a:r>
              <a:rPr lang="en-US" sz="2400" dirty="0"/>
              <a:t>Is this a respirator?</a:t>
            </a:r>
          </a:p>
          <a:p>
            <a:pPr marL="0" indent="0">
              <a:buNone/>
            </a:pPr>
            <a:r>
              <a:rPr lang="en-US" sz="2400" dirty="0"/>
              <a:t>Is this proper use</a:t>
            </a:r>
            <a:r>
              <a:rPr lang="en-US" sz="2400" dirty="0"/>
              <a:t>?</a:t>
            </a:r>
          </a:p>
          <a:p>
            <a:pPr marL="0" indent="0">
              <a:buNone/>
            </a:pPr>
            <a:endParaRPr lang="en-US" dirty="0"/>
          </a:p>
        </p:txBody>
      </p:sp>
      <p:pic>
        <p:nvPicPr>
          <p:cNvPr id="7" name="Picture 4" descr="Untitled-1"/>
          <p:cNvPicPr>
            <a:picLocks noChangeAspect="1" noChangeArrowheads="1"/>
          </p:cNvPicPr>
          <p:nvPr/>
        </p:nvPicPr>
        <p:blipFill>
          <a:blip r:embed="rId4">
            <a:extLst>
              <a:ext uri="{28A0092B-C50C-407E-A947-70E740481C1C}">
                <a14:useLocalDpi xmlns:a14="http://schemas.microsoft.com/office/drawing/2010/main" val="0"/>
              </a:ext>
            </a:extLst>
          </a:blip>
          <a:srcRect l="3854" t="-2173" r="3854" b="2174"/>
          <a:stretch>
            <a:fillRect/>
          </a:stretch>
        </p:blipFill>
        <p:spPr>
          <a:xfrm>
            <a:off x="1771650" y="3086101"/>
            <a:ext cx="1657350" cy="22891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3450" y="2055856"/>
            <a:ext cx="1828800" cy="3319397"/>
          </a:xfrm>
          <a:prstGeom prst="rect">
            <a:avLst/>
          </a:prstGeom>
        </p:spPr>
      </p:pic>
      <p:pic>
        <p:nvPicPr>
          <p:cNvPr id="6" name="Picture 5"/>
          <p:cNvPicPr>
            <a:picLocks noChangeAspect="1"/>
          </p:cNvPicPr>
          <p:nvPr/>
        </p:nvPicPr>
        <p:blipFill>
          <a:blip r:embed="rId6"/>
          <a:stretch>
            <a:fillRect/>
          </a:stretch>
        </p:blipFill>
        <p:spPr>
          <a:xfrm>
            <a:off x="7924801" y="5068540"/>
            <a:ext cx="819857" cy="760040"/>
          </a:xfrm>
          <a:prstGeom prst="rect">
            <a:avLst/>
          </a:prstGeom>
        </p:spPr>
      </p:pic>
      <p:sp>
        <p:nvSpPr>
          <p:cNvPr id="2" name="TextBox 1"/>
          <p:cNvSpPr txBox="1"/>
          <p:nvPr/>
        </p:nvSpPr>
        <p:spPr>
          <a:xfrm>
            <a:off x="1770151" y="3226698"/>
            <a:ext cx="359394" cy="369332"/>
          </a:xfrm>
          <a:prstGeom prst="rect">
            <a:avLst/>
          </a:prstGeom>
          <a:noFill/>
        </p:spPr>
        <p:txBody>
          <a:bodyPr wrap="none" rtlCol="0">
            <a:spAutoFit/>
          </a:bodyPr>
          <a:lstStyle/>
          <a:p>
            <a:r>
              <a:rPr lang="en-US" dirty="0"/>
              <a:t>1.</a:t>
            </a:r>
            <a:endParaRPr lang="en-US" dirty="0"/>
          </a:p>
        </p:txBody>
      </p:sp>
      <p:sp>
        <p:nvSpPr>
          <p:cNvPr id="9" name="TextBox 8"/>
          <p:cNvSpPr txBox="1"/>
          <p:nvPr/>
        </p:nvSpPr>
        <p:spPr>
          <a:xfrm>
            <a:off x="4116298" y="2055855"/>
            <a:ext cx="359394" cy="369332"/>
          </a:xfrm>
          <a:prstGeom prst="rect">
            <a:avLst/>
          </a:prstGeom>
          <a:noFill/>
        </p:spPr>
        <p:txBody>
          <a:bodyPr wrap="none" rtlCol="0">
            <a:spAutoFit/>
          </a:bodyPr>
          <a:lstStyle/>
          <a:p>
            <a:r>
              <a:rPr lang="en-US" dirty="0"/>
              <a:t>2.</a:t>
            </a:r>
            <a:endParaRPr lang="en-US" dirty="0"/>
          </a:p>
        </p:txBody>
      </p:sp>
    </p:spTree>
    <p:custDataLst>
      <p:tags r:id="rId1"/>
    </p:custDataLst>
    <p:extLst>
      <p:ext uri="{BB962C8B-B14F-4D97-AF65-F5344CB8AC3E}">
        <p14:creationId xmlns:p14="http://schemas.microsoft.com/office/powerpoint/2010/main" val="2380233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000250" y="1657350"/>
            <a:ext cx="5486400" cy="1420772"/>
          </a:xfrm>
        </p:spPr>
        <p:txBody>
          <a:bodyPr>
            <a:noAutofit/>
          </a:bodyPr>
          <a:lstStyle/>
          <a:p>
            <a:r>
              <a:rPr lang="en-US" sz="3300" b="0" dirty="0"/>
              <a:t>MIOSHA Part 554 </a:t>
            </a:r>
            <a:br>
              <a:rPr lang="en-US" sz="3300" b="0" dirty="0"/>
            </a:br>
            <a:r>
              <a:rPr lang="en-US" sz="3300" b="0" dirty="0" err="1"/>
              <a:t>Bloodborne</a:t>
            </a:r>
            <a:r>
              <a:rPr lang="en-US" sz="3300" b="0" dirty="0"/>
              <a:t> Infectious Diseases</a:t>
            </a:r>
          </a:p>
        </p:txBody>
      </p:sp>
      <p:pic>
        <p:nvPicPr>
          <p:cNvPr id="8194" name="Picture 2" descr="C:\Users\thelenj10\AppData\Local\Microsoft\Windows\Temporary Internet Files\Content.IE5\V3XKVJ48\120px-Biohazard_symbol.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951" y="3086100"/>
            <a:ext cx="2677885" cy="2343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588212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MIOSHA Part 554 </a:t>
            </a:r>
            <a:br>
              <a:rPr lang="en-US" sz="3000" dirty="0"/>
            </a:br>
            <a:r>
              <a:rPr lang="en-US" sz="3000" dirty="0" err="1"/>
              <a:t>Bloodborne</a:t>
            </a:r>
            <a:r>
              <a:rPr lang="en-US" sz="3000" dirty="0"/>
              <a:t> Infectious Diseases</a:t>
            </a:r>
          </a:p>
        </p:txBody>
      </p:sp>
      <p:sp>
        <p:nvSpPr>
          <p:cNvPr id="3" name="Content Placeholder 2"/>
          <p:cNvSpPr>
            <a:spLocks noGrp="1"/>
          </p:cNvSpPr>
          <p:nvPr>
            <p:ph sz="quarter" idx="1"/>
          </p:nvPr>
        </p:nvSpPr>
        <p:spPr>
          <a:xfrm>
            <a:off x="457200" y="2057400"/>
            <a:ext cx="7715250" cy="3655314"/>
          </a:xfrm>
        </p:spPr>
        <p:txBody>
          <a:bodyPr>
            <a:normAutofit/>
          </a:bodyPr>
          <a:lstStyle/>
          <a:p>
            <a:r>
              <a:rPr lang="en-US" sz="2400" dirty="0"/>
              <a:t>Applies where reasonable anticipation of occupational exposure to blood or other potentially infectious materials</a:t>
            </a:r>
          </a:p>
          <a:p>
            <a:r>
              <a:rPr lang="en-US" sz="2400" dirty="0"/>
              <a:t>Needle stick with needle contaminated only with hazardous drugs are </a:t>
            </a:r>
            <a:r>
              <a:rPr lang="en-US" sz="2400" u="sng" dirty="0"/>
              <a:t>not</a:t>
            </a:r>
            <a:r>
              <a:rPr lang="en-US" sz="2400" dirty="0"/>
              <a:t> covered by </a:t>
            </a:r>
            <a:r>
              <a:rPr lang="en-US" sz="2400" dirty="0" err="1"/>
              <a:t>Bloodborne</a:t>
            </a:r>
            <a:r>
              <a:rPr lang="en-US" sz="2400" dirty="0"/>
              <a:t> Standard</a:t>
            </a:r>
          </a:p>
          <a:p>
            <a:r>
              <a:rPr lang="en-US" sz="2400" dirty="0" err="1"/>
              <a:t>Bloodborne</a:t>
            </a:r>
            <a:r>
              <a:rPr lang="en-US" sz="2400" dirty="0"/>
              <a:t> Standard engineering and work practices controls could be implemented to reduce exposure to hazardous drugs</a:t>
            </a:r>
            <a:endParaRPr lang="en-US" sz="2400" dirty="0"/>
          </a:p>
        </p:txBody>
      </p:sp>
      <p:pic>
        <p:nvPicPr>
          <p:cNvPr id="5" name="Picture 4"/>
          <p:cNvPicPr>
            <a:picLocks noChangeAspect="1"/>
          </p:cNvPicPr>
          <p:nvPr/>
        </p:nvPicPr>
        <p:blipFill>
          <a:blip r:embed="rId4"/>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1905322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42900" y="1085850"/>
            <a:ext cx="7029450" cy="935456"/>
          </a:xfrm>
        </p:spPr>
        <p:txBody>
          <a:bodyPr>
            <a:noAutofit/>
          </a:bodyPr>
          <a:lstStyle/>
          <a:p>
            <a:pPr eaLnBrk="1" hangingPunct="1"/>
            <a:r>
              <a:rPr lang="en-US" altLang="en-US" sz="3000" dirty="0" err="1"/>
              <a:t>Bloodborne</a:t>
            </a:r>
            <a:r>
              <a:rPr lang="en-US" altLang="en-US" sz="3000" dirty="0"/>
              <a:t> Exposure Control Plan </a:t>
            </a:r>
            <a:br>
              <a:rPr lang="en-US" altLang="en-US" sz="3000" dirty="0"/>
            </a:br>
            <a:r>
              <a:rPr lang="en-US" altLang="en-US" sz="3000" dirty="0"/>
              <a:t>Related Provisions</a:t>
            </a:r>
          </a:p>
        </p:txBody>
      </p:sp>
      <p:sp>
        <p:nvSpPr>
          <p:cNvPr id="39939" name="Rectangle 3"/>
          <p:cNvSpPr>
            <a:spLocks noGrp="1" noChangeArrowheads="1"/>
          </p:cNvSpPr>
          <p:nvPr>
            <p:ph type="body" idx="1"/>
          </p:nvPr>
        </p:nvSpPr>
        <p:spPr>
          <a:xfrm>
            <a:off x="342900" y="2021306"/>
            <a:ext cx="8172450" cy="3943350"/>
          </a:xfrm>
        </p:spPr>
        <p:txBody>
          <a:bodyPr>
            <a:normAutofit/>
          </a:bodyPr>
          <a:lstStyle/>
          <a:p>
            <a:pPr eaLnBrk="1" hangingPunct="1">
              <a:lnSpc>
                <a:spcPct val="90000"/>
              </a:lnSpc>
              <a:defRPr/>
            </a:pPr>
            <a:r>
              <a:rPr lang="en-US" sz="2400" dirty="0"/>
              <a:t>Exposure Determination</a:t>
            </a:r>
          </a:p>
          <a:p>
            <a:pPr eaLnBrk="1" hangingPunct="1">
              <a:lnSpc>
                <a:spcPct val="90000"/>
              </a:lnSpc>
              <a:defRPr/>
            </a:pPr>
            <a:r>
              <a:rPr lang="en-US" sz="2400" dirty="0"/>
              <a:t>Summary of the training program.</a:t>
            </a:r>
          </a:p>
          <a:p>
            <a:pPr eaLnBrk="1" hangingPunct="1">
              <a:lnSpc>
                <a:spcPct val="90000"/>
              </a:lnSpc>
              <a:defRPr/>
            </a:pPr>
            <a:r>
              <a:rPr lang="en-US" sz="2400" dirty="0"/>
              <a:t>Procedures for evaluating exposure incidents</a:t>
            </a:r>
          </a:p>
          <a:p>
            <a:pPr eaLnBrk="1" hangingPunct="1">
              <a:lnSpc>
                <a:spcPct val="90000"/>
              </a:lnSpc>
              <a:defRPr/>
            </a:pPr>
            <a:r>
              <a:rPr lang="en-US" sz="2400" dirty="0"/>
              <a:t>Task-Specific SOP’s to include:</a:t>
            </a:r>
          </a:p>
          <a:p>
            <a:pPr lvl="1" eaLnBrk="1" hangingPunct="1">
              <a:lnSpc>
                <a:spcPct val="90000"/>
              </a:lnSpc>
              <a:defRPr/>
            </a:pPr>
            <a:r>
              <a:rPr lang="en-US" sz="2100" dirty="0"/>
              <a:t>Employee recognition of exposure</a:t>
            </a:r>
          </a:p>
          <a:p>
            <a:pPr lvl="1" eaLnBrk="1" hangingPunct="1">
              <a:lnSpc>
                <a:spcPct val="90000"/>
              </a:lnSpc>
              <a:defRPr/>
            </a:pPr>
            <a:r>
              <a:rPr lang="en-US" sz="2100" dirty="0"/>
              <a:t>Personal Protective Equipment (PPE) selection, use, maintenance, and disposal </a:t>
            </a:r>
          </a:p>
          <a:p>
            <a:pPr lvl="1" eaLnBrk="1" hangingPunct="1">
              <a:lnSpc>
                <a:spcPct val="90000"/>
              </a:lnSpc>
              <a:defRPr/>
            </a:pPr>
            <a:r>
              <a:rPr lang="en-US" sz="2100" dirty="0"/>
              <a:t>Contingency Plans</a:t>
            </a:r>
          </a:p>
          <a:p>
            <a:pPr eaLnBrk="1" hangingPunct="1">
              <a:lnSpc>
                <a:spcPct val="90000"/>
              </a:lnSpc>
              <a:defRPr/>
            </a:pPr>
            <a:r>
              <a:rPr lang="en-US" sz="2400" dirty="0"/>
              <a:t>Task-specific SOPs for management of </a:t>
            </a:r>
            <a:r>
              <a:rPr lang="en-US" sz="2400" dirty="0"/>
              <a:t/>
            </a:r>
            <a:br>
              <a:rPr lang="en-US" sz="2400" dirty="0"/>
            </a:br>
            <a:r>
              <a:rPr lang="en-US" sz="2400" dirty="0"/>
              <a:t>inadvertent </a:t>
            </a:r>
            <a:r>
              <a:rPr lang="en-US" sz="2400" dirty="0"/>
              <a:t>exposures such as </a:t>
            </a:r>
            <a:r>
              <a:rPr lang="en-US" sz="2400" dirty="0" err="1"/>
              <a:t>needlesticks</a:t>
            </a:r>
            <a:endParaRPr lang="en-US" sz="2100" dirty="0"/>
          </a:p>
        </p:txBody>
      </p:sp>
      <p:pic>
        <p:nvPicPr>
          <p:cNvPr id="5" name="Picture 4"/>
          <p:cNvPicPr>
            <a:picLocks noChangeAspect="1"/>
          </p:cNvPicPr>
          <p:nvPr/>
        </p:nvPicPr>
        <p:blipFill>
          <a:blip r:embed="rId3"/>
          <a:stretch>
            <a:fillRect/>
          </a:stretch>
        </p:blipFill>
        <p:spPr>
          <a:xfrm>
            <a:off x="7924801" y="5068540"/>
            <a:ext cx="819857" cy="760040"/>
          </a:xfrm>
          <a:prstGeom prst="rect">
            <a:avLst/>
          </a:prstGeom>
        </p:spPr>
      </p:pic>
    </p:spTree>
    <p:extLst>
      <p:ext uri="{BB962C8B-B14F-4D97-AF65-F5344CB8AC3E}">
        <p14:creationId xmlns:p14="http://schemas.microsoft.com/office/powerpoint/2010/main" val="3366247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a:xfrm>
            <a:off x="456878" y="1085850"/>
            <a:ext cx="6115050" cy="685800"/>
          </a:xfrm>
        </p:spPr>
        <p:txBody>
          <a:bodyPr>
            <a:normAutofit/>
          </a:bodyPr>
          <a:lstStyle/>
          <a:p>
            <a:pPr eaLnBrk="1" hangingPunct="1"/>
            <a:r>
              <a:rPr lang="en-US" altLang="en-US" sz="3000" dirty="0"/>
              <a:t>Waste Disposal</a:t>
            </a:r>
          </a:p>
        </p:txBody>
      </p:sp>
      <p:sp>
        <p:nvSpPr>
          <p:cNvPr id="51203" name="Rectangle 1027"/>
          <p:cNvSpPr>
            <a:spLocks noGrp="1" noChangeArrowheads="1"/>
          </p:cNvSpPr>
          <p:nvPr>
            <p:ph type="body" idx="1"/>
          </p:nvPr>
        </p:nvSpPr>
        <p:spPr>
          <a:xfrm>
            <a:off x="456879" y="2286000"/>
            <a:ext cx="5180731" cy="3086100"/>
          </a:xfrm>
        </p:spPr>
        <p:txBody>
          <a:bodyPr>
            <a:normAutofit/>
          </a:bodyPr>
          <a:lstStyle/>
          <a:p>
            <a:pPr eaLnBrk="1" hangingPunct="1">
              <a:buFont typeface="Wingdings" pitchFamily="2" charset="2"/>
              <a:buNone/>
            </a:pPr>
            <a:r>
              <a:rPr lang="en-US" altLang="en-US" sz="2400" dirty="0"/>
              <a:t>Containers or bags that are:</a:t>
            </a:r>
          </a:p>
          <a:p>
            <a:pPr eaLnBrk="1" hangingPunct="1"/>
            <a:r>
              <a:rPr lang="en-US" altLang="en-US" sz="2400" dirty="0"/>
              <a:t>Closable</a:t>
            </a:r>
          </a:p>
          <a:p>
            <a:pPr eaLnBrk="1" hangingPunct="1"/>
            <a:r>
              <a:rPr lang="en-US" altLang="en-US" sz="2400" dirty="0" smtClean="0"/>
              <a:t>Leak-proof</a:t>
            </a:r>
            <a:endParaRPr lang="en-US" altLang="en-US" sz="2400" dirty="0"/>
          </a:p>
          <a:p>
            <a:pPr eaLnBrk="1" hangingPunct="1"/>
            <a:r>
              <a:rPr lang="en-US" altLang="en-US" sz="2400" dirty="0"/>
              <a:t>Color-coded or labeled</a:t>
            </a:r>
          </a:p>
          <a:p>
            <a:pPr eaLnBrk="1" hangingPunct="1">
              <a:buFont typeface="Wingdings" pitchFamily="2" charset="2"/>
              <a:buNone/>
            </a:pPr>
            <a:r>
              <a:rPr lang="en-US" altLang="en-US" sz="2400" dirty="0"/>
              <a:t>For </a:t>
            </a:r>
            <a:r>
              <a:rPr lang="en-US" altLang="en-US" sz="2400" dirty="0"/>
              <a:t>contaminated sharps all the above </a:t>
            </a:r>
            <a:r>
              <a:rPr lang="en-US" altLang="en-US" sz="2400" dirty="0"/>
              <a:t>plus </a:t>
            </a:r>
            <a:r>
              <a:rPr lang="en-US" altLang="en-US" sz="2400" dirty="0"/>
              <a:t>puncture-resistant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686" y="2282992"/>
            <a:ext cx="2229560" cy="2130933"/>
          </a:xfrm>
          <a:prstGeom prst="rect">
            <a:avLst/>
          </a:prstGeom>
        </p:spPr>
      </p:pic>
      <p:sp>
        <p:nvSpPr>
          <p:cNvPr id="2" name="TextBox 1"/>
          <p:cNvSpPr txBox="1"/>
          <p:nvPr/>
        </p:nvSpPr>
        <p:spPr>
          <a:xfrm>
            <a:off x="5772150" y="4411462"/>
            <a:ext cx="2489784" cy="323165"/>
          </a:xfrm>
          <a:prstGeom prst="rect">
            <a:avLst/>
          </a:prstGeom>
          <a:noFill/>
        </p:spPr>
        <p:txBody>
          <a:bodyPr wrap="none" rtlCol="0">
            <a:spAutoFit/>
          </a:bodyPr>
          <a:lstStyle/>
          <a:p>
            <a:r>
              <a:rPr lang="en-US" sz="1500" dirty="0"/>
              <a:t>(Image used </a:t>
            </a:r>
            <a:r>
              <a:rPr lang="en-US" sz="1500" dirty="0"/>
              <a:t>with </a:t>
            </a:r>
            <a:r>
              <a:rPr lang="en-US" sz="1500" dirty="0"/>
              <a:t>permission)</a:t>
            </a:r>
            <a:endParaRPr lang="en-US" sz="1500" dirty="0"/>
          </a:p>
        </p:txBody>
      </p:sp>
      <p:pic>
        <p:nvPicPr>
          <p:cNvPr id="7" name="Picture 6"/>
          <p:cNvPicPr>
            <a:picLocks noChangeAspect="1"/>
          </p:cNvPicPr>
          <p:nvPr/>
        </p:nvPicPr>
        <p:blipFill>
          <a:blip r:embed="rId5"/>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3178278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MIOSHA Part 1 General Provisions and </a:t>
            </a:r>
            <a:br>
              <a:rPr lang="en-US" sz="3000" dirty="0"/>
            </a:br>
            <a:r>
              <a:rPr lang="en-US" sz="3000" dirty="0"/>
              <a:t>Part 474 Sanitation</a:t>
            </a:r>
          </a:p>
        </p:txBody>
      </p:sp>
      <p:sp>
        <p:nvSpPr>
          <p:cNvPr id="3" name="Content Placeholder 2"/>
          <p:cNvSpPr>
            <a:spLocks noGrp="1"/>
          </p:cNvSpPr>
          <p:nvPr>
            <p:ph sz="quarter" idx="1"/>
          </p:nvPr>
        </p:nvSpPr>
        <p:spPr>
          <a:xfrm>
            <a:off x="457200" y="2057400"/>
            <a:ext cx="7772400" cy="3655314"/>
          </a:xfrm>
        </p:spPr>
        <p:txBody>
          <a:bodyPr>
            <a:normAutofit/>
          </a:bodyPr>
          <a:lstStyle/>
          <a:p>
            <a:pPr marL="0" indent="0">
              <a:buNone/>
            </a:pPr>
            <a:r>
              <a:rPr lang="en-US" sz="2100" dirty="0"/>
              <a:t>General Provisions – Housekeeping:</a:t>
            </a:r>
          </a:p>
          <a:p>
            <a:r>
              <a:rPr lang="en-US" sz="2100" dirty="0"/>
              <a:t>Materials shall be placed </a:t>
            </a:r>
            <a:r>
              <a:rPr lang="en-US" sz="2100" dirty="0"/>
              <a:t>in a container in a manner that does not create a hazard to an </a:t>
            </a:r>
            <a:r>
              <a:rPr lang="en-US" sz="2100" dirty="0"/>
              <a:t>employee</a:t>
            </a:r>
          </a:p>
          <a:p>
            <a:r>
              <a:rPr lang="en-US" sz="2100" dirty="0"/>
              <a:t>All </a:t>
            </a:r>
            <a:r>
              <a:rPr lang="en-US" sz="2100" dirty="0"/>
              <a:t>places of employment, aisles, passageways, storerooms, and service rooms shall be kept clean and </a:t>
            </a:r>
            <a:r>
              <a:rPr lang="en-US" sz="2100" dirty="0"/>
              <a:t>orderly</a:t>
            </a:r>
          </a:p>
          <a:p>
            <a:pPr marL="0" indent="0">
              <a:buNone/>
            </a:pPr>
            <a:r>
              <a:rPr lang="en-US" sz="2100" dirty="0"/>
              <a:t>Sanitation - Food </a:t>
            </a:r>
            <a:r>
              <a:rPr lang="en-US" sz="2100" dirty="0"/>
              <a:t>and </a:t>
            </a:r>
            <a:r>
              <a:rPr lang="en-US" sz="2100" dirty="0"/>
              <a:t>beverages:</a:t>
            </a:r>
          </a:p>
          <a:p>
            <a:r>
              <a:rPr lang="en-US" sz="2100" dirty="0"/>
              <a:t>No </a:t>
            </a:r>
            <a:r>
              <a:rPr lang="en-US" sz="2100" dirty="0"/>
              <a:t>employee shall be allowed to consume food or beverages </a:t>
            </a:r>
            <a:r>
              <a:rPr lang="en-US" sz="2100" dirty="0"/>
              <a:t>in </a:t>
            </a:r>
            <a:r>
              <a:rPr lang="en-US" sz="2100" dirty="0"/>
              <a:t>any area exposed to a toxic </a:t>
            </a:r>
            <a:r>
              <a:rPr lang="en-US" sz="2100" dirty="0"/>
              <a:t>material</a:t>
            </a:r>
          </a:p>
          <a:p>
            <a:r>
              <a:rPr lang="en-US" sz="2100" dirty="0"/>
              <a:t>Food or beverages shall not be stored </a:t>
            </a:r>
            <a:r>
              <a:rPr lang="en-US" sz="2100" dirty="0"/>
              <a:t>in </a:t>
            </a:r>
            <a:r>
              <a:rPr lang="en-US" sz="2100" dirty="0"/>
              <a:t>an area </a:t>
            </a:r>
            <a:r>
              <a:rPr lang="en-US" sz="2100" dirty="0"/>
              <a:t/>
            </a:r>
            <a:br>
              <a:rPr lang="en-US" sz="2100" dirty="0"/>
            </a:br>
            <a:r>
              <a:rPr lang="en-US" sz="2100" dirty="0"/>
              <a:t>exposed </a:t>
            </a:r>
            <a:r>
              <a:rPr lang="en-US" sz="2100" dirty="0"/>
              <a:t>to a toxic </a:t>
            </a:r>
            <a:r>
              <a:rPr lang="en-US" sz="2100" dirty="0"/>
              <a:t>material</a:t>
            </a:r>
          </a:p>
        </p:txBody>
      </p:sp>
      <p:pic>
        <p:nvPicPr>
          <p:cNvPr id="4" name="Picture 3"/>
          <p:cNvPicPr>
            <a:picLocks noChangeAspect="1"/>
          </p:cNvPicPr>
          <p:nvPr/>
        </p:nvPicPr>
        <p:blipFill>
          <a:blip r:embed="rId4"/>
          <a:stretch>
            <a:fillRect/>
          </a:stretch>
        </p:blipFill>
        <p:spPr>
          <a:xfrm>
            <a:off x="6855106" y="5141827"/>
            <a:ext cx="819857" cy="760040"/>
          </a:xfrm>
          <a:prstGeom prst="rect">
            <a:avLst/>
          </a:prstGeom>
        </p:spPr>
      </p:pic>
    </p:spTree>
    <p:custDataLst>
      <p:tags r:id="rId1"/>
    </p:custDataLst>
    <p:extLst>
      <p:ext uri="{BB962C8B-B14F-4D97-AF65-F5344CB8AC3E}">
        <p14:creationId xmlns:p14="http://schemas.microsoft.com/office/powerpoint/2010/main" val="29799053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subTitle" idx="1"/>
          </p:nvPr>
        </p:nvSpPr>
        <p:spPr>
          <a:xfrm>
            <a:off x="2114550" y="1714500"/>
            <a:ext cx="5715000" cy="2457450"/>
          </a:xfrm>
        </p:spPr>
        <p:txBody>
          <a:bodyPr>
            <a:normAutofit/>
          </a:bodyPr>
          <a:lstStyle/>
          <a:p>
            <a:pPr eaLnBrk="1" hangingPunct="1">
              <a:defRPr/>
            </a:pPr>
            <a:r>
              <a:rPr lang="en-US" sz="3300" b="0" dirty="0"/>
              <a:t>MIOSHA Part 11 Recording and Reporting Occupational Injuries and Illnesses</a:t>
            </a:r>
          </a:p>
        </p:txBody>
      </p:sp>
      <p:graphicFrame>
        <p:nvGraphicFramePr>
          <p:cNvPr id="83972" name="Object 4"/>
          <p:cNvGraphicFramePr>
            <a:graphicFrameLocks noChangeAspect="1"/>
          </p:cNvGraphicFramePr>
          <p:nvPr/>
        </p:nvGraphicFramePr>
        <p:xfrm>
          <a:off x="3600450" y="3600450"/>
          <a:ext cx="2571750" cy="2287191"/>
        </p:xfrm>
        <a:graphic>
          <a:graphicData uri="http://schemas.openxmlformats.org/presentationml/2006/ole">
            <mc:AlternateContent xmlns:mc="http://schemas.openxmlformats.org/markup-compatibility/2006">
              <mc:Choice xmlns:v="urn:schemas-microsoft-com:vml" Requires="v">
                <p:oleObj spid="_x0000_s5153" name="CorelDRAW" r:id="rId5" imgW="4410075" imgH="3924300" progId="CorelDRAW.Graphic.9">
                  <p:embed/>
                </p:oleObj>
              </mc:Choice>
              <mc:Fallback>
                <p:oleObj name="CorelDRAW" r:id="rId5" imgW="4410075" imgH="3924300" progId="CorelDRAW.Graphic.9">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450" y="3600450"/>
                        <a:ext cx="2571750" cy="228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4"/>
          <p:cNvPicPr>
            <a:picLocks noChangeAspect="1"/>
          </p:cNvPicPr>
          <p:nvPr/>
        </p:nvPicPr>
        <p:blipFill>
          <a:blip r:embed="rId7"/>
          <a:stretch>
            <a:fillRect/>
          </a:stretch>
        </p:blipFill>
        <p:spPr>
          <a:xfrm>
            <a:off x="7924801" y="5068540"/>
            <a:ext cx="819857" cy="760040"/>
          </a:xfrm>
          <a:prstGeom prst="rect">
            <a:avLst/>
          </a:prstGeom>
        </p:spPr>
      </p:pic>
    </p:spTree>
    <p:custDataLst>
      <p:tags r:id="rId2"/>
    </p:custDataLst>
    <p:extLst>
      <p:ext uri="{BB962C8B-B14F-4D97-AF65-F5344CB8AC3E}">
        <p14:creationId xmlns:p14="http://schemas.microsoft.com/office/powerpoint/2010/main" val="1218792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00050" y="971550"/>
            <a:ext cx="7143750" cy="800100"/>
          </a:xfrm>
        </p:spPr>
        <p:txBody>
          <a:bodyPr>
            <a:normAutofit/>
          </a:bodyPr>
          <a:lstStyle/>
          <a:p>
            <a:pPr eaLnBrk="1" hangingPunct="1"/>
            <a:r>
              <a:rPr lang="en-US" altLang="en-US" sz="3000" dirty="0"/>
              <a:t>Who Must Keep MIOSHA Records?</a:t>
            </a:r>
          </a:p>
        </p:txBody>
      </p:sp>
      <p:sp>
        <p:nvSpPr>
          <p:cNvPr id="235523" name="Rectangle 3"/>
          <p:cNvSpPr>
            <a:spLocks noGrp="1" noChangeArrowheads="1"/>
          </p:cNvSpPr>
          <p:nvPr>
            <p:ph type="body" idx="1"/>
          </p:nvPr>
        </p:nvSpPr>
        <p:spPr>
          <a:xfrm>
            <a:off x="400050" y="1951058"/>
            <a:ext cx="8001000" cy="4057650"/>
          </a:xfrm>
        </p:spPr>
        <p:txBody>
          <a:bodyPr>
            <a:normAutofit/>
          </a:bodyPr>
          <a:lstStyle/>
          <a:p>
            <a:pPr eaLnBrk="1" hangingPunct="1">
              <a:lnSpc>
                <a:spcPct val="90000"/>
              </a:lnSpc>
              <a:defRPr/>
            </a:pPr>
            <a:r>
              <a:rPr lang="en-US" sz="2400" dirty="0"/>
              <a:t>Employers with more than 10 employees during the previous calendar year.</a:t>
            </a:r>
          </a:p>
          <a:p>
            <a:pPr eaLnBrk="1" hangingPunct="1">
              <a:lnSpc>
                <a:spcPct val="90000"/>
              </a:lnSpc>
              <a:defRPr/>
            </a:pPr>
            <a:r>
              <a:rPr lang="en-US" sz="2400" dirty="0"/>
              <a:t>Employers selected to participate in the mandatory Bureau of Labor Statistics (BLS) annual survey.</a:t>
            </a:r>
          </a:p>
          <a:p>
            <a:pPr eaLnBrk="1" hangingPunct="1">
              <a:lnSpc>
                <a:spcPct val="90000"/>
              </a:lnSpc>
              <a:defRPr/>
            </a:pPr>
            <a:r>
              <a:rPr lang="en-US" sz="2400" dirty="0"/>
              <a:t> Partially Exempt employers:</a:t>
            </a:r>
          </a:p>
          <a:p>
            <a:pPr lvl="1" eaLnBrk="1" hangingPunct="1">
              <a:lnSpc>
                <a:spcPct val="90000"/>
              </a:lnSpc>
              <a:buClr>
                <a:schemeClr val="accent2"/>
              </a:buClr>
              <a:defRPr/>
            </a:pPr>
            <a:r>
              <a:rPr lang="en-US" sz="2400" dirty="0"/>
              <a:t>Employer with </a:t>
            </a:r>
            <a:r>
              <a:rPr lang="en-US" sz="2400" u="sng" dirty="0"/>
              <a:t>&lt;</a:t>
            </a:r>
            <a:r>
              <a:rPr lang="en-US" sz="2400" dirty="0"/>
              <a:t>10 employees during the previous calendar year.</a:t>
            </a:r>
          </a:p>
          <a:p>
            <a:pPr lvl="1">
              <a:lnSpc>
                <a:spcPct val="90000"/>
              </a:lnSpc>
              <a:buClr>
                <a:schemeClr val="accent2"/>
              </a:buClr>
              <a:defRPr/>
            </a:pPr>
            <a:r>
              <a:rPr lang="en-US" sz="2400" dirty="0"/>
              <a:t>Employers in designated  North American Industry Classification System (NAICS) codes.</a:t>
            </a:r>
          </a:p>
        </p:txBody>
      </p:sp>
      <p:pic>
        <p:nvPicPr>
          <p:cNvPr id="5" name="Picture 4"/>
          <p:cNvPicPr>
            <a:picLocks noChangeAspect="1"/>
          </p:cNvPicPr>
          <p:nvPr/>
        </p:nvPicPr>
        <p:blipFill>
          <a:blip r:embed="rId3"/>
          <a:stretch>
            <a:fillRect/>
          </a:stretch>
        </p:blipFill>
        <p:spPr>
          <a:xfrm>
            <a:off x="7924801" y="5068540"/>
            <a:ext cx="819857" cy="760040"/>
          </a:xfrm>
          <a:prstGeom prst="rect">
            <a:avLst/>
          </a:prstGeom>
        </p:spPr>
      </p:pic>
    </p:spTree>
    <p:extLst>
      <p:ext uri="{BB962C8B-B14F-4D97-AF65-F5344CB8AC3E}">
        <p14:creationId xmlns:p14="http://schemas.microsoft.com/office/powerpoint/2010/main" val="1210641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00" y="1085850"/>
            <a:ext cx="8115300" cy="685800"/>
          </a:xfrm>
        </p:spPr>
        <p:txBody>
          <a:bodyPr>
            <a:noAutofit/>
          </a:bodyPr>
          <a:lstStyle/>
          <a:p>
            <a:r>
              <a:rPr lang="en-US" sz="3000" dirty="0"/>
              <a:t>Partially Exempt Healthcare Industrial Codes</a:t>
            </a:r>
            <a:endParaRPr lang="en-US" sz="2700" dirty="0"/>
          </a:p>
        </p:txBody>
      </p:sp>
      <p:sp>
        <p:nvSpPr>
          <p:cNvPr id="5" name="Content Placeholder 4"/>
          <p:cNvSpPr>
            <a:spLocks noGrp="1"/>
          </p:cNvSpPr>
          <p:nvPr>
            <p:ph sz="quarter" idx="1"/>
          </p:nvPr>
        </p:nvSpPr>
        <p:spPr/>
        <p:txBody>
          <a:bodyPr>
            <a:normAutofit/>
          </a:bodyPr>
          <a:lstStyle/>
          <a:p>
            <a:r>
              <a:rPr lang="en-US" sz="2400" dirty="0"/>
              <a:t>6211 Offices of </a:t>
            </a:r>
            <a:r>
              <a:rPr lang="en-US" sz="2400" dirty="0"/>
              <a:t>Physicians</a:t>
            </a:r>
          </a:p>
          <a:p>
            <a:r>
              <a:rPr lang="en-US" sz="2400" dirty="0"/>
              <a:t>6212 </a:t>
            </a:r>
            <a:r>
              <a:rPr lang="en-US" sz="2400" dirty="0"/>
              <a:t>Offices of </a:t>
            </a:r>
            <a:r>
              <a:rPr lang="en-US" sz="2400" dirty="0"/>
              <a:t>Dentists</a:t>
            </a:r>
          </a:p>
          <a:p>
            <a:r>
              <a:rPr lang="en-US" sz="2400" dirty="0"/>
              <a:t>6213 </a:t>
            </a:r>
            <a:r>
              <a:rPr lang="en-US" sz="2400" dirty="0"/>
              <a:t>Offices of Other Health </a:t>
            </a:r>
            <a:r>
              <a:rPr lang="en-US" sz="2400" dirty="0"/>
              <a:t>Practitioners</a:t>
            </a:r>
          </a:p>
          <a:p>
            <a:r>
              <a:rPr lang="en-US" sz="2400" dirty="0"/>
              <a:t>6214 </a:t>
            </a:r>
            <a:r>
              <a:rPr lang="en-US" sz="2400" dirty="0"/>
              <a:t>Outpatient Care </a:t>
            </a:r>
            <a:r>
              <a:rPr lang="en-US" sz="2400" dirty="0"/>
              <a:t>Centers</a:t>
            </a:r>
          </a:p>
          <a:p>
            <a:r>
              <a:rPr lang="en-US" sz="2400" dirty="0"/>
              <a:t>6215 </a:t>
            </a:r>
            <a:r>
              <a:rPr lang="en-US" sz="2400" dirty="0"/>
              <a:t>Medical and Diagnostic </a:t>
            </a:r>
            <a:r>
              <a:rPr lang="en-US" sz="2400" dirty="0"/>
              <a:t>Laboratories</a:t>
            </a:r>
          </a:p>
        </p:txBody>
      </p:sp>
      <p:pic>
        <p:nvPicPr>
          <p:cNvPr id="7170" name="Picture 2" descr="C:\Users\thelenj10\AppData\Local\Microsoft\Windows\Temporary Internet Files\Content.IE5\RE6WD6PE\lgi01a2014040617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5106" y="2338469"/>
            <a:ext cx="1475798" cy="17716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1470740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6050" y="2114550"/>
            <a:ext cx="5029200" cy="1420772"/>
          </a:xfrm>
        </p:spPr>
        <p:txBody>
          <a:bodyPr>
            <a:noAutofit/>
          </a:bodyPr>
          <a:lstStyle/>
          <a:p>
            <a:r>
              <a:rPr lang="en-US" sz="3000" dirty="0"/>
              <a:t>Preventing Occupational Exposure to Hazardous Drugs</a:t>
            </a:r>
            <a:endParaRPr lang="en-US" sz="2400" dirty="0"/>
          </a:p>
        </p:txBody>
      </p:sp>
      <p:sp>
        <p:nvSpPr>
          <p:cNvPr id="3" name="Subtitle 2"/>
          <p:cNvSpPr>
            <a:spLocks noGrp="1"/>
          </p:cNvSpPr>
          <p:nvPr>
            <p:ph type="subTitle" idx="1"/>
          </p:nvPr>
        </p:nvSpPr>
        <p:spPr>
          <a:xfrm>
            <a:off x="2681201" y="4457700"/>
            <a:ext cx="5357632" cy="1371600"/>
          </a:xfrm>
        </p:spPr>
        <p:txBody>
          <a:bodyPr>
            <a:noAutofit/>
          </a:bodyPr>
          <a:lstStyle/>
          <a:p>
            <a:r>
              <a:rPr lang="en-US" sz="1800" dirty="0"/>
              <a:t>Consultation Education &amp; Training Division</a:t>
            </a:r>
          </a:p>
          <a:p>
            <a:r>
              <a:rPr lang="en-US" sz="1800" dirty="0"/>
              <a:t>Michigan Occupational Safety &amp; Health Administration </a:t>
            </a:r>
          </a:p>
          <a:p>
            <a:r>
              <a:rPr lang="en-US" sz="1800" dirty="0"/>
              <a:t>www.michigan.gov/miosha</a:t>
            </a:r>
          </a:p>
          <a:p>
            <a:r>
              <a:rPr lang="en-US" sz="1800" dirty="0"/>
              <a:t>517-284-7720</a:t>
            </a:r>
          </a:p>
        </p:txBody>
      </p:sp>
      <p:sp>
        <p:nvSpPr>
          <p:cNvPr id="4" name="TextBox 3"/>
          <p:cNvSpPr txBox="1"/>
          <p:nvPr/>
        </p:nvSpPr>
        <p:spPr>
          <a:xfrm>
            <a:off x="4148667" y="3689992"/>
            <a:ext cx="1234633" cy="415498"/>
          </a:xfrm>
          <a:prstGeom prst="rect">
            <a:avLst/>
          </a:prstGeom>
          <a:noFill/>
        </p:spPr>
        <p:txBody>
          <a:bodyPr wrap="none" rtlCol="0">
            <a:spAutoFit/>
          </a:bodyPr>
          <a:lstStyle/>
          <a:p>
            <a:pPr algn="ctr"/>
            <a:r>
              <a:rPr lang="en-US" sz="2100" dirty="0"/>
              <a:t>Module 1</a:t>
            </a:r>
          </a:p>
        </p:txBody>
      </p:sp>
      <p:pic>
        <p:nvPicPr>
          <p:cNvPr id="5" name="Picture 4"/>
          <p:cNvPicPr>
            <a:picLocks noChangeAspect="1"/>
          </p:cNvPicPr>
          <p:nvPr/>
        </p:nvPicPr>
        <p:blipFill>
          <a:blip r:embed="rId4"/>
          <a:stretch>
            <a:fillRect/>
          </a:stretch>
        </p:blipFill>
        <p:spPr>
          <a:xfrm>
            <a:off x="8038833" y="5188618"/>
            <a:ext cx="819857" cy="760040"/>
          </a:xfrm>
          <a:prstGeom prst="rect">
            <a:avLst/>
          </a:prstGeom>
        </p:spPr>
      </p:pic>
      <p:pic>
        <p:nvPicPr>
          <p:cNvPr id="10242" name="Picture 2" descr="LARA-LOGO-RGB-4W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750" y="5462176"/>
            <a:ext cx="1262626" cy="48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236302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“Partially Exempt” must report when:</a:t>
            </a:r>
          </a:p>
        </p:txBody>
      </p:sp>
      <p:sp>
        <p:nvSpPr>
          <p:cNvPr id="3" name="Content Placeholder 2"/>
          <p:cNvSpPr>
            <a:spLocks noGrp="1"/>
          </p:cNvSpPr>
          <p:nvPr>
            <p:ph idx="1"/>
          </p:nvPr>
        </p:nvSpPr>
        <p:spPr/>
        <p:txBody>
          <a:bodyPr>
            <a:normAutofit/>
          </a:bodyPr>
          <a:lstStyle/>
          <a:p>
            <a:r>
              <a:rPr lang="en-US" sz="2400" dirty="0"/>
              <a:t>When requested to record/report by the Bureau of Labor Statistics (BLS)</a:t>
            </a:r>
          </a:p>
          <a:p>
            <a:r>
              <a:rPr lang="en-US" sz="2400" dirty="0"/>
              <a:t>Any workplace incident that results in:</a:t>
            </a:r>
          </a:p>
          <a:p>
            <a:pPr lvl="1"/>
            <a:r>
              <a:rPr lang="en-US" sz="2400" dirty="0"/>
              <a:t>fatality </a:t>
            </a:r>
          </a:p>
          <a:p>
            <a:pPr lvl="1"/>
            <a:r>
              <a:rPr lang="en-US" sz="2400" dirty="0"/>
              <a:t>in-patient hospitalization </a:t>
            </a:r>
          </a:p>
          <a:p>
            <a:pPr lvl="1"/>
            <a:r>
              <a:rPr lang="en-US" sz="2400" dirty="0"/>
              <a:t>amputation </a:t>
            </a:r>
          </a:p>
          <a:p>
            <a:pPr lvl="1"/>
            <a:r>
              <a:rPr lang="en-US" sz="2400" dirty="0"/>
              <a:t>loss of an eye </a:t>
            </a:r>
          </a:p>
        </p:txBody>
      </p:sp>
      <p:pic>
        <p:nvPicPr>
          <p:cNvPr id="5" name="Picture 4"/>
          <p:cNvPicPr>
            <a:picLocks noChangeAspect="1"/>
          </p:cNvPicPr>
          <p:nvPr/>
        </p:nvPicPr>
        <p:blipFill>
          <a:blip r:embed="rId3"/>
          <a:stretch>
            <a:fillRect/>
          </a:stretch>
        </p:blipFill>
        <p:spPr>
          <a:xfrm>
            <a:off x="7924801" y="5068540"/>
            <a:ext cx="819857" cy="760040"/>
          </a:xfrm>
          <a:prstGeom prst="rect">
            <a:avLst/>
          </a:prstGeom>
        </p:spPr>
      </p:pic>
    </p:spTree>
    <p:extLst>
      <p:ext uri="{BB962C8B-B14F-4D97-AF65-F5344CB8AC3E}">
        <p14:creationId xmlns:p14="http://schemas.microsoft.com/office/powerpoint/2010/main" val="356586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882569"/>
            <a:ext cx="6915150" cy="942975"/>
          </a:xfrm>
        </p:spPr>
        <p:txBody>
          <a:bodyPr>
            <a:normAutofit/>
          </a:bodyPr>
          <a:lstStyle/>
          <a:p>
            <a:pPr>
              <a:defRPr/>
            </a:pPr>
            <a:r>
              <a:rPr lang="en-US" sz="3000" dirty="0"/>
              <a:t>Expanded Reporting Requirements</a:t>
            </a:r>
          </a:p>
        </p:txBody>
      </p:sp>
      <p:sp>
        <p:nvSpPr>
          <p:cNvPr id="3" name="Content Placeholder 2"/>
          <p:cNvSpPr>
            <a:spLocks noGrp="1"/>
          </p:cNvSpPr>
          <p:nvPr>
            <p:ph idx="1"/>
          </p:nvPr>
        </p:nvSpPr>
        <p:spPr>
          <a:xfrm>
            <a:off x="400050" y="1943100"/>
            <a:ext cx="8286750" cy="3943350"/>
          </a:xfrm>
        </p:spPr>
        <p:txBody>
          <a:bodyPr>
            <a:noAutofit/>
          </a:bodyPr>
          <a:lstStyle/>
          <a:p>
            <a:pPr marL="0" indent="0">
              <a:buNone/>
              <a:defRPr/>
            </a:pPr>
            <a:r>
              <a:rPr lang="en-US" sz="2100" dirty="0"/>
              <a:t>Began </a:t>
            </a:r>
            <a:r>
              <a:rPr lang="en-US" sz="2100" b="1" dirty="0"/>
              <a:t>September 1, 2015</a:t>
            </a:r>
            <a:r>
              <a:rPr lang="en-US" sz="2100" dirty="0"/>
              <a:t>, all covered employers </a:t>
            </a:r>
            <a:r>
              <a:rPr lang="en-US" sz="2100" b="1" dirty="0"/>
              <a:t>must report </a:t>
            </a:r>
            <a:r>
              <a:rPr lang="en-US" sz="2100" dirty="0"/>
              <a:t>the following:</a:t>
            </a:r>
            <a:br>
              <a:rPr lang="en-US" sz="2100" dirty="0"/>
            </a:br>
            <a:r>
              <a:rPr lang="en-US" sz="1500" dirty="0"/>
              <a:t> </a:t>
            </a:r>
            <a:endParaRPr lang="en-US" sz="2250" dirty="0"/>
          </a:p>
          <a:p>
            <a:pPr>
              <a:defRPr/>
            </a:pPr>
            <a:r>
              <a:rPr lang="en-US" sz="2100" dirty="0"/>
              <a:t>Within 8 hours: any work-related fatality</a:t>
            </a:r>
            <a:br>
              <a:rPr lang="en-US" sz="2100" dirty="0"/>
            </a:br>
            <a:r>
              <a:rPr lang="en-US" sz="2100" dirty="0"/>
              <a:t>(No change from previous requirement)</a:t>
            </a:r>
          </a:p>
          <a:p>
            <a:pPr>
              <a:defRPr/>
            </a:pPr>
            <a:r>
              <a:rPr lang="en-US" sz="2100" dirty="0"/>
              <a:t>Within 24 hours:</a:t>
            </a:r>
          </a:p>
          <a:p>
            <a:pPr lvl="1">
              <a:defRPr/>
            </a:pPr>
            <a:r>
              <a:rPr lang="en-US" sz="2100" dirty="0"/>
              <a:t>work-related in-patient hospitalizations of one or more employees</a:t>
            </a:r>
          </a:p>
          <a:p>
            <a:pPr lvl="1">
              <a:defRPr/>
            </a:pPr>
            <a:r>
              <a:rPr lang="en-US" sz="2100" dirty="0"/>
              <a:t>work-related amputations</a:t>
            </a:r>
          </a:p>
          <a:p>
            <a:pPr lvl="1">
              <a:defRPr/>
            </a:pPr>
            <a:r>
              <a:rPr lang="en-US" sz="2100" dirty="0"/>
              <a:t>work-related losses of an eye</a:t>
            </a:r>
          </a:p>
        </p:txBody>
      </p:sp>
      <p:pic>
        <p:nvPicPr>
          <p:cNvPr id="5" name="Picture 4"/>
          <p:cNvPicPr>
            <a:picLocks noChangeAspect="1"/>
          </p:cNvPicPr>
          <p:nvPr/>
        </p:nvPicPr>
        <p:blipFill>
          <a:blip r:embed="rId4"/>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904912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1063228"/>
            <a:ext cx="7467600" cy="651272"/>
          </a:xfrm>
        </p:spPr>
        <p:txBody>
          <a:bodyPr>
            <a:noAutofit/>
          </a:bodyPr>
          <a:lstStyle/>
          <a:p>
            <a:pPr eaLnBrk="1" hangingPunct="1"/>
            <a:r>
              <a:rPr lang="en-US" altLang="en-US" sz="3000" dirty="0"/>
              <a:t>Occupational Disease </a:t>
            </a:r>
            <a:r>
              <a:rPr lang="en-US" altLang="en-US" sz="3000" dirty="0"/>
              <a:t>Reporting</a:t>
            </a:r>
            <a:endParaRPr lang="en-US" altLang="en-US" sz="3000" dirty="0"/>
          </a:p>
        </p:txBody>
      </p:sp>
      <p:sp>
        <p:nvSpPr>
          <p:cNvPr id="239619" name="Rectangle 3"/>
          <p:cNvSpPr>
            <a:spLocks noChangeArrowheads="1"/>
          </p:cNvSpPr>
          <p:nvPr/>
        </p:nvSpPr>
        <p:spPr bwMode="auto">
          <a:xfrm>
            <a:off x="1657350" y="1944541"/>
            <a:ext cx="6743700" cy="135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57175" indent="-257175">
              <a:lnSpc>
                <a:spcPct val="80000"/>
              </a:lnSpc>
              <a:spcBef>
                <a:spcPct val="20000"/>
              </a:spcBef>
              <a:buClr>
                <a:schemeClr val="tx2"/>
              </a:buClr>
              <a:buSzPct val="75000"/>
              <a:buFont typeface="Wingdings" panose="05000000000000000000" pitchFamily="2" charset="2"/>
              <a:buChar char="q"/>
              <a:defRPr/>
            </a:pPr>
            <a:r>
              <a:rPr lang="en-US" sz="2100" dirty="0"/>
              <a:t>Employee information</a:t>
            </a:r>
          </a:p>
          <a:p>
            <a:pPr marL="257175" indent="-257175">
              <a:lnSpc>
                <a:spcPct val="80000"/>
              </a:lnSpc>
              <a:spcBef>
                <a:spcPct val="20000"/>
              </a:spcBef>
              <a:buClr>
                <a:schemeClr val="tx2"/>
              </a:buClr>
              <a:buSzPct val="75000"/>
              <a:buFont typeface="Wingdings" panose="05000000000000000000" pitchFamily="2" charset="2"/>
              <a:buChar char="q"/>
              <a:defRPr/>
            </a:pPr>
            <a:r>
              <a:rPr lang="en-US" sz="2100" dirty="0"/>
              <a:t>Employer information</a:t>
            </a:r>
          </a:p>
          <a:p>
            <a:pPr marL="257175" indent="-257175">
              <a:lnSpc>
                <a:spcPct val="80000"/>
              </a:lnSpc>
              <a:spcBef>
                <a:spcPct val="20000"/>
              </a:spcBef>
              <a:buClr>
                <a:schemeClr val="tx2"/>
              </a:buClr>
              <a:buSzPct val="75000"/>
              <a:buFont typeface="Wingdings" panose="05000000000000000000" pitchFamily="2" charset="2"/>
              <a:buChar char="q"/>
              <a:defRPr/>
            </a:pPr>
            <a:r>
              <a:rPr lang="en-US" sz="2100" dirty="0"/>
              <a:t>Illness and comments information</a:t>
            </a:r>
          </a:p>
          <a:p>
            <a:pPr marL="257175" indent="-257175">
              <a:lnSpc>
                <a:spcPct val="80000"/>
              </a:lnSpc>
              <a:spcBef>
                <a:spcPct val="20000"/>
              </a:spcBef>
              <a:buClr>
                <a:schemeClr val="tx2"/>
              </a:buClr>
              <a:buSzPct val="75000"/>
              <a:buFont typeface="Wingdings" panose="05000000000000000000" pitchFamily="2" charset="2"/>
              <a:buChar char="q"/>
              <a:defRPr/>
            </a:pPr>
            <a:r>
              <a:rPr lang="en-US" sz="2100" dirty="0"/>
              <a:t>Report submitted to the State (see MIOSHA website)</a:t>
            </a:r>
          </a:p>
        </p:txBody>
      </p:sp>
      <p:graphicFrame>
        <p:nvGraphicFramePr>
          <p:cNvPr id="86020" name="Object 4"/>
          <p:cNvGraphicFramePr>
            <a:graphicFrameLocks noGrp="1" noChangeAspect="1"/>
          </p:cNvGraphicFramePr>
          <p:nvPr>
            <p:ph idx="1"/>
            <p:extLst>
              <p:ext uri="{D42A27DB-BD31-4B8C-83A1-F6EECF244321}">
                <p14:modId xmlns:p14="http://schemas.microsoft.com/office/powerpoint/2010/main" val="2296402078"/>
              </p:ext>
            </p:extLst>
          </p:nvPr>
        </p:nvGraphicFramePr>
        <p:xfrm>
          <a:off x="460795" y="3200400"/>
          <a:ext cx="6394310" cy="2628900"/>
        </p:xfrm>
        <a:graphic>
          <a:graphicData uri="http://schemas.openxmlformats.org/presentationml/2006/ole">
            <mc:AlternateContent xmlns:mc="http://schemas.openxmlformats.org/markup-compatibility/2006">
              <mc:Choice xmlns:v="urn:schemas-microsoft-com:vml" Requires="v">
                <p:oleObj spid="_x0000_s6178" name="Acrobat Document" r:id="rId5" imgW="5830114" imgH="7542857" progId="AcroExch.Document.11">
                  <p:embed/>
                </p:oleObj>
              </mc:Choice>
              <mc:Fallback>
                <p:oleObj name="Acrobat Document" r:id="rId5" imgW="5830114" imgH="7542857" progId="AcroExch.Document.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b="70313"/>
                      <a:stretch>
                        <a:fillRect/>
                      </a:stretch>
                    </p:blipFill>
                    <p:spPr bwMode="auto">
                      <a:xfrm>
                        <a:off x="460795" y="3200400"/>
                        <a:ext cx="6394310" cy="2628900"/>
                      </a:xfrm>
                      <a:prstGeom prst="rect">
                        <a:avLst/>
                      </a:prstGeom>
                      <a:noFill/>
                      <a:ln>
                        <a:noFill/>
                      </a:ln>
                      <a:effectLst/>
                      <a:extLst/>
                    </p:spPr>
                  </p:pic>
                </p:oleObj>
              </mc:Fallback>
            </mc:AlternateContent>
          </a:graphicData>
        </a:graphic>
      </p:graphicFrame>
      <p:pic>
        <p:nvPicPr>
          <p:cNvPr id="6" name="Picture 5"/>
          <p:cNvPicPr>
            <a:picLocks noChangeAspect="1"/>
          </p:cNvPicPr>
          <p:nvPr/>
        </p:nvPicPr>
        <p:blipFill>
          <a:blip r:embed="rId7"/>
          <a:stretch>
            <a:fillRect/>
          </a:stretch>
        </p:blipFill>
        <p:spPr>
          <a:xfrm>
            <a:off x="7924801" y="5068540"/>
            <a:ext cx="819857" cy="760040"/>
          </a:xfrm>
          <a:prstGeom prst="rect">
            <a:avLst/>
          </a:prstGeom>
        </p:spPr>
      </p:pic>
    </p:spTree>
    <p:custDataLst>
      <p:tags r:id="rId2"/>
    </p:custDataLst>
    <p:extLst>
      <p:ext uri="{BB962C8B-B14F-4D97-AF65-F5344CB8AC3E}">
        <p14:creationId xmlns:p14="http://schemas.microsoft.com/office/powerpoint/2010/main" val="1832537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85850"/>
            <a:ext cx="8286750" cy="822722"/>
          </a:xfrm>
        </p:spPr>
        <p:txBody>
          <a:bodyPr>
            <a:noAutofit/>
          </a:bodyPr>
          <a:lstStyle/>
          <a:p>
            <a:r>
              <a:rPr lang="en-US" sz="3000" dirty="0"/>
              <a:t>MIOSHA </a:t>
            </a:r>
            <a:r>
              <a:rPr lang="en-US" sz="3000" dirty="0"/>
              <a:t>Resources: Standards </a:t>
            </a:r>
            <a:r>
              <a:rPr lang="en-US" sz="3000" dirty="0"/>
              <a:t>and Compliance</a:t>
            </a:r>
          </a:p>
        </p:txBody>
      </p:sp>
      <p:sp>
        <p:nvSpPr>
          <p:cNvPr id="3" name="Content Placeholder 2"/>
          <p:cNvSpPr>
            <a:spLocks noGrp="1"/>
          </p:cNvSpPr>
          <p:nvPr>
            <p:ph sz="quarter" idx="1"/>
          </p:nvPr>
        </p:nvSpPr>
        <p:spPr>
          <a:xfrm>
            <a:off x="342900" y="2000250"/>
            <a:ext cx="7315200" cy="3429000"/>
          </a:xfrm>
        </p:spPr>
        <p:txBody>
          <a:bodyPr>
            <a:noAutofit/>
          </a:bodyPr>
          <a:lstStyle/>
          <a:p>
            <a:pPr lvl="0"/>
            <a:r>
              <a:rPr lang="en-US" sz="2100" dirty="0"/>
              <a:t>Compliance Instruction (coming soon)</a:t>
            </a:r>
          </a:p>
          <a:p>
            <a:pPr lvl="0"/>
            <a:r>
              <a:rPr lang="en-US" sz="2100" dirty="0">
                <a:hlinkClick r:id="rId4"/>
              </a:rPr>
              <a:t>Part 92 and 430 Hazard Communication</a:t>
            </a:r>
            <a:endParaRPr lang="en-US" sz="2100" dirty="0"/>
          </a:p>
          <a:p>
            <a:pPr lvl="0"/>
            <a:r>
              <a:rPr lang="en-US" sz="2100" dirty="0">
                <a:hlinkClick r:id="rId5"/>
              </a:rPr>
              <a:t>Part 431 Hazardous Work in Laboratories</a:t>
            </a:r>
            <a:endParaRPr lang="en-US" sz="2100" dirty="0"/>
          </a:p>
          <a:p>
            <a:pPr lvl="0"/>
            <a:r>
              <a:rPr lang="en-US" sz="2100" dirty="0">
                <a:hlinkClick r:id="rId6"/>
              </a:rPr>
              <a:t>Part 33</a:t>
            </a:r>
            <a:r>
              <a:rPr lang="en-US" sz="2100" dirty="0"/>
              <a:t> and </a:t>
            </a:r>
            <a:r>
              <a:rPr lang="en-US" sz="2100" dirty="0">
                <a:hlinkClick r:id="rId7"/>
              </a:rPr>
              <a:t>Part 433</a:t>
            </a:r>
            <a:r>
              <a:rPr lang="en-US" sz="2100" dirty="0"/>
              <a:t> Personal Protective Equipment</a:t>
            </a:r>
          </a:p>
          <a:p>
            <a:pPr lvl="0"/>
            <a:r>
              <a:rPr lang="en-US" sz="2100" dirty="0">
                <a:hlinkClick r:id="rId8"/>
              </a:rPr>
              <a:t>Part 451 Respiratory Protection</a:t>
            </a:r>
            <a:endParaRPr lang="en-US" sz="2100" dirty="0"/>
          </a:p>
          <a:p>
            <a:pPr lvl="0"/>
            <a:r>
              <a:rPr lang="en-US" sz="2100" dirty="0">
                <a:hlinkClick r:id="rId9"/>
              </a:rPr>
              <a:t>Part 474 Sanitation</a:t>
            </a:r>
            <a:endParaRPr lang="en-US" sz="2100" dirty="0"/>
          </a:p>
          <a:p>
            <a:pPr lvl="0"/>
            <a:r>
              <a:rPr lang="en-US" sz="2100" dirty="0">
                <a:hlinkClick r:id="rId10"/>
              </a:rPr>
              <a:t>Part 554 </a:t>
            </a:r>
            <a:r>
              <a:rPr lang="en-US" sz="2100" dirty="0" err="1">
                <a:hlinkClick r:id="rId10"/>
              </a:rPr>
              <a:t>Bloodborne</a:t>
            </a:r>
            <a:r>
              <a:rPr lang="en-US" sz="2100" dirty="0">
                <a:hlinkClick r:id="rId10"/>
              </a:rPr>
              <a:t> Infectious Diseases</a:t>
            </a:r>
            <a:endParaRPr lang="en-US" sz="2100" dirty="0"/>
          </a:p>
          <a:p>
            <a:pPr lvl="0"/>
            <a:r>
              <a:rPr lang="en-US" sz="2100" u="sng" dirty="0">
                <a:solidFill>
                  <a:srgbClr val="666666"/>
                </a:solidFill>
                <a:hlinkClick r:id="rId11"/>
              </a:rPr>
              <a:t>Recording &amp; Reporting of Occupational Injuries &amp; </a:t>
            </a:r>
            <a:r>
              <a:rPr lang="en-US" sz="2100" u="sng" dirty="0">
                <a:solidFill>
                  <a:srgbClr val="666666"/>
                </a:solidFill>
                <a:hlinkClick r:id="rId11"/>
              </a:rPr>
              <a:t>Illnesses</a:t>
            </a:r>
            <a:endParaRPr lang="en-US" sz="2100" dirty="0"/>
          </a:p>
        </p:txBody>
      </p:sp>
      <p:pic>
        <p:nvPicPr>
          <p:cNvPr id="5" name="Picture 4"/>
          <p:cNvPicPr>
            <a:picLocks noChangeAspect="1"/>
          </p:cNvPicPr>
          <p:nvPr/>
        </p:nvPicPr>
        <p:blipFill>
          <a:blip r:embed="rId12"/>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33445106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143000"/>
            <a:ext cx="8286750" cy="857250"/>
          </a:xfrm>
        </p:spPr>
        <p:txBody>
          <a:bodyPr>
            <a:noAutofit/>
          </a:bodyPr>
          <a:lstStyle/>
          <a:p>
            <a:r>
              <a:rPr lang="en-US" sz="3000" dirty="0"/>
              <a:t>MIOSHA </a:t>
            </a:r>
            <a:r>
              <a:rPr lang="en-US" sz="3000" dirty="0"/>
              <a:t>Resources: Consultation </a:t>
            </a:r>
            <a:r>
              <a:rPr lang="en-US" sz="3000" dirty="0"/>
              <a:t>and </a:t>
            </a:r>
            <a:r>
              <a:rPr lang="en-US" sz="3000" dirty="0"/>
              <a:t>Training</a:t>
            </a:r>
            <a:endParaRPr lang="en-US" sz="3000" dirty="0"/>
          </a:p>
        </p:txBody>
      </p:sp>
      <p:sp>
        <p:nvSpPr>
          <p:cNvPr id="3" name="Content Placeholder 2"/>
          <p:cNvSpPr>
            <a:spLocks noGrp="1"/>
          </p:cNvSpPr>
          <p:nvPr>
            <p:ph sz="quarter" idx="1"/>
          </p:nvPr>
        </p:nvSpPr>
        <p:spPr>
          <a:xfrm>
            <a:off x="400050" y="2114550"/>
            <a:ext cx="8115300" cy="3655314"/>
          </a:xfrm>
        </p:spPr>
        <p:txBody>
          <a:bodyPr/>
          <a:lstStyle/>
          <a:p>
            <a:r>
              <a:rPr lang="en-US" sz="2100" dirty="0">
                <a:hlinkClick r:id="rId4"/>
              </a:rPr>
              <a:t>Preventing Exposure to Hazardous Drugs Training Module 1 </a:t>
            </a:r>
            <a:r>
              <a:rPr lang="en-US" sz="2100" dirty="0">
                <a:hlinkClick r:id="rId4"/>
              </a:rPr>
              <a:t>– Overview</a:t>
            </a:r>
            <a:endParaRPr lang="en-US" sz="2100" dirty="0"/>
          </a:p>
          <a:p>
            <a:r>
              <a:rPr lang="en-US" sz="2100" dirty="0"/>
              <a:t>Preventing </a:t>
            </a:r>
            <a:r>
              <a:rPr lang="en-US" sz="2100" dirty="0"/>
              <a:t>Exposure to Hazardous Drugs Training Module 2 – Staff (coming soon)</a:t>
            </a:r>
          </a:p>
          <a:p>
            <a:pPr lvl="0"/>
            <a:r>
              <a:rPr lang="en-US" sz="2100" dirty="0">
                <a:hlinkClick r:id="rId5"/>
              </a:rPr>
              <a:t>Fact Sheet: Preventing Exposure to Hazardous </a:t>
            </a:r>
            <a:r>
              <a:rPr lang="en-US" sz="2100" dirty="0">
                <a:hlinkClick r:id="rId5"/>
              </a:rPr>
              <a:t>Drugs</a:t>
            </a:r>
            <a:r>
              <a:rPr lang="en-US" sz="2100" dirty="0"/>
              <a:t> </a:t>
            </a:r>
            <a:r>
              <a:rPr lang="en-US" sz="2100" dirty="0"/>
              <a:t>(doc)</a:t>
            </a:r>
            <a:endParaRPr lang="en-US" sz="2100" u="sng" dirty="0">
              <a:hlinkClick r:id="rId6"/>
            </a:endParaRPr>
          </a:p>
          <a:p>
            <a:pPr lvl="0"/>
            <a:r>
              <a:rPr lang="en-US" sz="2100" u="sng" dirty="0">
                <a:hlinkClick r:id="rId6"/>
              </a:rPr>
              <a:t>Hazard Communication Sample Plan</a:t>
            </a:r>
            <a:r>
              <a:rPr lang="en-US" sz="2100" dirty="0"/>
              <a:t> (doc)</a:t>
            </a:r>
          </a:p>
          <a:p>
            <a:pPr lvl="0"/>
            <a:r>
              <a:rPr lang="en-US" sz="2100" u="sng" dirty="0">
                <a:hlinkClick r:id="rId7"/>
              </a:rPr>
              <a:t>Personal Protective Equipment Guide</a:t>
            </a:r>
            <a:r>
              <a:rPr lang="en-US" sz="2100" dirty="0"/>
              <a:t> (doc)</a:t>
            </a:r>
          </a:p>
          <a:p>
            <a:pPr lvl="0"/>
            <a:r>
              <a:rPr lang="en-US" sz="2100" u="sng" dirty="0">
                <a:hlinkClick r:id="rId8"/>
              </a:rPr>
              <a:t>Respiratory Protection Program</a:t>
            </a:r>
            <a:r>
              <a:rPr lang="en-US" sz="2100" dirty="0"/>
              <a:t> (doc</a:t>
            </a:r>
            <a:r>
              <a:rPr lang="en-US" sz="2100" dirty="0"/>
              <a:t>)</a:t>
            </a:r>
          </a:p>
          <a:p>
            <a:r>
              <a:rPr lang="en-US" sz="2100" u="sng" dirty="0" err="1">
                <a:hlinkClick r:id="rId9"/>
              </a:rPr>
              <a:t>Bloodborne</a:t>
            </a:r>
            <a:r>
              <a:rPr lang="en-US" sz="2100" u="sng" dirty="0">
                <a:hlinkClick r:id="rId9"/>
              </a:rPr>
              <a:t> Sample Exposure Control Plan</a:t>
            </a:r>
            <a:r>
              <a:rPr lang="en-US" sz="2100" dirty="0"/>
              <a:t> (doc</a:t>
            </a:r>
            <a:r>
              <a:rPr lang="en-US" sz="2100" dirty="0"/>
              <a:t>)</a:t>
            </a:r>
            <a:endParaRPr lang="en-US" sz="2100" dirty="0"/>
          </a:p>
          <a:p>
            <a:endParaRPr lang="en-US" dirty="0"/>
          </a:p>
        </p:txBody>
      </p:sp>
      <p:pic>
        <p:nvPicPr>
          <p:cNvPr id="5" name="Picture 4"/>
          <p:cNvPicPr>
            <a:picLocks noChangeAspect="1"/>
          </p:cNvPicPr>
          <p:nvPr/>
        </p:nvPicPr>
        <p:blipFill>
          <a:blip r:embed="rId10"/>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36342133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228"/>
            <a:ext cx="6629400" cy="708422"/>
          </a:xfrm>
        </p:spPr>
        <p:txBody>
          <a:bodyPr>
            <a:normAutofit/>
          </a:bodyPr>
          <a:lstStyle/>
          <a:p>
            <a:r>
              <a:rPr lang="en-US" sz="3000" dirty="0"/>
              <a:t>Federal Resources</a:t>
            </a:r>
          </a:p>
        </p:txBody>
      </p:sp>
      <p:sp>
        <p:nvSpPr>
          <p:cNvPr id="3" name="Content Placeholder 2"/>
          <p:cNvSpPr>
            <a:spLocks noGrp="1"/>
          </p:cNvSpPr>
          <p:nvPr>
            <p:ph sz="quarter" idx="1"/>
          </p:nvPr>
        </p:nvSpPr>
        <p:spPr/>
        <p:txBody>
          <a:bodyPr>
            <a:normAutofit/>
          </a:bodyPr>
          <a:lstStyle/>
          <a:p>
            <a:pPr marL="0" indent="0">
              <a:buNone/>
            </a:pPr>
            <a:r>
              <a:rPr lang="en-US" sz="2100" dirty="0"/>
              <a:t>Centers for Disease Control and Prevention:</a:t>
            </a:r>
          </a:p>
          <a:p>
            <a:pPr marL="0" indent="0">
              <a:buNone/>
            </a:pPr>
            <a:r>
              <a:rPr lang="en-US" sz="2100" dirty="0">
                <a:hlinkClick r:id="rId4"/>
              </a:rPr>
              <a:t>NIOSH </a:t>
            </a:r>
            <a:r>
              <a:rPr lang="en-US" sz="2100" dirty="0">
                <a:hlinkClick r:id="rId4"/>
              </a:rPr>
              <a:t>Hazardous Drugs </a:t>
            </a:r>
            <a:r>
              <a:rPr lang="en-US" sz="2100" dirty="0">
                <a:hlinkClick r:id="rId4"/>
              </a:rPr>
              <a:t>webpage</a:t>
            </a:r>
            <a:endParaRPr lang="en-US" sz="2100" dirty="0"/>
          </a:p>
          <a:p>
            <a:pPr marL="0" indent="0">
              <a:buNone/>
            </a:pPr>
            <a:endParaRPr lang="en-US" sz="2100" dirty="0"/>
          </a:p>
          <a:p>
            <a:pPr marL="0" indent="0">
              <a:buNone/>
            </a:pPr>
            <a:r>
              <a:rPr lang="en-US" sz="2100" dirty="0"/>
              <a:t>OSHA:</a:t>
            </a:r>
          </a:p>
          <a:p>
            <a:r>
              <a:rPr lang="en-US" sz="2100" dirty="0">
                <a:hlinkClick r:id="rId5"/>
              </a:rPr>
              <a:t>Hazardous Drugs Website</a:t>
            </a:r>
            <a:endParaRPr lang="en-US" sz="2100" dirty="0"/>
          </a:p>
          <a:p>
            <a:r>
              <a:rPr lang="en-US" sz="2100" dirty="0">
                <a:hlinkClick r:id="rId6"/>
              </a:rPr>
              <a:t>Hazardous Drugs </a:t>
            </a:r>
            <a:r>
              <a:rPr lang="en-US" sz="2100" dirty="0" err="1">
                <a:hlinkClick r:id="rId6"/>
              </a:rPr>
              <a:t>eTool</a:t>
            </a:r>
            <a:endParaRPr lang="en-US" sz="2100" dirty="0"/>
          </a:p>
          <a:p>
            <a:r>
              <a:rPr lang="en-US" sz="2100" dirty="0"/>
              <a:t>Technical Manual Section VI: Chapter </a:t>
            </a:r>
            <a:r>
              <a:rPr lang="en-US" sz="2100" dirty="0"/>
              <a:t>2:</a:t>
            </a:r>
            <a:br>
              <a:rPr lang="en-US" sz="2100" dirty="0"/>
            </a:br>
            <a:r>
              <a:rPr lang="en-US" sz="2100" dirty="0">
                <a:hlinkClick r:id="rId7"/>
              </a:rPr>
              <a:t>Controlling </a:t>
            </a:r>
            <a:r>
              <a:rPr lang="en-US" sz="2100" dirty="0">
                <a:hlinkClick r:id="rId7"/>
              </a:rPr>
              <a:t>Occupational Exposure To Hazardous </a:t>
            </a:r>
            <a:r>
              <a:rPr lang="en-US" sz="2100" dirty="0">
                <a:hlinkClick r:id="rId7"/>
              </a:rPr>
              <a:t>Drugs</a:t>
            </a:r>
            <a:endParaRPr lang="en-US" sz="2100" dirty="0"/>
          </a:p>
        </p:txBody>
      </p:sp>
      <p:pic>
        <p:nvPicPr>
          <p:cNvPr id="5" name="Picture 4"/>
          <p:cNvPicPr>
            <a:picLocks noChangeAspect="1"/>
          </p:cNvPicPr>
          <p:nvPr/>
        </p:nvPicPr>
        <p:blipFill>
          <a:blip r:embed="rId8"/>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25704247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For More </a:t>
            </a:r>
            <a:r>
              <a:rPr lang="en-US" b="1" dirty="0" smtClean="0"/>
              <a:t>Information</a:t>
            </a:r>
            <a:endParaRPr lang="en-US" dirty="0"/>
          </a:p>
        </p:txBody>
      </p:sp>
      <p:pic>
        <p:nvPicPr>
          <p:cNvPr id="6" name="Picture 5"/>
          <p:cNvPicPr>
            <a:picLocks noChangeAspect="1"/>
          </p:cNvPicPr>
          <p:nvPr/>
        </p:nvPicPr>
        <p:blipFill>
          <a:blip r:embed="rId3"/>
          <a:stretch>
            <a:fillRect/>
          </a:stretch>
        </p:blipFill>
        <p:spPr>
          <a:xfrm>
            <a:off x="1022524" y="1346020"/>
            <a:ext cx="7269169" cy="4320725"/>
          </a:xfrm>
          <a:prstGeom prst="rect">
            <a:avLst/>
          </a:prstGeom>
        </p:spPr>
      </p:pic>
    </p:spTree>
    <p:custDataLst>
      <p:tags r:id="rId1"/>
    </p:custDataLst>
    <p:extLst>
      <p:ext uri="{BB962C8B-B14F-4D97-AF65-F5344CB8AC3E}">
        <p14:creationId xmlns:p14="http://schemas.microsoft.com/office/powerpoint/2010/main" val="22361691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178614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Module 1 Training Overview</a:t>
            </a:r>
          </a:p>
        </p:txBody>
      </p:sp>
      <p:sp>
        <p:nvSpPr>
          <p:cNvPr id="3" name="Content Placeholder 2"/>
          <p:cNvSpPr>
            <a:spLocks noGrp="1"/>
          </p:cNvSpPr>
          <p:nvPr>
            <p:ph sz="quarter" idx="1"/>
          </p:nvPr>
        </p:nvSpPr>
        <p:spPr/>
        <p:txBody>
          <a:bodyPr>
            <a:normAutofit/>
          </a:bodyPr>
          <a:lstStyle/>
          <a:p>
            <a:r>
              <a:rPr lang="en-US" sz="2400" dirty="0"/>
              <a:t>Hazardous drug categories</a:t>
            </a:r>
          </a:p>
          <a:p>
            <a:r>
              <a:rPr lang="en-US" sz="2400" dirty="0"/>
              <a:t>Specific hazards of drugs</a:t>
            </a:r>
          </a:p>
          <a:p>
            <a:r>
              <a:rPr lang="en-US" sz="2400" dirty="0"/>
              <a:t>Employees at risk</a:t>
            </a:r>
          </a:p>
          <a:p>
            <a:r>
              <a:rPr lang="en-US" sz="2400" dirty="0"/>
              <a:t>Applicable MIOSHA standards</a:t>
            </a:r>
          </a:p>
          <a:p>
            <a:r>
              <a:rPr lang="en-US" sz="2400" dirty="0"/>
              <a:t>Resources</a:t>
            </a:r>
          </a:p>
        </p:txBody>
      </p:sp>
      <p:pic>
        <p:nvPicPr>
          <p:cNvPr id="5" name="Picture 4"/>
          <p:cNvPicPr>
            <a:picLocks noChangeAspect="1"/>
          </p:cNvPicPr>
          <p:nvPr/>
        </p:nvPicPr>
        <p:blipFill>
          <a:blip r:embed="rId4"/>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220611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Hazardous Drugs </a:t>
            </a:r>
          </a:p>
        </p:txBody>
      </p:sp>
      <p:sp>
        <p:nvSpPr>
          <p:cNvPr id="3" name="Content Placeholder 2"/>
          <p:cNvSpPr>
            <a:spLocks noGrp="1"/>
          </p:cNvSpPr>
          <p:nvPr>
            <p:ph sz="quarter" idx="1"/>
          </p:nvPr>
        </p:nvSpPr>
        <p:spPr/>
        <p:txBody>
          <a:bodyPr>
            <a:normAutofit/>
          </a:bodyPr>
          <a:lstStyle/>
          <a:p>
            <a:r>
              <a:rPr lang="en-US" sz="2400" dirty="0"/>
              <a:t>Anti-neoplastic medications</a:t>
            </a:r>
          </a:p>
          <a:p>
            <a:r>
              <a:rPr lang="en-US" sz="2400" dirty="0"/>
              <a:t>A</a:t>
            </a:r>
            <a:r>
              <a:rPr lang="en-US" sz="2400" dirty="0"/>
              <a:t>nti-viral drugs</a:t>
            </a:r>
          </a:p>
          <a:p>
            <a:r>
              <a:rPr lang="en-US" sz="2400" dirty="0"/>
              <a:t>Hormones</a:t>
            </a:r>
          </a:p>
          <a:p>
            <a:r>
              <a:rPr lang="en-US" sz="2400" dirty="0"/>
              <a:t>B</a:t>
            </a:r>
            <a:r>
              <a:rPr lang="en-US" sz="2400" dirty="0"/>
              <a:t>ioengineered </a:t>
            </a:r>
            <a:r>
              <a:rPr lang="en-US" sz="2400" dirty="0"/>
              <a:t>drugs </a:t>
            </a:r>
          </a:p>
        </p:txBody>
      </p:sp>
      <p:pic>
        <p:nvPicPr>
          <p:cNvPr id="4" name="Picture 5" descr="Chemotherapy bottles NC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4900" y="3257550"/>
            <a:ext cx="14097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3585801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cs typeface="Leelawadee" panose="020B0502040204020203" pitchFamily="34" charset="-34"/>
              </a:rPr>
              <a:t>List of Hazardous Drugs</a:t>
            </a:r>
          </a:p>
        </p:txBody>
      </p:sp>
      <p:pic>
        <p:nvPicPr>
          <p:cNvPr id="5"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84272" y="2114551"/>
            <a:ext cx="3013723" cy="33944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929578" y="2070765"/>
            <a:ext cx="3771900" cy="3471720"/>
          </a:xfrm>
          <a:prstGeom prst="rect">
            <a:avLst/>
          </a:prstGeom>
          <a:noFill/>
        </p:spPr>
        <p:txBody>
          <a:bodyPr wrap="square" rtlCol="0">
            <a:spAutoFit/>
          </a:bodyPr>
          <a:lstStyle/>
          <a:p>
            <a:pPr marL="257175" indent="-257175" eaLnBrk="0" fontAlgn="base" hangingPunct="0">
              <a:spcBef>
                <a:spcPct val="20000"/>
              </a:spcBef>
              <a:spcAft>
                <a:spcPct val="0"/>
              </a:spcAft>
              <a:buClr>
                <a:srgbClr val="1C6BC2"/>
              </a:buClr>
              <a:buFont typeface="Arial" charset="0"/>
              <a:buChar char="•"/>
            </a:pPr>
            <a:r>
              <a:rPr lang="en-US" kern="0" dirty="0">
                <a:solidFill>
                  <a:srgbClr val="000000"/>
                </a:solidFill>
                <a:latin typeface="Leelawadee" panose="020B0502040204020203" pitchFamily="34" charset="-34"/>
                <a:cs typeface="Leelawadee" panose="020B0502040204020203" pitchFamily="34" charset="-34"/>
              </a:rPr>
              <a:t>Carcinogenicity</a:t>
            </a:r>
          </a:p>
          <a:p>
            <a:pPr marL="257175" indent="-257175" eaLnBrk="0" fontAlgn="base" hangingPunct="0">
              <a:spcBef>
                <a:spcPct val="20000"/>
              </a:spcBef>
              <a:spcAft>
                <a:spcPct val="0"/>
              </a:spcAft>
              <a:buClr>
                <a:srgbClr val="1C6BC2"/>
              </a:buClr>
              <a:buFont typeface="Arial" charset="0"/>
              <a:buChar char="•"/>
            </a:pPr>
            <a:r>
              <a:rPr lang="en-US" kern="0" dirty="0">
                <a:solidFill>
                  <a:srgbClr val="000000"/>
                </a:solidFill>
                <a:latin typeface="Leelawadee" panose="020B0502040204020203" pitchFamily="34" charset="-34"/>
                <a:cs typeface="Leelawadee" panose="020B0502040204020203" pitchFamily="34" charset="-34"/>
              </a:rPr>
              <a:t>Teratogenicity or other developmental toxicity</a:t>
            </a:r>
          </a:p>
          <a:p>
            <a:pPr marL="257175" indent="-257175" eaLnBrk="0" fontAlgn="base" hangingPunct="0">
              <a:spcBef>
                <a:spcPct val="20000"/>
              </a:spcBef>
              <a:spcAft>
                <a:spcPct val="0"/>
              </a:spcAft>
              <a:buClr>
                <a:srgbClr val="1C6BC2"/>
              </a:buClr>
              <a:buFont typeface="Arial" charset="0"/>
              <a:buChar char="•"/>
            </a:pPr>
            <a:r>
              <a:rPr lang="en-US" kern="0" dirty="0">
                <a:solidFill>
                  <a:srgbClr val="000000"/>
                </a:solidFill>
                <a:latin typeface="Leelawadee" panose="020B0502040204020203" pitchFamily="34" charset="-34"/>
                <a:cs typeface="Leelawadee" panose="020B0502040204020203" pitchFamily="34" charset="-34"/>
              </a:rPr>
              <a:t>Reproductive toxicity</a:t>
            </a:r>
          </a:p>
          <a:p>
            <a:pPr marL="257175" indent="-257175" eaLnBrk="0" fontAlgn="base" hangingPunct="0">
              <a:spcBef>
                <a:spcPct val="20000"/>
              </a:spcBef>
              <a:spcAft>
                <a:spcPct val="0"/>
              </a:spcAft>
              <a:buClr>
                <a:srgbClr val="1C6BC2"/>
              </a:buClr>
              <a:buFont typeface="Arial" charset="0"/>
              <a:buChar char="•"/>
            </a:pPr>
            <a:r>
              <a:rPr lang="en-US" kern="0" dirty="0">
                <a:solidFill>
                  <a:srgbClr val="000000"/>
                </a:solidFill>
                <a:latin typeface="Leelawadee" panose="020B0502040204020203" pitchFamily="34" charset="-34"/>
                <a:cs typeface="Leelawadee" panose="020B0502040204020203" pitchFamily="34" charset="-34"/>
              </a:rPr>
              <a:t>Organ toxicity at low doses</a:t>
            </a:r>
          </a:p>
          <a:p>
            <a:pPr marL="257175" indent="-257175" eaLnBrk="0" fontAlgn="base" hangingPunct="0">
              <a:spcBef>
                <a:spcPct val="20000"/>
              </a:spcBef>
              <a:spcAft>
                <a:spcPct val="0"/>
              </a:spcAft>
              <a:buClr>
                <a:srgbClr val="1C6BC2"/>
              </a:buClr>
              <a:buFont typeface="Arial" charset="0"/>
              <a:buChar char="•"/>
            </a:pPr>
            <a:r>
              <a:rPr lang="en-US" kern="0" dirty="0">
                <a:solidFill>
                  <a:srgbClr val="000000"/>
                </a:solidFill>
                <a:latin typeface="Leelawadee" panose="020B0502040204020203" pitchFamily="34" charset="-34"/>
                <a:cs typeface="Leelawadee" panose="020B0502040204020203" pitchFamily="34" charset="-34"/>
              </a:rPr>
              <a:t>Genotoxicity</a:t>
            </a:r>
          </a:p>
          <a:p>
            <a:pPr marL="257175" indent="-257175" eaLnBrk="0" fontAlgn="base" hangingPunct="0">
              <a:spcBef>
                <a:spcPct val="20000"/>
              </a:spcBef>
              <a:spcAft>
                <a:spcPct val="0"/>
              </a:spcAft>
              <a:buClr>
                <a:srgbClr val="1C6BC2"/>
              </a:buClr>
              <a:buFont typeface="Arial" charset="0"/>
              <a:buChar char="•"/>
            </a:pPr>
            <a:r>
              <a:rPr lang="en-US" kern="0" dirty="0">
                <a:solidFill>
                  <a:srgbClr val="000000"/>
                </a:solidFill>
                <a:latin typeface="Leelawadee" panose="020B0502040204020203" pitchFamily="34" charset="-34"/>
                <a:cs typeface="Leelawadee" panose="020B0502040204020203" pitchFamily="34" charset="-34"/>
              </a:rPr>
              <a:t>Structure and toxicity profiles of new drugs that mimic existing drugs determined hazardous by the above </a:t>
            </a:r>
            <a:r>
              <a:rPr lang="en-US" kern="0" dirty="0">
                <a:solidFill>
                  <a:srgbClr val="000000"/>
                </a:solidFill>
                <a:latin typeface="Leelawadee" panose="020B0502040204020203" pitchFamily="34" charset="-34"/>
                <a:cs typeface="Leelawadee" panose="020B0502040204020203" pitchFamily="34" charset="-34"/>
              </a:rPr>
              <a:t>criteria</a:t>
            </a:r>
          </a:p>
          <a:p>
            <a:pPr marL="257175" indent="-257175" eaLnBrk="0" fontAlgn="base" hangingPunct="0">
              <a:spcBef>
                <a:spcPct val="20000"/>
              </a:spcBef>
              <a:spcAft>
                <a:spcPct val="0"/>
              </a:spcAft>
              <a:buClr>
                <a:srgbClr val="1C6BC2"/>
              </a:buClr>
              <a:buFont typeface="Arial" charset="0"/>
              <a:buChar char="•"/>
            </a:pPr>
            <a:r>
              <a:rPr lang="en-US" kern="0" dirty="0">
                <a:solidFill>
                  <a:srgbClr val="000000"/>
                </a:solidFill>
                <a:latin typeface="Leelawadee" panose="020B0502040204020203" pitchFamily="34" charset="-34"/>
                <a:cs typeface="Leelawadee" panose="020B0502040204020203" pitchFamily="34" charset="-34"/>
              </a:rPr>
              <a:t>Proposed 2016 revision</a:t>
            </a:r>
            <a:endParaRPr lang="en-US" kern="0" dirty="0">
              <a:solidFill>
                <a:srgbClr val="000000"/>
              </a:solidFill>
              <a:latin typeface="Leelawadee" panose="020B0502040204020203" pitchFamily="34" charset="-34"/>
              <a:cs typeface="Leelawadee" panose="020B0502040204020203" pitchFamily="34" charset="-34"/>
            </a:endParaRPr>
          </a:p>
        </p:txBody>
      </p:sp>
      <p:sp>
        <p:nvSpPr>
          <p:cNvPr id="3" name="TextBox 2"/>
          <p:cNvSpPr txBox="1"/>
          <p:nvPr/>
        </p:nvSpPr>
        <p:spPr>
          <a:xfrm>
            <a:off x="228600" y="5529969"/>
            <a:ext cx="3768724" cy="369332"/>
          </a:xfrm>
          <a:prstGeom prst="rect">
            <a:avLst/>
          </a:prstGeom>
          <a:noFill/>
        </p:spPr>
        <p:txBody>
          <a:bodyPr wrap="none" rtlCol="0">
            <a:spAutoFit/>
          </a:bodyPr>
          <a:lstStyle/>
          <a:p>
            <a:pPr lvl="0"/>
            <a:r>
              <a:rPr lang="en-US" dirty="0">
                <a:latin typeface="Leelawadee" panose="020B0502040204020203" pitchFamily="34" charset="-34"/>
                <a:cs typeface="Leelawadee" panose="020B0502040204020203" pitchFamily="34" charset="-34"/>
                <a:hlinkClick r:id="rId5"/>
              </a:rPr>
              <a:t>www.cdc.gov/niosh/docs/2014-138</a:t>
            </a:r>
            <a:endParaRPr lang="en-US" kern="0" dirty="0">
              <a:solidFill>
                <a:srgbClr val="000000"/>
              </a:solidFill>
              <a:latin typeface="Leelawadee" panose="020B0502040204020203" pitchFamily="34" charset="-34"/>
              <a:cs typeface="Leelawadee" panose="020B0502040204020203" pitchFamily="34" charset="-34"/>
            </a:endParaRPr>
          </a:p>
        </p:txBody>
      </p:sp>
      <p:pic>
        <p:nvPicPr>
          <p:cNvPr id="8" name="Picture 7"/>
          <p:cNvPicPr>
            <a:picLocks noChangeAspect="1"/>
          </p:cNvPicPr>
          <p:nvPr/>
        </p:nvPicPr>
        <p:blipFill>
          <a:blip r:embed="rId6"/>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3600085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dirty="0">
                <a:cs typeface="Leelawadee" panose="020B0502040204020203" pitchFamily="34" charset="-34"/>
              </a:rPr>
              <a:t>NIOSH List of Hazardous Drug</a:t>
            </a:r>
          </a:p>
        </p:txBody>
      </p:sp>
      <p:sp>
        <p:nvSpPr>
          <p:cNvPr id="4" name="Content Placeholder 3"/>
          <p:cNvSpPr>
            <a:spLocks noGrp="1"/>
          </p:cNvSpPr>
          <p:nvPr>
            <p:ph idx="1"/>
          </p:nvPr>
        </p:nvSpPr>
        <p:spPr/>
        <p:txBody>
          <a:bodyPr/>
          <a:lstStyle/>
          <a:p>
            <a:pPr>
              <a:defRPr/>
            </a:pPr>
            <a:endParaRPr lang="en-US" b="1" dirty="0">
              <a:latin typeface="Leelawadee" panose="020B0502040204020203" pitchFamily="34" charset="-34"/>
              <a:cs typeface="Leelawadee" panose="020B0502040204020203" pitchFamily="34" charset="-34"/>
            </a:endParaRPr>
          </a:p>
          <a:p>
            <a:pPr>
              <a:defRPr/>
            </a:pPr>
            <a:r>
              <a:rPr lang="en-US" b="1" dirty="0">
                <a:latin typeface="Leelawadee" panose="020B0502040204020203" pitchFamily="34" charset="-34"/>
                <a:cs typeface="Leelawadee" panose="020B0502040204020203" pitchFamily="34" charset="-34"/>
              </a:rPr>
              <a:t>Table 1:</a:t>
            </a:r>
            <a:r>
              <a:rPr lang="en-US" dirty="0">
                <a:latin typeface="Leelawadee" panose="020B0502040204020203" pitchFamily="34" charset="-34"/>
                <a:cs typeface="Leelawadee" panose="020B0502040204020203" pitchFamily="34" charset="-34"/>
              </a:rPr>
              <a:t> Antineoplastic drugs</a:t>
            </a:r>
          </a:p>
          <a:p>
            <a:pPr marL="0" indent="0">
              <a:buNone/>
              <a:defRPr/>
            </a:pPr>
            <a:endParaRPr lang="en-US" dirty="0">
              <a:latin typeface="Leelawadee" panose="020B0502040204020203" pitchFamily="34" charset="-34"/>
              <a:cs typeface="Leelawadee" panose="020B0502040204020203" pitchFamily="34" charset="-34"/>
            </a:endParaRPr>
          </a:p>
          <a:p>
            <a:pPr>
              <a:defRPr/>
            </a:pPr>
            <a:r>
              <a:rPr lang="en-US" b="1" dirty="0">
                <a:latin typeface="Leelawadee" panose="020B0502040204020203" pitchFamily="34" charset="-34"/>
                <a:cs typeface="Leelawadee" panose="020B0502040204020203" pitchFamily="34" charset="-34"/>
              </a:rPr>
              <a:t>Table 2:</a:t>
            </a:r>
            <a:r>
              <a:rPr lang="en-US" dirty="0">
                <a:latin typeface="Leelawadee" panose="020B0502040204020203" pitchFamily="34" charset="-34"/>
                <a:cs typeface="Leelawadee" panose="020B0502040204020203" pitchFamily="34" charset="-34"/>
              </a:rPr>
              <a:t> Non-antineoplastic that meet one or more of the NIOSH criteria for a hazardous drug</a:t>
            </a:r>
          </a:p>
          <a:p>
            <a:pPr marL="0" indent="0">
              <a:buNone/>
              <a:defRPr/>
            </a:pPr>
            <a:endParaRPr lang="en-US" dirty="0">
              <a:latin typeface="Leelawadee" panose="020B0502040204020203" pitchFamily="34" charset="-34"/>
              <a:cs typeface="Leelawadee" panose="020B0502040204020203" pitchFamily="34" charset="-34"/>
            </a:endParaRPr>
          </a:p>
          <a:p>
            <a:pPr>
              <a:defRPr/>
            </a:pPr>
            <a:r>
              <a:rPr lang="en-US" b="1" dirty="0">
                <a:latin typeface="Leelawadee" panose="020B0502040204020203" pitchFamily="34" charset="-34"/>
                <a:cs typeface="Leelawadee" panose="020B0502040204020203" pitchFamily="34" charset="-34"/>
              </a:rPr>
              <a:t>Table 3:</a:t>
            </a:r>
            <a:r>
              <a:rPr lang="en-US" dirty="0">
                <a:latin typeface="Leelawadee" panose="020B0502040204020203" pitchFamily="34" charset="-34"/>
                <a:cs typeface="Leelawadee" panose="020B0502040204020203" pitchFamily="34" charset="-34"/>
              </a:rPr>
              <a:t> Drugs that primarily pose a reproductive risk to  men and women who are actively trying to conceive and women who are pregnant or breastfeeding</a:t>
            </a:r>
          </a:p>
          <a:p>
            <a:pPr marL="0" indent="0">
              <a:buNone/>
            </a:pPr>
            <a:endParaRPr lang="en-US" dirty="0"/>
          </a:p>
        </p:txBody>
      </p:sp>
      <p:pic>
        <p:nvPicPr>
          <p:cNvPr id="5" name="Picture 4"/>
          <p:cNvPicPr>
            <a:picLocks noChangeAspect="1"/>
          </p:cNvPicPr>
          <p:nvPr/>
        </p:nvPicPr>
        <p:blipFill>
          <a:blip r:embed="rId4"/>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623634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What are the Hazards of Exposure?</a:t>
            </a:r>
          </a:p>
        </p:txBody>
      </p:sp>
      <p:sp>
        <p:nvSpPr>
          <p:cNvPr id="3" name="Content Placeholder 2"/>
          <p:cNvSpPr>
            <a:spLocks noGrp="1"/>
          </p:cNvSpPr>
          <p:nvPr>
            <p:ph sz="quarter" idx="2"/>
          </p:nvPr>
        </p:nvSpPr>
        <p:spPr/>
        <p:txBody>
          <a:bodyPr>
            <a:normAutofit/>
          </a:bodyPr>
          <a:lstStyle/>
          <a:p>
            <a:r>
              <a:rPr lang="en-US" sz="2100" dirty="0"/>
              <a:t>Cancer</a:t>
            </a:r>
            <a:endParaRPr lang="en-US" sz="2100" dirty="0"/>
          </a:p>
          <a:p>
            <a:r>
              <a:rPr lang="en-US" sz="2100" dirty="0"/>
              <a:t>Developmental or reproductive toxicity</a:t>
            </a:r>
          </a:p>
          <a:p>
            <a:r>
              <a:rPr lang="en-US" sz="2100" dirty="0"/>
              <a:t>Genotoxicity: Chromosome 5 or 7 changes</a:t>
            </a:r>
          </a:p>
          <a:p>
            <a:r>
              <a:rPr lang="en-US" sz="2100" dirty="0"/>
              <a:t>Harm to organs:</a:t>
            </a:r>
          </a:p>
          <a:p>
            <a:pPr lvl="1"/>
            <a:r>
              <a:rPr lang="en-US" sz="1950" dirty="0"/>
              <a:t>Liver</a:t>
            </a:r>
          </a:p>
          <a:p>
            <a:pPr lvl="1"/>
            <a:r>
              <a:rPr lang="en-US" sz="1950" dirty="0"/>
              <a:t>Kidney </a:t>
            </a:r>
          </a:p>
        </p:txBody>
      </p:sp>
      <p:sp>
        <p:nvSpPr>
          <p:cNvPr id="6" name="Content Placeholder 5"/>
          <p:cNvSpPr>
            <a:spLocks noGrp="1"/>
          </p:cNvSpPr>
          <p:nvPr>
            <p:ph sz="quarter" idx="4"/>
          </p:nvPr>
        </p:nvSpPr>
        <p:spPr/>
        <p:txBody>
          <a:bodyPr/>
          <a:lstStyle/>
          <a:p>
            <a:r>
              <a:rPr lang="en-US" sz="2100" dirty="0"/>
              <a:t>Nausea</a:t>
            </a:r>
          </a:p>
          <a:p>
            <a:r>
              <a:rPr lang="en-US" sz="2100" dirty="0"/>
              <a:t>Rashes</a:t>
            </a:r>
          </a:p>
          <a:p>
            <a:r>
              <a:rPr lang="en-US" sz="2100" dirty="0"/>
              <a:t>Hair loss</a:t>
            </a:r>
          </a:p>
          <a:p>
            <a:r>
              <a:rPr lang="en-US" sz="2100" dirty="0"/>
              <a:t>Hearing loss</a:t>
            </a:r>
          </a:p>
          <a:p>
            <a:endParaRPr lang="en-US" dirty="0"/>
          </a:p>
        </p:txBody>
      </p:sp>
      <p:sp>
        <p:nvSpPr>
          <p:cNvPr id="5" name="Text Placeholder 4"/>
          <p:cNvSpPr>
            <a:spLocks noGrp="1"/>
          </p:cNvSpPr>
          <p:nvPr>
            <p:ph type="body" sz="quarter" idx="3"/>
          </p:nvPr>
        </p:nvSpPr>
        <p:spPr>
          <a:xfrm>
            <a:off x="433552" y="1642237"/>
            <a:ext cx="7543800" cy="493776"/>
          </a:xfrm>
        </p:spPr>
        <p:txBody>
          <a:bodyPr/>
          <a:lstStyle/>
          <a:p>
            <a:r>
              <a:rPr lang="en-US" sz="2400" dirty="0"/>
              <a:t>Hazardous drugs may cause the following</a:t>
            </a:r>
            <a:r>
              <a:rPr lang="en-US" sz="2400" dirty="0"/>
              <a:t>:</a:t>
            </a:r>
            <a:endParaRPr lang="en-US" sz="2400" dirty="0"/>
          </a:p>
        </p:txBody>
      </p:sp>
      <p:pic>
        <p:nvPicPr>
          <p:cNvPr id="7177" name="Picture 9" descr="File:Breast cancer cell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1850" y="4525872"/>
            <a:ext cx="1375631" cy="13205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35837194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2502</TotalTime>
  <Words>3461</Words>
  <Application>Microsoft Office PowerPoint</Application>
  <PresentationFormat>On-screen Show (4:3)</PresentationFormat>
  <Paragraphs>490</Paragraphs>
  <Slides>47</Slides>
  <Notes>42</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3</vt:i4>
      </vt:variant>
      <vt:variant>
        <vt:lpstr>Slide Titles</vt:lpstr>
      </vt:variant>
      <vt:variant>
        <vt:i4>47</vt:i4>
      </vt:variant>
    </vt:vector>
  </HeadingPairs>
  <TitlesOfParts>
    <vt:vector size="60" baseType="lpstr">
      <vt:lpstr>Arial</vt:lpstr>
      <vt:lpstr>Calibri</vt:lpstr>
      <vt:lpstr>Calibri Light</vt:lpstr>
      <vt:lpstr>Leelawadee</vt:lpstr>
      <vt:lpstr>Times New Roman</vt:lpstr>
      <vt:lpstr>Wingdings</vt:lpstr>
      <vt:lpstr>Wingdings 2</vt:lpstr>
      <vt:lpstr>Oriel</vt:lpstr>
      <vt:lpstr>Office Theme</vt:lpstr>
      <vt:lpstr>1_Office Theme</vt:lpstr>
      <vt:lpstr>CorelPhotoPaint.Image.7</vt:lpstr>
      <vt:lpstr>CorelDRAW</vt:lpstr>
      <vt:lpstr>Acrobat Document</vt:lpstr>
      <vt:lpstr>Preventing Occupational Exposure to Hazardous Drugs</vt:lpstr>
      <vt:lpstr>www.mhcsa.org</vt:lpstr>
      <vt:lpstr>2016 MHCSA Quarterly Meetings</vt:lpstr>
      <vt:lpstr>Preventing Occupational Exposure to Hazardous Drugs</vt:lpstr>
      <vt:lpstr>Module 1 Training Overview</vt:lpstr>
      <vt:lpstr>Hazardous Drugs </vt:lpstr>
      <vt:lpstr>List of Hazardous Drugs</vt:lpstr>
      <vt:lpstr>NIOSH List of Hazardous Drug</vt:lpstr>
      <vt:lpstr>What are the Hazards of Exposure?</vt:lpstr>
      <vt:lpstr>Hazardous Drugs that are Carcinogens</vt:lpstr>
      <vt:lpstr>Who is at Risk?</vt:lpstr>
      <vt:lpstr>Potential Routes of Exposure</vt:lpstr>
      <vt:lpstr>Exposure Opportunities: Drug Preparation</vt:lpstr>
      <vt:lpstr>Exposure Opportunities: Drug Administration</vt:lpstr>
      <vt:lpstr>Exposure Opportunities: Drug Disposal</vt:lpstr>
      <vt:lpstr>Exposure Opportunities: Contaminated Excretions</vt:lpstr>
      <vt:lpstr>Applicable MIOSHA Regulations</vt:lpstr>
      <vt:lpstr>MIOSHA Part 92/430  Hazard Communication (Haz Com)</vt:lpstr>
      <vt:lpstr>Safety Data Sheets (SDSs)</vt:lpstr>
      <vt:lpstr>Safety Data Sheets (SDSs)   New 16-section standardized SDS format required (ANSI Z400.1)</vt:lpstr>
      <vt:lpstr>MIOSHA Part 33/433 Personal Protective Equipment (PPE)</vt:lpstr>
      <vt:lpstr>PPE HAZARD ASSESSMENT</vt:lpstr>
      <vt:lpstr>PPE Hazard Assessment Elements </vt:lpstr>
      <vt:lpstr>Example of Assessment Form</vt:lpstr>
      <vt:lpstr>PowerPoint Presentation</vt:lpstr>
      <vt:lpstr>PPE TRAINING REQUIREMENTS  </vt:lpstr>
      <vt:lpstr>MIOSHA Part 451 Respiratory Protection</vt:lpstr>
      <vt:lpstr>MIOSHA Part 451 Respiratory Protection</vt:lpstr>
      <vt:lpstr>MIOSHA Part 451 Respiratory Protection Employer responsibilities</vt:lpstr>
      <vt:lpstr>Types of Respirators</vt:lpstr>
      <vt:lpstr>Evaluation of Respiratory Protection</vt:lpstr>
      <vt:lpstr>MIOSHA Part 554  Bloodborne Infectious Diseases</vt:lpstr>
      <vt:lpstr>MIOSHA Part 554  Bloodborne Infectious Diseases</vt:lpstr>
      <vt:lpstr>Bloodborne Exposure Control Plan  Related Provisions</vt:lpstr>
      <vt:lpstr>Waste Disposal</vt:lpstr>
      <vt:lpstr>MIOSHA Part 1 General Provisions and  Part 474 Sanitation</vt:lpstr>
      <vt:lpstr>PowerPoint Presentation</vt:lpstr>
      <vt:lpstr>Who Must Keep MIOSHA Records?</vt:lpstr>
      <vt:lpstr>Partially Exempt Healthcare Industrial Codes</vt:lpstr>
      <vt:lpstr>“Partially Exempt” must report when:</vt:lpstr>
      <vt:lpstr>Expanded Reporting Requirements</vt:lpstr>
      <vt:lpstr>Occupational Disease Reporting</vt:lpstr>
      <vt:lpstr>MIOSHA Resources: Standards and Compliance</vt:lpstr>
      <vt:lpstr>MIOSHA Resources: Consultation and Training</vt:lpstr>
      <vt:lpstr>Federal Resources</vt:lpstr>
      <vt:lpstr>For More Information</vt:lpstr>
      <vt:lpstr>PowerPoint Presentation</vt:lpstr>
    </vt:vector>
  </TitlesOfParts>
  <Company>State of Michigan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Exposure to  Hazardous Drugs</dc:title>
  <dc:creator>Thelen, Jenelle (LARA)</dc:creator>
  <cp:lastModifiedBy>Janice Homola</cp:lastModifiedBy>
  <cp:revision>84</cp:revision>
  <dcterms:created xsi:type="dcterms:W3CDTF">2016-03-17T11:52:25Z</dcterms:created>
  <dcterms:modified xsi:type="dcterms:W3CDTF">2016-06-13T13:11:14Z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611E46C9-10A5-4396-913C-9E652EF72221</vt:lpwstr>
  </property>
  <property fmtid="{D5CDD505-2E9C-101B-9397-08002B2CF9AE}" pid="3" name="ArticulatePath">
    <vt:lpwstr>Hazardous Drugs Module 1</vt:lpwstr>
  </property>
</Properties>
</file>