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79" r:id="rId2"/>
    <p:sldId id="280" r:id="rId3"/>
    <p:sldId id="281" r:id="rId4"/>
    <p:sldId id="256" r:id="rId5"/>
    <p:sldId id="258" r:id="rId6"/>
    <p:sldId id="277" r:id="rId7"/>
    <p:sldId id="259" r:id="rId8"/>
    <p:sldId id="278" r:id="rId9"/>
    <p:sldId id="260" r:id="rId10"/>
    <p:sldId id="261" r:id="rId11"/>
    <p:sldId id="262" r:id="rId12"/>
    <p:sldId id="263" r:id="rId13"/>
    <p:sldId id="282" r:id="rId14"/>
    <p:sldId id="264" r:id="rId15"/>
    <p:sldId id="265" r:id="rId16"/>
    <p:sldId id="266" r:id="rId17"/>
    <p:sldId id="267" r:id="rId18"/>
    <p:sldId id="268" r:id="rId19"/>
    <p:sldId id="269" r:id="rId20"/>
    <p:sldId id="270" r:id="rId21"/>
    <p:sldId id="271" r:id="rId22"/>
    <p:sldId id="272" r:id="rId23"/>
    <p:sldId id="273" r:id="rId24"/>
    <p:sldId id="274" r:id="rId25"/>
    <p:sldId id="283" r:id="rId26"/>
    <p:sldId id="285" r:id="rId27"/>
    <p:sldId id="284" r:id="rId28"/>
    <p:sldId id="286"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C7395-A606-43FE-B240-CC44E20A1465}" type="datetimeFigureOut">
              <a:rPr lang="en-US" smtClean="0"/>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9CC448-35BC-47BC-8DD3-4DC0BE982AD6}" type="slidenum">
              <a:rPr lang="en-US" smtClean="0"/>
              <a:t>‹#›</a:t>
            </a:fld>
            <a:endParaRPr lang="en-US"/>
          </a:p>
        </p:txBody>
      </p:sp>
    </p:spTree>
    <p:extLst>
      <p:ext uri="{BB962C8B-B14F-4D97-AF65-F5344CB8AC3E}">
        <p14:creationId xmlns:p14="http://schemas.microsoft.com/office/powerpoint/2010/main" val="2636091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dc.gov/mmwr/PDF/rr/rr5011.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ln/>
        </p:spPr>
      </p:sp>
      <p:sp>
        <p:nvSpPr>
          <p:cNvPr id="103426" name="Rectangle 3"/>
          <p:cNvSpPr>
            <a:spLocks noGrp="1" noChangeArrowheads="1"/>
          </p:cNvSpPr>
          <p:nvPr>
            <p:ph type="body" idx="1"/>
          </p:nvPr>
        </p:nvSpPr>
        <p:spPr>
          <a:noFill/>
          <a:ln/>
        </p:spPr>
        <p:txBody>
          <a:bodyPr/>
          <a:lstStyle/>
          <a:p>
            <a:pPr marL="223174" indent="-223174"/>
            <a:r>
              <a:rPr lang="en-US" sz="900" dirty="0"/>
              <a:t>The employer has to determine whether there is actual or reasonably anticipated employee exposure to blood or OPIM.  </a:t>
            </a:r>
          </a:p>
          <a:p>
            <a:pPr marL="223174" indent="-223174"/>
            <a:endParaRPr lang="en-US" sz="900" u="sng" dirty="0"/>
          </a:p>
          <a:p>
            <a:pPr marL="223174" indent="-223174"/>
            <a:r>
              <a:rPr lang="en-US" sz="900" b="1" u="sng" dirty="0"/>
              <a:t>Test Question (#13):</a:t>
            </a:r>
            <a:r>
              <a:rPr lang="en-US" sz="900" b="1" dirty="0"/>
              <a:t> </a:t>
            </a:r>
          </a:p>
          <a:p>
            <a:pPr marL="223174" indent="-223174"/>
            <a:r>
              <a:rPr lang="en-US" sz="900" b="1" dirty="0"/>
              <a:t>Exposure determination must be made with which of the following:</a:t>
            </a:r>
          </a:p>
          <a:p>
            <a:pPr marL="223174" indent="-223174"/>
            <a:r>
              <a:rPr lang="en-US" sz="900" b="1" dirty="0"/>
              <a:t>a.) Without regard to the use of personal protective equipment</a:t>
            </a:r>
            <a:endParaRPr lang="en-US" sz="900" dirty="0"/>
          </a:p>
          <a:p>
            <a:pPr marL="223174" indent="-223174"/>
            <a:r>
              <a:rPr lang="en-US" sz="900" dirty="0"/>
              <a:t>b.) Taking into account the use of engineering control</a:t>
            </a:r>
          </a:p>
          <a:p>
            <a:pPr marL="223174" indent="-223174"/>
            <a:r>
              <a:rPr lang="en-US" sz="900" dirty="0"/>
              <a:t>c.)  After soliciting input from Category B employees</a:t>
            </a:r>
          </a:p>
          <a:p>
            <a:pPr marL="223174" lvl="1" indent="-223174" defTabSz="892695"/>
            <a:r>
              <a:rPr lang="en-US" sz="900" dirty="0"/>
              <a:t>d.)  After considering work practice controls</a:t>
            </a:r>
          </a:p>
          <a:p>
            <a:pPr marL="223174" indent="-223174"/>
            <a:endParaRPr lang="en-US" sz="900" dirty="0"/>
          </a:p>
          <a:p>
            <a:pPr marL="223174" indent="-223174"/>
            <a:r>
              <a:rPr lang="en-US" sz="900" dirty="0"/>
              <a:t>The exposure determination must be made on the job description alone.  PPE cannot be part of the decision logic.  Using gloves does not transform a category A employee to a category B employee.  </a:t>
            </a:r>
          </a:p>
          <a:p>
            <a:pPr marL="223174" indent="-223174"/>
            <a:endParaRPr lang="en-US" sz="900" dirty="0"/>
          </a:p>
          <a:p>
            <a:pPr marL="223174" indent="-223174"/>
            <a:r>
              <a:rPr lang="en-US" sz="900" dirty="0"/>
              <a:t>If they have EMTs as category B, probably want to see some documentation.  The list of category A should be included in the exposure control plan.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43000" y="690563"/>
            <a:ext cx="4562475" cy="3422650"/>
          </a:xfrm>
          <a:ln w="12700" cap="flat"/>
        </p:spPr>
      </p:sp>
      <p:sp>
        <p:nvSpPr>
          <p:cNvPr id="120835" name="Rectangle 3"/>
          <p:cNvSpPr>
            <a:spLocks noGrp="1" noChangeArrowheads="1"/>
          </p:cNvSpPr>
          <p:nvPr>
            <p:ph type="body" idx="1"/>
          </p:nvPr>
        </p:nvSpPr>
        <p:spPr>
          <a:xfrm>
            <a:off x="913158" y="4345587"/>
            <a:ext cx="5031685" cy="4111364"/>
          </a:xfrm>
          <a:noFill/>
        </p:spPr>
        <p:txBody>
          <a:bodyPr lIns="91234" tIns="45616" rIns="91234" bIns="45616"/>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eaLnBrk="1" hangingPunct="1">
              <a:lnSpc>
                <a:spcPct val="90000"/>
              </a:lnSpc>
              <a:buClr>
                <a:schemeClr val="accent2"/>
              </a:buClr>
            </a:pPr>
            <a:r>
              <a:rPr lang="en-US" altLang="en-US" sz="2400" b="1"/>
              <a:t>Certification</a:t>
            </a:r>
          </a:p>
          <a:p>
            <a:pPr eaLnBrk="1" hangingPunct="1">
              <a:lnSpc>
                <a:spcPct val="90000"/>
              </a:lnSpc>
              <a:buClr>
                <a:schemeClr val="accent2"/>
              </a:buClr>
            </a:pPr>
            <a:r>
              <a:rPr lang="en-US" altLang="en-US" sz="2400"/>
              <a:t>A company executive must certify the summary:</a:t>
            </a:r>
          </a:p>
          <a:p>
            <a:pPr lvl="1" eaLnBrk="1" hangingPunct="1">
              <a:lnSpc>
                <a:spcPct val="90000"/>
              </a:lnSpc>
              <a:buClr>
                <a:schemeClr val="accent2"/>
              </a:buClr>
            </a:pPr>
            <a:r>
              <a:rPr lang="en-US" altLang="en-US" sz="2400"/>
              <a:t>An owner of the company</a:t>
            </a:r>
          </a:p>
          <a:p>
            <a:pPr lvl="1" eaLnBrk="1" hangingPunct="1">
              <a:lnSpc>
                <a:spcPct val="90000"/>
              </a:lnSpc>
              <a:buClr>
                <a:schemeClr val="accent2"/>
              </a:buClr>
            </a:pPr>
            <a:r>
              <a:rPr lang="en-US" altLang="en-US" sz="2400"/>
              <a:t>An officer of the corporation</a:t>
            </a:r>
          </a:p>
          <a:p>
            <a:pPr lvl="1" eaLnBrk="1" hangingPunct="1">
              <a:lnSpc>
                <a:spcPct val="90000"/>
              </a:lnSpc>
              <a:buClr>
                <a:schemeClr val="accent2"/>
              </a:buClr>
            </a:pPr>
            <a:r>
              <a:rPr lang="en-US" altLang="en-US" sz="2400"/>
              <a:t>The highest ranking company official working at the establishment</a:t>
            </a:r>
          </a:p>
          <a:p>
            <a:pPr lvl="1" eaLnBrk="1" hangingPunct="1">
              <a:lnSpc>
                <a:spcPct val="90000"/>
              </a:lnSpc>
              <a:buClr>
                <a:schemeClr val="accent2"/>
              </a:buClr>
            </a:pPr>
            <a:r>
              <a:rPr lang="en-US" altLang="en-US" sz="2400"/>
              <a:t>The immediate supervisor of the highest ranking company official</a:t>
            </a:r>
            <a:endParaRPr lang="en-US" altLang="en-US" sz="2000" b="1"/>
          </a:p>
          <a:p>
            <a:pPr eaLnBrk="1" hangingPunct="1">
              <a:lnSpc>
                <a:spcPct val="90000"/>
              </a:lnSpc>
              <a:buClr>
                <a:schemeClr val="accent2"/>
              </a:buClr>
            </a:pPr>
            <a:r>
              <a:rPr lang="en-US" altLang="en-US" sz="2400" b="1"/>
              <a:t>Post between February 1 thru April 30 of the year following the year covered by the summary</a:t>
            </a:r>
          </a:p>
          <a:p>
            <a:pPr eaLnBrk="1" hangingPunct="1">
              <a:lnSpc>
                <a:spcPct val="90000"/>
              </a:lnSpc>
              <a:buClr>
                <a:schemeClr val="accent2"/>
              </a:buClr>
            </a:pPr>
            <a:endParaRPr lang="en-US" altLang="en-US" sz="2400" b="1"/>
          </a:p>
          <a:p>
            <a:pPr eaLnBrk="1" hangingPunct="1">
              <a:lnSpc>
                <a:spcPct val="90000"/>
              </a:lnSpc>
              <a:buClr>
                <a:schemeClr val="accent2"/>
              </a:buClr>
            </a:pPr>
            <a:r>
              <a:rPr lang="en-US" altLang="en-US" sz="2400" b="1"/>
              <a:t>Retain forms for 5 years </a:t>
            </a:r>
            <a:r>
              <a:rPr lang="en-US" altLang="en-US" sz="2400"/>
              <a:t>following the year that they cover</a:t>
            </a:r>
          </a:p>
          <a:p>
            <a:pPr eaLnBrk="1" hangingPunct="1">
              <a:lnSpc>
                <a:spcPct val="90000"/>
              </a:lnSpc>
              <a:buClr>
                <a:schemeClr val="accent2"/>
              </a:buClr>
            </a:pPr>
            <a:endParaRPr lang="en-US" altLang="en-US" sz="2400"/>
          </a:p>
          <a:p>
            <a:pPr eaLnBrk="1" hangingPunct="1">
              <a:lnSpc>
                <a:spcPct val="90000"/>
              </a:lnSpc>
              <a:buClr>
                <a:schemeClr val="accent2"/>
              </a:buClr>
            </a:pPr>
            <a:r>
              <a:rPr lang="en-US" altLang="en-US" sz="2400"/>
              <a:t>Update the MIOSHA Form 300 during that period</a:t>
            </a:r>
          </a:p>
          <a:p>
            <a:pPr eaLnBrk="1" hangingPunct="1">
              <a:lnSpc>
                <a:spcPct val="90000"/>
              </a:lnSpc>
              <a:buClr>
                <a:schemeClr val="accent2"/>
              </a:buClr>
            </a:pPr>
            <a:endParaRPr lang="en-US" altLang="en-US" sz="2400"/>
          </a:p>
          <a:p>
            <a:pPr eaLnBrk="1" hangingPunct="1">
              <a:lnSpc>
                <a:spcPct val="90000"/>
              </a:lnSpc>
              <a:buClr>
                <a:schemeClr val="accent2"/>
              </a:buClr>
            </a:pPr>
            <a:r>
              <a:rPr lang="en-US" altLang="en-US" sz="2400"/>
              <a:t>Do not need to update the MIOSHA Form 300A or MIOSHA Form 301</a:t>
            </a:r>
          </a:p>
          <a:p>
            <a:pPr eaLnBrk="1" hangingPunct="1">
              <a:lnSpc>
                <a:spcPct val="90000"/>
              </a:lnSpc>
              <a:buClr>
                <a:schemeClr val="accent2"/>
              </a:buClr>
            </a:pPr>
            <a:endParaRPr lang="en-US" altLang="en-US" sz="2400" b="1"/>
          </a:p>
          <a:p>
            <a:endParaRPr lang="en-US" altLang="en-US" smtClean="0"/>
          </a:p>
        </p:txBody>
      </p:sp>
      <p:sp>
        <p:nvSpPr>
          <p:cNvPr id="121860"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algn="ctr" eaLnBrk="0" fontAlgn="base" hangingPunct="0">
              <a:spcBef>
                <a:spcPct val="0"/>
              </a:spcBef>
              <a:spcAft>
                <a:spcPct val="0"/>
              </a:spcAft>
              <a:defRPr>
                <a:solidFill>
                  <a:schemeClr val="tx1"/>
                </a:solidFill>
                <a:latin typeface="Arial" charset="0"/>
              </a:defRPr>
            </a:lvl6pPr>
            <a:lvl7pPr marL="2916227" indent="-224325" algn="ctr" eaLnBrk="0" fontAlgn="base" hangingPunct="0">
              <a:spcBef>
                <a:spcPct val="0"/>
              </a:spcBef>
              <a:spcAft>
                <a:spcPct val="0"/>
              </a:spcAft>
              <a:defRPr>
                <a:solidFill>
                  <a:schemeClr val="tx1"/>
                </a:solidFill>
                <a:latin typeface="Arial" charset="0"/>
              </a:defRPr>
            </a:lvl7pPr>
            <a:lvl8pPr marL="3364878" indent="-224325" algn="ctr" eaLnBrk="0" fontAlgn="base" hangingPunct="0">
              <a:spcBef>
                <a:spcPct val="0"/>
              </a:spcBef>
              <a:spcAft>
                <a:spcPct val="0"/>
              </a:spcAft>
              <a:defRPr>
                <a:solidFill>
                  <a:schemeClr val="tx1"/>
                </a:solidFill>
                <a:latin typeface="Arial" charset="0"/>
              </a:defRPr>
            </a:lvl8pPr>
            <a:lvl9pPr marL="3813528" indent="-224325" algn="ctr" eaLnBrk="0" fontAlgn="base" hangingPunct="0">
              <a:spcBef>
                <a:spcPct val="0"/>
              </a:spcBef>
              <a:spcAft>
                <a:spcPct val="0"/>
              </a:spcAft>
              <a:defRPr>
                <a:solidFill>
                  <a:schemeClr val="tx1"/>
                </a:solidFill>
                <a:latin typeface="Arial" charset="0"/>
              </a:defRPr>
            </a:lvl9pPr>
          </a:lstStyle>
          <a:p>
            <a:fld id="{0E45A375-A606-45BA-B5EE-5C5BE996EDBF}" type="slidenum">
              <a:rPr lang="en-US" altLang="en-US" smtClean="0"/>
              <a:pPr/>
              <a:t>19</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indent="-56081">
              <a:defRPr/>
            </a:pPr>
            <a:r>
              <a:rPr lang="en-US" dirty="0" smtClean="0">
                <a:latin typeface="+mn-lt"/>
              </a:rPr>
              <a:t>All covered employers must report </a:t>
            </a:r>
          </a:p>
          <a:p>
            <a:pPr indent="-56081">
              <a:defRPr/>
            </a:pPr>
            <a:endParaRPr lang="en-US" dirty="0" smtClean="0">
              <a:latin typeface="+mn-lt"/>
            </a:endParaRPr>
          </a:p>
          <a:p>
            <a:pPr marL="168244" indent="-224325">
              <a:buFontTx/>
              <a:buAutoNum type="arabicParenR"/>
              <a:defRPr/>
            </a:pPr>
            <a:r>
              <a:rPr lang="en-US" dirty="0" smtClean="0">
                <a:latin typeface="+mn-lt"/>
              </a:rPr>
              <a:t>all work related fatalities to OSHA within 8 hours:</a:t>
            </a:r>
          </a:p>
          <a:p>
            <a:pPr marL="168244" indent="-224325">
              <a:buFontTx/>
              <a:buAutoNum type="arabicParenR"/>
              <a:defRPr/>
            </a:pPr>
            <a:r>
              <a:rPr lang="en-US" dirty="0" smtClean="0">
                <a:latin typeface="+mn-lt"/>
              </a:rPr>
              <a:t>All work related in patient hospitalizations to OSHA within 24 hours (previous requirements were to report only 3 inpatient hospitalizations)</a:t>
            </a:r>
          </a:p>
          <a:p>
            <a:pPr marL="168244" indent="-224325">
              <a:buFontTx/>
              <a:buAutoNum type="arabicParenR"/>
              <a:defRPr/>
            </a:pPr>
            <a:r>
              <a:rPr lang="en-US" dirty="0" smtClean="0">
                <a:latin typeface="+mn-lt"/>
              </a:rPr>
              <a:t>All work related amputations to OSHA within 24 hours</a:t>
            </a:r>
          </a:p>
          <a:p>
            <a:pPr marL="168244" indent="-224325">
              <a:buFontTx/>
              <a:buAutoNum type="arabicParenR"/>
              <a:defRPr/>
            </a:pPr>
            <a:r>
              <a:rPr lang="en-US" dirty="0" smtClean="0">
                <a:latin typeface="+mn-lt"/>
              </a:rPr>
              <a:t>All related losses of any eye to OSHA within 24 hours</a:t>
            </a:r>
          </a:p>
          <a:p>
            <a:pPr indent="-56081">
              <a:defRPr/>
            </a:pPr>
            <a:endParaRPr lang="en-US" dirty="0" smtClean="0">
              <a:latin typeface="+mn-lt"/>
            </a:endParaRPr>
          </a:p>
          <a:p>
            <a:pPr indent="-56081">
              <a:defRPr/>
            </a:pPr>
            <a:endParaRPr lang="en-US" dirty="0" smtClean="0"/>
          </a:p>
          <a:p>
            <a:pPr indent="-56081">
              <a:defRPr/>
            </a:pPr>
            <a:r>
              <a:rPr lang="en-US" dirty="0" smtClean="0"/>
              <a:t>Please note:</a:t>
            </a:r>
          </a:p>
          <a:p>
            <a:pPr marL="112163" indent="-168244">
              <a:buFont typeface="Arial" panose="020B0604020202090204" pitchFamily="34" charset="0"/>
              <a:buChar char="•"/>
              <a:defRPr/>
            </a:pPr>
            <a:r>
              <a:rPr lang="en-US" dirty="0" smtClean="0"/>
              <a:t>In-patient hospitalization is defined as a formal admission to the in-patient service of a hospital or clinic for care or treatment. </a:t>
            </a:r>
          </a:p>
          <a:p>
            <a:pPr marL="112163" indent="-168244">
              <a:buFont typeface="Arial" panose="020B0604020202090204" pitchFamily="34" charset="0"/>
              <a:buChar char="•"/>
              <a:defRPr/>
            </a:pPr>
            <a:r>
              <a:rPr lang="en-US" dirty="0" smtClean="0"/>
              <a:t>Only fatalities occurring within 30 days of the work-related incident must be reported.</a:t>
            </a:r>
          </a:p>
          <a:p>
            <a:pPr marL="112163" indent="-168244">
              <a:buFont typeface="Arial" panose="020B0604020202090204" pitchFamily="34" charset="0"/>
              <a:buChar char="•"/>
              <a:defRPr/>
            </a:pPr>
            <a:r>
              <a:rPr lang="en-US" dirty="0" smtClean="0"/>
              <a:t>Only in-patient hospitalizations, amputations, or losses of an eye occurring within 24 hours of the work-related incident must be reported.</a:t>
            </a:r>
          </a:p>
          <a:p>
            <a:pPr marL="112163" indent="-168244">
              <a:buFont typeface="Arial" panose="020B0604020202090204" pitchFamily="34" charset="0"/>
              <a:buChar char="•"/>
              <a:defRPr/>
            </a:pPr>
            <a:endParaRPr lang="en-US" dirty="0" smtClean="0"/>
          </a:p>
          <a:p>
            <a:pPr>
              <a:defRPr/>
            </a:pPr>
            <a:r>
              <a:rPr lang="en-US" dirty="0" smtClean="0"/>
              <a:t>Employers do not have to report an event if:</a:t>
            </a:r>
          </a:p>
          <a:p>
            <a:pPr marL="168244" indent="-168244">
              <a:buFont typeface="Arial" panose="020B0604020202090204" pitchFamily="34" charset="0"/>
              <a:buChar char="•"/>
              <a:defRPr/>
            </a:pPr>
            <a:r>
              <a:rPr lang="en-US" dirty="0" smtClean="0"/>
              <a:t>It resulted from a motor vehicle accident on a public street or highway, except in a construction work zone (employers </a:t>
            </a:r>
            <a:r>
              <a:rPr lang="en-US" b="1" dirty="0" smtClean="0"/>
              <a:t>must report </a:t>
            </a:r>
            <a:r>
              <a:rPr lang="en-US" dirty="0" smtClean="0"/>
              <a:t>the event if it happened in a construction work zone).</a:t>
            </a:r>
          </a:p>
          <a:p>
            <a:pPr marL="168244" indent="-168244">
              <a:buFont typeface="Arial" panose="020B0604020202090204" pitchFamily="34" charset="0"/>
              <a:buChar char="•"/>
              <a:defRPr/>
            </a:pPr>
            <a:r>
              <a:rPr lang="en-US" dirty="0" smtClean="0"/>
              <a:t>It occurred on a commercial or public transportation system (e.g. airplane, subway, bus, ferry, street car, light rail, train).</a:t>
            </a:r>
          </a:p>
          <a:p>
            <a:pPr marL="168244" indent="-168244">
              <a:buFont typeface="Arial" panose="020B0604020202090204" pitchFamily="34" charset="0"/>
              <a:buChar char="•"/>
              <a:defRPr/>
            </a:pPr>
            <a:r>
              <a:rPr lang="en-US" dirty="0" smtClean="0"/>
              <a:t>It occurred more than 30 days after the work-related fatality or more than 24 hours after the work-related in-patient hospitalization, amputation, or loss of an eye.</a:t>
            </a:r>
          </a:p>
          <a:p>
            <a:pPr marL="168244" indent="-168244">
              <a:buFont typeface="Arial" panose="020B0604020202090204" pitchFamily="34" charset="0"/>
              <a:buChar char="•"/>
              <a:defRPr/>
            </a:pPr>
            <a:r>
              <a:rPr lang="en-US" dirty="0" smtClean="0"/>
              <a:t>If the in-patient hospitalization was for diagnostic testing or observation only. </a:t>
            </a:r>
          </a:p>
          <a:p>
            <a:pPr marL="168244" indent="-168244">
              <a:buFont typeface="Arial" panose="020B0604020202090204" pitchFamily="34" charset="0"/>
              <a:buChar char="•"/>
              <a:defRPr/>
            </a:pPr>
            <a:endParaRPr lang="en-US" dirty="0" smtClean="0"/>
          </a:p>
          <a:p>
            <a:pPr>
              <a:defRPr/>
            </a:pPr>
            <a:r>
              <a:rPr lang="en-US" dirty="0" smtClean="0">
                <a:latin typeface="+mn-lt"/>
              </a:rPr>
              <a:t>We will not respond to every report with an on-site inspection. We expect to address many of the reports through other types of investigations, but we will engage with employers whose workers have been hurt. We are developing the process to determine which incidents to inspect and which to handle using other types of investigations and interventions.</a:t>
            </a:r>
          </a:p>
          <a:p>
            <a:pPr marL="168244" indent="-168244">
              <a:buFont typeface="Arial" panose="020B0604020202090204" pitchFamily="34" charset="0"/>
              <a:buChar char="•"/>
              <a:defRPr/>
            </a:pPr>
            <a:endParaRPr lang="en-US" dirty="0" smtClean="0"/>
          </a:p>
          <a:p>
            <a:pPr marL="168244" indent="-168244">
              <a:buFont typeface="Arial" panose="020B0604020202090204" pitchFamily="34" charset="0"/>
              <a:buChar char="•"/>
              <a:defRPr/>
            </a:pPr>
            <a:endParaRPr lang="en-US" dirty="0" smtClean="0"/>
          </a:p>
        </p:txBody>
      </p:sp>
      <p:sp>
        <p:nvSpPr>
          <p:cNvPr id="122884"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algn="ctr" eaLnBrk="0" fontAlgn="base" hangingPunct="0">
              <a:spcBef>
                <a:spcPct val="0"/>
              </a:spcBef>
              <a:spcAft>
                <a:spcPct val="0"/>
              </a:spcAft>
              <a:defRPr>
                <a:solidFill>
                  <a:schemeClr val="tx1"/>
                </a:solidFill>
                <a:latin typeface="Arial" charset="0"/>
              </a:defRPr>
            </a:lvl6pPr>
            <a:lvl7pPr marL="2916227" indent="-224325" algn="ctr" eaLnBrk="0" fontAlgn="base" hangingPunct="0">
              <a:spcBef>
                <a:spcPct val="0"/>
              </a:spcBef>
              <a:spcAft>
                <a:spcPct val="0"/>
              </a:spcAft>
              <a:defRPr>
                <a:solidFill>
                  <a:schemeClr val="tx1"/>
                </a:solidFill>
                <a:latin typeface="Arial" charset="0"/>
              </a:defRPr>
            </a:lvl7pPr>
            <a:lvl8pPr marL="3364878" indent="-224325" algn="ctr" eaLnBrk="0" fontAlgn="base" hangingPunct="0">
              <a:spcBef>
                <a:spcPct val="0"/>
              </a:spcBef>
              <a:spcAft>
                <a:spcPct val="0"/>
              </a:spcAft>
              <a:defRPr>
                <a:solidFill>
                  <a:schemeClr val="tx1"/>
                </a:solidFill>
                <a:latin typeface="Arial" charset="0"/>
              </a:defRPr>
            </a:lvl8pPr>
            <a:lvl9pPr marL="3813528" indent="-224325" algn="ctr" eaLnBrk="0" fontAlgn="base" hangingPunct="0">
              <a:spcBef>
                <a:spcPct val="0"/>
              </a:spcBef>
              <a:spcAft>
                <a:spcPct val="0"/>
              </a:spcAft>
              <a:defRPr>
                <a:solidFill>
                  <a:schemeClr val="tx1"/>
                </a:solidFill>
                <a:latin typeface="Arial" charset="0"/>
              </a:defRPr>
            </a:lvl9pPr>
          </a:lstStyle>
          <a:p>
            <a:fld id="{2E28019C-20F4-4185-8603-64342F6AB30C}" type="slidenum">
              <a:rPr lang="en-US" altLang="en-US" smtClean="0"/>
              <a:pPr/>
              <a:t>20</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p:spPr>
        <p:txBody>
          <a:bodyPr/>
          <a:lstStyle/>
          <a:p>
            <a:pPr marL="168244" indent="-168244">
              <a:buFontTx/>
              <a:buChar char="•"/>
            </a:pPr>
            <a:r>
              <a:rPr lang="en-US" altLang="en-US" smtClean="0"/>
              <a:t>The updated list of exempt industries and the list of newly included are available in the Overview fact sheet and the </a:t>
            </a:r>
            <a:r>
              <a:rPr lang="en-US" altLang="en-US" b="1" smtClean="0"/>
              <a:t>“Who has to keep records” fact sheet.</a:t>
            </a:r>
          </a:p>
          <a:p>
            <a:pPr marL="168244" indent="-168244">
              <a:buFontTx/>
              <a:buChar char="•"/>
            </a:pPr>
            <a:r>
              <a:rPr lang="en-US" altLang="en-US" smtClean="0"/>
              <a:t>The updated list of exempt industries is also available at: http://www.osha.gov/recordkeeping/ppt1/RK1exempttable.html.</a:t>
            </a:r>
          </a:p>
          <a:p>
            <a:pPr marL="168244" indent="-168244">
              <a:buFontTx/>
              <a:buChar char="•"/>
            </a:pPr>
            <a:r>
              <a:rPr lang="en-US" altLang="en-US" smtClean="0"/>
              <a:t>To find a list of newly exempt industries (industries that were not exempt before, but are now), view page 116 of the final rule at http://www.osha.gov/recordkeeping2014/NAICSReporting.pdf.</a:t>
            </a:r>
          </a:p>
        </p:txBody>
      </p:sp>
      <p:sp>
        <p:nvSpPr>
          <p:cNvPr id="123908"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algn="ctr" eaLnBrk="0" fontAlgn="base" hangingPunct="0">
              <a:spcBef>
                <a:spcPct val="0"/>
              </a:spcBef>
              <a:spcAft>
                <a:spcPct val="0"/>
              </a:spcAft>
              <a:defRPr>
                <a:solidFill>
                  <a:schemeClr val="tx1"/>
                </a:solidFill>
                <a:latin typeface="Arial" charset="0"/>
              </a:defRPr>
            </a:lvl6pPr>
            <a:lvl7pPr marL="2916227" indent="-224325" algn="ctr" eaLnBrk="0" fontAlgn="base" hangingPunct="0">
              <a:spcBef>
                <a:spcPct val="0"/>
              </a:spcBef>
              <a:spcAft>
                <a:spcPct val="0"/>
              </a:spcAft>
              <a:defRPr>
                <a:solidFill>
                  <a:schemeClr val="tx1"/>
                </a:solidFill>
                <a:latin typeface="Arial" charset="0"/>
              </a:defRPr>
            </a:lvl7pPr>
            <a:lvl8pPr marL="3364878" indent="-224325" algn="ctr" eaLnBrk="0" fontAlgn="base" hangingPunct="0">
              <a:spcBef>
                <a:spcPct val="0"/>
              </a:spcBef>
              <a:spcAft>
                <a:spcPct val="0"/>
              </a:spcAft>
              <a:defRPr>
                <a:solidFill>
                  <a:schemeClr val="tx1"/>
                </a:solidFill>
                <a:latin typeface="Arial" charset="0"/>
              </a:defRPr>
            </a:lvl8pPr>
            <a:lvl9pPr marL="3813528" indent="-224325" algn="ctr" eaLnBrk="0" fontAlgn="base" hangingPunct="0">
              <a:spcBef>
                <a:spcPct val="0"/>
              </a:spcBef>
              <a:spcAft>
                <a:spcPct val="0"/>
              </a:spcAft>
              <a:defRPr>
                <a:solidFill>
                  <a:schemeClr val="tx1"/>
                </a:solidFill>
                <a:latin typeface="Arial" charset="0"/>
              </a:defRPr>
            </a:lvl9pPr>
          </a:lstStyle>
          <a:p>
            <a:fld id="{C545562A-034F-4B20-BF2D-C8D5B58E123C}" type="slidenum">
              <a:rPr lang="en-US" altLang="en-US" smtClean="0"/>
              <a:pPr/>
              <a:t>21</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p:spPr>
        <p:txBody>
          <a:bodyPr/>
          <a:lstStyle/>
          <a:p>
            <a:pPr marL="168244" indent="-168244">
              <a:buFontTx/>
              <a:buChar char="•"/>
            </a:pPr>
            <a:r>
              <a:rPr lang="en-US" altLang="en-US" smtClean="0"/>
              <a:t>The updated list of exempt industries and the list of newly included are available in the Overview fact sheet and the “Who has to keep records” fact sheet.</a:t>
            </a:r>
          </a:p>
          <a:p>
            <a:pPr marL="168244" indent="-168244">
              <a:buFontTx/>
              <a:buChar char="•"/>
            </a:pPr>
            <a:r>
              <a:rPr lang="en-US" altLang="en-US" smtClean="0"/>
              <a:t>The updated list of exempt industries is also available at: http://www.osha.gov/recordkeeping/ppt1/RK1exempttable.html.</a:t>
            </a:r>
          </a:p>
          <a:p>
            <a:pPr marL="168244" indent="-168244">
              <a:buFontTx/>
              <a:buChar char="•"/>
            </a:pPr>
            <a:r>
              <a:rPr lang="en-US" altLang="en-US" smtClean="0"/>
              <a:t>To find a list of newly exempt industries (industries that were not exempt before, but are now), view page 116 of the final rule at http://www.osha.gov/recordkeeping2014/NAICSReporting.pdf.</a:t>
            </a:r>
          </a:p>
        </p:txBody>
      </p:sp>
      <p:sp>
        <p:nvSpPr>
          <p:cNvPr id="12493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algn="ctr" eaLnBrk="0" fontAlgn="base" hangingPunct="0">
              <a:spcBef>
                <a:spcPct val="0"/>
              </a:spcBef>
              <a:spcAft>
                <a:spcPct val="0"/>
              </a:spcAft>
              <a:defRPr>
                <a:solidFill>
                  <a:schemeClr val="tx1"/>
                </a:solidFill>
                <a:latin typeface="Arial" charset="0"/>
              </a:defRPr>
            </a:lvl6pPr>
            <a:lvl7pPr marL="2916227" indent="-224325" algn="ctr" eaLnBrk="0" fontAlgn="base" hangingPunct="0">
              <a:spcBef>
                <a:spcPct val="0"/>
              </a:spcBef>
              <a:spcAft>
                <a:spcPct val="0"/>
              </a:spcAft>
              <a:defRPr>
                <a:solidFill>
                  <a:schemeClr val="tx1"/>
                </a:solidFill>
                <a:latin typeface="Arial" charset="0"/>
              </a:defRPr>
            </a:lvl7pPr>
            <a:lvl8pPr marL="3364878" indent="-224325" algn="ctr" eaLnBrk="0" fontAlgn="base" hangingPunct="0">
              <a:spcBef>
                <a:spcPct val="0"/>
              </a:spcBef>
              <a:spcAft>
                <a:spcPct val="0"/>
              </a:spcAft>
              <a:defRPr>
                <a:solidFill>
                  <a:schemeClr val="tx1"/>
                </a:solidFill>
                <a:latin typeface="Arial" charset="0"/>
              </a:defRPr>
            </a:lvl8pPr>
            <a:lvl9pPr marL="3813528" indent="-224325" algn="ctr" eaLnBrk="0" fontAlgn="base" hangingPunct="0">
              <a:spcBef>
                <a:spcPct val="0"/>
              </a:spcBef>
              <a:spcAft>
                <a:spcPct val="0"/>
              </a:spcAft>
              <a:defRPr>
                <a:solidFill>
                  <a:schemeClr val="tx1"/>
                </a:solidFill>
                <a:latin typeface="Arial" charset="0"/>
              </a:defRPr>
            </a:lvl9pPr>
          </a:lstStyle>
          <a:p>
            <a:fld id="{5E8B1AF5-A306-4447-8811-6221AFF095F2}" type="slidenum">
              <a:rPr lang="en-US" altLang="en-US" smtClean="0"/>
              <a:pPr/>
              <a:t>22</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150938" y="693738"/>
            <a:ext cx="4554537" cy="3416300"/>
          </a:xfrm>
          <a:ln/>
        </p:spPr>
      </p:sp>
      <p:sp>
        <p:nvSpPr>
          <p:cNvPr id="125955" name="Rectangle 3"/>
          <p:cNvSpPr>
            <a:spLocks noGrp="1" noChangeArrowheads="1"/>
          </p:cNvSpPr>
          <p:nvPr>
            <p:ph type="body" idx="1"/>
          </p:nvPr>
        </p:nvSpPr>
        <p:spPr>
          <a:xfrm>
            <a:off x="913158" y="4344025"/>
            <a:ext cx="5031685" cy="4111365"/>
          </a:xfrm>
          <a:noFill/>
        </p:spPr>
        <p:txBody>
          <a:bodyPr/>
          <a:lstStyle/>
          <a:p>
            <a:pPr eaLnBrk="1" hangingPunct="1"/>
            <a:r>
              <a:rPr lang="en-US" altLang="en-US" smtClean="0"/>
              <a:t>All physicians, clinics, hospitals, or employers who know or suspect an individual has contracted an occupational disease or a condition aggravated by workplace exposures must report the incident to MIOSHA’s Division of Occupational Health within 10 days after its discovery.</a:t>
            </a:r>
          </a:p>
          <a:p>
            <a:pPr eaLnBrk="1" hangingPunct="1"/>
            <a:endParaRPr lang="en-US" altLang="en-US" smtClean="0"/>
          </a:p>
          <a:p>
            <a:pPr eaLnBrk="1" hangingPunct="1"/>
            <a:r>
              <a:rPr lang="en-US" altLang="en-US" smtClean="0"/>
              <a:t>Use form for reporting occupational hearing loss, asbestosis, silicosis; as well as other occupational diseases.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5176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Infection control for patient safety under facility license regulated by LARA</a:t>
            </a:r>
            <a:r>
              <a:rPr lang="en-US" baseline="0" dirty="0" smtClean="0"/>
              <a:t> Health Systems</a:t>
            </a:r>
            <a:r>
              <a:rPr lang="en-US" dirty="0" smtClean="0"/>
              <a:t>.</a:t>
            </a:r>
          </a:p>
          <a:p>
            <a:endParaRPr lang="en-US" dirty="0" smtClean="0"/>
          </a:p>
          <a:p>
            <a:r>
              <a:rPr lang="en-US" dirty="0" smtClean="0"/>
              <a:t>(l) Changes</a:t>
            </a:r>
            <a:r>
              <a:rPr lang="en-US" baseline="0" dirty="0" smtClean="0"/>
              <a:t> in CPR where month-to-mouth is changing to compressions only.</a:t>
            </a:r>
            <a:endParaRPr lang="en-US" dirty="0"/>
          </a:p>
        </p:txBody>
      </p:sp>
      <p:sp>
        <p:nvSpPr>
          <p:cNvPr id="4" name="Slide Number Placeholder 3"/>
          <p:cNvSpPr>
            <a:spLocks noGrp="1"/>
          </p:cNvSpPr>
          <p:nvPr>
            <p:ph type="sldNum" sz="quarter" idx="10"/>
          </p:nvPr>
        </p:nvSpPr>
        <p:spPr/>
        <p:txBody>
          <a:bodyPr/>
          <a:lstStyle/>
          <a:p>
            <a:fld id="{939CC448-35BC-47BC-8DD3-4DC0BE982AD6}" type="slidenum">
              <a:rPr lang="en-US" smtClean="0"/>
              <a:t>8</a:t>
            </a:fld>
            <a:endParaRPr lang="en-US"/>
          </a:p>
        </p:txBody>
      </p:sp>
    </p:spTree>
    <p:extLst>
      <p:ext uri="{BB962C8B-B14F-4D97-AF65-F5344CB8AC3E}">
        <p14:creationId xmlns:p14="http://schemas.microsoft.com/office/powerpoint/2010/main" val="7879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Rot="1" noChangeAspect="1" noChangeArrowheads="1" noTextEdit="1"/>
          </p:cNvSpPr>
          <p:nvPr>
            <p:ph type="sldImg"/>
          </p:nvPr>
        </p:nvSpPr>
        <p:spPr>
          <a:ln/>
        </p:spPr>
      </p:sp>
      <p:sp>
        <p:nvSpPr>
          <p:cNvPr id="183298" name="Rectangle 3"/>
          <p:cNvSpPr>
            <a:spLocks noGrp="1" noChangeArrowheads="1"/>
          </p:cNvSpPr>
          <p:nvPr>
            <p:ph type="body" idx="1"/>
          </p:nvPr>
        </p:nvSpPr>
        <p:spPr>
          <a:noFill/>
          <a:ln/>
        </p:spPr>
        <p:txBody>
          <a:bodyPr/>
          <a:lstStyle/>
          <a:p>
            <a:pPr eaLnBrk="1" hangingPunct="1"/>
            <a:r>
              <a:rPr lang="en-US" dirty="0" smtClean="0"/>
              <a:t>10/2014 revision – MIOSHA rules no</a:t>
            </a:r>
            <a:r>
              <a:rPr lang="en-US" baseline="0" dirty="0" smtClean="0"/>
              <a:t> longer required for reusable items to be washed and decontaminated; however, infection control procedures required under the physician/dentist license or facility license would require this.</a:t>
            </a:r>
            <a:endParaRPr lang="en-US" dirty="0" smtClean="0"/>
          </a:p>
          <a:p>
            <a:pPr eaLnBrk="1" hangingPunct="1"/>
            <a:endParaRPr lang="en-US" dirty="0" smtClean="0"/>
          </a:p>
          <a:p>
            <a:pPr eaLnBrk="1" hangingPunct="1"/>
            <a:r>
              <a:rPr lang="en-US" dirty="0" smtClean="0"/>
              <a:t>This includes nurses stations make sure a facility has a procedure for ensuring that contaminated charts, specimens and other materials are not contaminating the nurses station where people almost without exception eat and drink.  </a:t>
            </a:r>
          </a:p>
          <a:p>
            <a:pPr eaLnBrk="1" hangingPunct="1"/>
            <a:endParaRPr lang="en-US" dirty="0" smtClean="0"/>
          </a:p>
          <a:p>
            <a:pPr eaLnBrk="1" hangingPunct="1"/>
            <a:r>
              <a:rPr lang="en-US" dirty="0" smtClean="0"/>
              <a:t>Microbiology labs are also an area of concern because employees working with blood and specimens can inadvertently contaminate work surfaces.  Microbiology labs also are interesting in that people working with blood and OPIM are frequently eating and drinking in the lab.  The standard prohibits eating and drinking or applying cosmetics in areas where there is a potential for contamination from blood or OPIM.  </a:t>
            </a:r>
          </a:p>
          <a:p>
            <a:pPr eaLnBrk="1" hangingPunct="1"/>
            <a:endParaRPr lang="en-US" dirty="0" smtClean="0"/>
          </a:p>
          <a:p>
            <a:pPr eaLnBrk="1" hangingPunct="1"/>
            <a:r>
              <a:rPr lang="en-US" dirty="0" smtClean="0"/>
              <a:t>Hand lotion is not a cosmetic and is permitted.  This is very common because of all of the hand washing. Note: Lanolin and</a:t>
            </a:r>
            <a:r>
              <a:rPr lang="en-US" baseline="0" dirty="0" smtClean="0"/>
              <a:t> petroleum based lotions can degrade latex gloves.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ChangeArrowheads="1" noTextEdit="1"/>
          </p:cNvSpPr>
          <p:nvPr>
            <p:ph type="sldImg"/>
          </p:nvPr>
        </p:nvSpPr>
        <p:spPr>
          <a:ln/>
        </p:spPr>
      </p:sp>
      <p:sp>
        <p:nvSpPr>
          <p:cNvPr id="199682" name="Rectangle 3"/>
          <p:cNvSpPr>
            <a:spLocks noGrp="1" noChangeArrowheads="1"/>
          </p:cNvSpPr>
          <p:nvPr>
            <p:ph type="body" idx="1"/>
          </p:nvPr>
        </p:nvSpPr>
        <p:spPr>
          <a:noFill/>
          <a:ln/>
        </p:spPr>
        <p:txBody>
          <a:bodyPr/>
          <a:lstStyle/>
          <a:p>
            <a:pPr eaLnBrk="1" hangingPunct="1"/>
            <a:r>
              <a:rPr lang="en-US" dirty="0" smtClean="0"/>
              <a:t>More and more we see hospitals farming out laundry services.  If you come across a laundry service ask them about BID.  Sharps in laundry is a reliable way to have </a:t>
            </a:r>
            <a:r>
              <a:rPr lang="en-US" dirty="0" err="1" smtClean="0"/>
              <a:t>needlesticks</a:t>
            </a:r>
            <a:r>
              <a:rPr lang="en-US" dirty="0" smtClean="0"/>
              <a:t>.</a:t>
            </a:r>
          </a:p>
          <a:p>
            <a:pPr eaLnBrk="1" hangingPunct="1"/>
            <a:endParaRPr lang="en-US" dirty="0" smtClean="0"/>
          </a:p>
          <a:p>
            <a:pPr eaLnBrk="1" hangingPunct="1"/>
            <a:r>
              <a:rPr lang="en-US" strike="sngStrike" dirty="0" smtClean="0"/>
              <a:t>Laundry cleaned in a way that inactivates or destroys bloodborne pathogens. </a:t>
            </a:r>
            <a:r>
              <a:rPr lang="en-US" strike="noStrike" dirty="0" smtClean="0"/>
              <a:t>This</a:t>
            </a:r>
            <a:r>
              <a:rPr lang="en-US" strike="noStrike" baseline="0" dirty="0" smtClean="0"/>
              <a:t> provision was removed by the Office of Regulatory Reinvention for the 2014 BID revised Standard.  This would be a violation of infection control for patient care and covered under the license of the healthcare provider or the health care facility.</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Rot="1" noChangeAspect="1" noChangeArrowheads="1" noTextEdit="1"/>
          </p:cNvSpPr>
          <p:nvPr>
            <p:ph type="sldImg"/>
          </p:nvPr>
        </p:nvSpPr>
        <p:spPr>
          <a:ln/>
        </p:spPr>
      </p:sp>
      <p:sp>
        <p:nvSpPr>
          <p:cNvPr id="209922" name="Rectangle 3"/>
          <p:cNvSpPr>
            <a:spLocks noGrp="1" noChangeArrowheads="1"/>
          </p:cNvSpPr>
          <p:nvPr>
            <p:ph type="body" idx="1"/>
          </p:nvPr>
        </p:nvSpPr>
        <p:spPr>
          <a:noFill/>
          <a:ln/>
        </p:spPr>
        <p:txBody>
          <a:bodyPr/>
          <a:lstStyle/>
          <a:p>
            <a:pPr eaLnBrk="1" hangingPunct="1"/>
            <a:r>
              <a:rPr lang="en-US" sz="1000" dirty="0"/>
              <a:t>Antibody titer was removed in the 2014 revision to the BID Standard; however, it may be the next step for employees who were vaccinated by a previous employer and within the 60-day window for antibody testing. In this case, employer may be required to offer the antibody test/</a:t>
            </a:r>
            <a:r>
              <a:rPr lang="en-US" sz="1000" dirty="0" err="1"/>
              <a:t>titre</a:t>
            </a:r>
            <a:r>
              <a:rPr lang="en-US" sz="1000" dirty="0"/>
              <a:t> as it would fall under Rule 13 (2) as “according to the current recommendations” of the CDC.</a:t>
            </a:r>
          </a:p>
          <a:p>
            <a:pPr eaLnBrk="1" hangingPunct="1"/>
            <a:endParaRPr lang="en-US" sz="1000" dirty="0"/>
          </a:p>
          <a:p>
            <a:pPr eaLnBrk="1" hangingPunct="1"/>
            <a:r>
              <a:rPr lang="en-US" sz="1000" dirty="0"/>
              <a:t>Per CDC, titers are not recommended if &gt; 60 days after the original immunization as test may show false negative (“sleeping” antibodies until there is an exposure then antibodies begin circulating and titer test can measure).</a:t>
            </a:r>
          </a:p>
          <a:p>
            <a:pPr eaLnBrk="1" hangingPunct="1"/>
            <a:endParaRPr lang="en-US" sz="1000" dirty="0"/>
          </a:p>
          <a:p>
            <a:pPr eaLnBrk="1" hangingPunct="1"/>
            <a:r>
              <a:rPr lang="en-US" sz="1000" dirty="0"/>
              <a:t>OSHA FAQ for antibody testing:</a:t>
            </a:r>
          </a:p>
          <a:p>
            <a:r>
              <a:rPr lang="en-US" sz="1000" dirty="0"/>
              <a:t>The most current CDC guideline regarding Hepatitis B is the </a:t>
            </a:r>
            <a:r>
              <a:rPr lang="en-US" sz="1000" dirty="0">
                <a:hlinkClick r:id="rId3" tooltip="Updated U.S. Public Health Service Guidelines for the Management of Occupational Exposures to HBV, HCV, and HIV and Recommendations for Postexposure Prophylaxis - PDF"/>
              </a:rPr>
              <a:t>Updated U.S. Public Health Service Guidelines for the Management of Occupational Exposures to HBV, HCV, and HIV and Recommendations for Postexposure Prophylaxis</a:t>
            </a:r>
            <a:r>
              <a:rPr lang="en-US" sz="1000" dirty="0"/>
              <a:t> in Vol 50, No. RR-11, published in the June 29, 2001 MMWR. It recommends that employees who have ongoing contact with patients or blood and are at on going risk for injuries with sharp instruments or needlesticks be tested for antibody to Hepatitis B surface antigen, one to two months after the completion of the three-dose vaccination series. Employees who do not respond to the primary vaccination series must be revaccinated with a second three-dose vaccine series and retested. Non-responders must be medically evaluated.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Strike</a:t>
            </a:r>
            <a:r>
              <a:rPr lang="en-US" baseline="0" dirty="0" smtClean="0"/>
              <a:t> text from 10/2014 BID revision. </a:t>
            </a:r>
            <a:endParaRPr lang="en-US" dirty="0"/>
          </a:p>
        </p:txBody>
      </p:sp>
    </p:spTree>
    <p:extLst>
      <p:ext uri="{BB962C8B-B14F-4D97-AF65-F5344CB8AC3E}">
        <p14:creationId xmlns:p14="http://schemas.microsoft.com/office/powerpoint/2010/main" val="2334267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43000" y="690563"/>
            <a:ext cx="4562475" cy="3422650"/>
          </a:xfrm>
          <a:ln w="12700" cap="flat"/>
        </p:spPr>
      </p:sp>
      <p:sp>
        <p:nvSpPr>
          <p:cNvPr id="118787" name="Rectangle 3"/>
          <p:cNvSpPr>
            <a:spLocks noGrp="1" noChangeArrowheads="1"/>
          </p:cNvSpPr>
          <p:nvPr>
            <p:ph type="body" idx="1"/>
          </p:nvPr>
        </p:nvSpPr>
        <p:spPr>
          <a:xfrm>
            <a:off x="913158" y="4345587"/>
            <a:ext cx="5031685" cy="4111364"/>
          </a:xfrm>
          <a:noFill/>
        </p:spPr>
        <p:txBody>
          <a:bodyPr lIns="91234" tIns="45616" rIns="91234" bIns="45616"/>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p:spPr>
        <p:txBody>
          <a:bodyPr/>
          <a:lstStyle/>
          <a:p>
            <a:r>
              <a:rPr lang="en-US" altLang="en-US" smtClean="0"/>
              <a:t>As of 1/1/15 exempt include: </a:t>
            </a:r>
          </a:p>
          <a:p>
            <a:r>
              <a:rPr lang="en-US" altLang="en-US" smtClean="0"/>
              <a:t>6213 – Doctor and Dentist offices</a:t>
            </a:r>
          </a:p>
          <a:p>
            <a:r>
              <a:rPr lang="en-US" altLang="en-US" smtClean="0"/>
              <a:t>6214 – Outpatient Care Centers</a:t>
            </a:r>
          </a:p>
          <a:p>
            <a:r>
              <a:rPr lang="en-US" altLang="en-US" smtClean="0"/>
              <a:t>6215 – Medical and Diagnostic Labs</a:t>
            </a:r>
          </a:p>
          <a:p>
            <a:endParaRPr lang="en-US" altLang="en-US" smtClean="0"/>
          </a:p>
          <a:p>
            <a:r>
              <a:rPr lang="en-US" altLang="en-US" smtClean="0"/>
              <a:t>Newly Included are:</a:t>
            </a:r>
          </a:p>
          <a:p>
            <a:r>
              <a:rPr lang="en-US" altLang="en-US" smtClean="0"/>
              <a:t>6219 – Other ambulatory services</a:t>
            </a:r>
          </a:p>
          <a:p>
            <a:endParaRPr lang="en-US" altLang="en-US" smtClean="0"/>
          </a:p>
          <a:p>
            <a:endParaRPr lang="en-US" altLang="en-US" smtClean="0"/>
          </a:p>
        </p:txBody>
      </p:sp>
      <p:sp>
        <p:nvSpPr>
          <p:cNvPr id="11981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algn="ctr" eaLnBrk="0" fontAlgn="base" hangingPunct="0">
              <a:spcBef>
                <a:spcPct val="0"/>
              </a:spcBef>
              <a:spcAft>
                <a:spcPct val="0"/>
              </a:spcAft>
              <a:defRPr>
                <a:solidFill>
                  <a:schemeClr val="tx1"/>
                </a:solidFill>
                <a:latin typeface="Arial" charset="0"/>
              </a:defRPr>
            </a:lvl6pPr>
            <a:lvl7pPr marL="2916227" indent="-224325" algn="ctr" eaLnBrk="0" fontAlgn="base" hangingPunct="0">
              <a:spcBef>
                <a:spcPct val="0"/>
              </a:spcBef>
              <a:spcAft>
                <a:spcPct val="0"/>
              </a:spcAft>
              <a:defRPr>
                <a:solidFill>
                  <a:schemeClr val="tx1"/>
                </a:solidFill>
                <a:latin typeface="Arial" charset="0"/>
              </a:defRPr>
            </a:lvl7pPr>
            <a:lvl8pPr marL="3364878" indent="-224325" algn="ctr" eaLnBrk="0" fontAlgn="base" hangingPunct="0">
              <a:spcBef>
                <a:spcPct val="0"/>
              </a:spcBef>
              <a:spcAft>
                <a:spcPct val="0"/>
              </a:spcAft>
              <a:defRPr>
                <a:solidFill>
                  <a:schemeClr val="tx1"/>
                </a:solidFill>
                <a:latin typeface="Arial" charset="0"/>
              </a:defRPr>
            </a:lvl8pPr>
            <a:lvl9pPr marL="3813528" indent="-224325" algn="ctr" eaLnBrk="0" fontAlgn="base" hangingPunct="0">
              <a:spcBef>
                <a:spcPct val="0"/>
              </a:spcBef>
              <a:spcAft>
                <a:spcPct val="0"/>
              </a:spcAft>
              <a:defRPr>
                <a:solidFill>
                  <a:schemeClr val="tx1"/>
                </a:solidFill>
                <a:latin typeface="Arial" charset="0"/>
              </a:defRPr>
            </a:lvl9pPr>
          </a:lstStyle>
          <a:p>
            <a:fld id="{4D6A99CF-03D7-4597-A850-663451DAA0B0}" type="slidenum">
              <a:rPr lang="en-US" altLang="en-US" smtClean="0"/>
              <a:pPr/>
              <a:t>15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2C82571-F6C1-4286-9342-7A7C0D691656}"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C82571-F6C1-4286-9342-7A7C0D69165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C82571-F6C1-4286-9342-7A7C0D69165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C82571-F6C1-4286-9342-7A7C0D6916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D3A0F3D-1942-4A33-B3F3-F25A5E93141E}" type="datetimeFigureOut">
              <a:rPr lang="en-US" smtClean="0"/>
              <a:t>3/9/2015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C82571-F6C1-4286-9342-7A7C0D69165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D3A0F3D-1942-4A33-B3F3-F25A5E93141E}" type="datetimeFigureOut">
              <a:rPr lang="en-US" smtClean="0"/>
              <a:t>3/9/2015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2C82571-F6C1-4286-9342-7A7C0D69165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png"/><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hyperlink" Target="http://www.michigan.gov/recordkeep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383302"/>
          </a:xfrm>
        </p:spPr>
        <p:txBody>
          <a:bodyPr>
            <a:normAutofit/>
          </a:bodyPr>
          <a:lstStyle/>
          <a:p>
            <a:r>
              <a:rPr lang="en-US" dirty="0" smtClean="0"/>
              <a:t>MIOSHA Rule Changes </a:t>
            </a:r>
            <a:br>
              <a:rPr lang="en-US" dirty="0" smtClean="0"/>
            </a:br>
            <a:r>
              <a:rPr lang="en-US" dirty="0" smtClean="0"/>
              <a:t>Impacting </a:t>
            </a:r>
            <a:r>
              <a:rPr lang="en-US" dirty="0"/>
              <a:t>Healthcare Industry</a:t>
            </a:r>
            <a:br>
              <a:rPr lang="en-US" dirty="0"/>
            </a:br>
            <a:endParaRPr lang="en-US" dirty="0"/>
          </a:p>
        </p:txBody>
      </p:sp>
      <p:sp>
        <p:nvSpPr>
          <p:cNvPr id="3" name="Subtitle 2"/>
          <p:cNvSpPr>
            <a:spLocks noGrp="1"/>
          </p:cNvSpPr>
          <p:nvPr>
            <p:ph type="subTitle" idx="1"/>
          </p:nvPr>
        </p:nvSpPr>
        <p:spPr>
          <a:xfrm>
            <a:off x="1371600" y="2971800"/>
            <a:ext cx="6400800" cy="3276600"/>
          </a:xfrm>
        </p:spPr>
        <p:txBody>
          <a:bodyPr>
            <a:noAutofit/>
          </a:bodyPr>
          <a:lstStyle/>
          <a:p>
            <a:pPr algn="ctr"/>
            <a:r>
              <a:rPr lang="en-US" sz="1600" dirty="0" smtClean="0"/>
              <a:t>Presented by </a:t>
            </a:r>
          </a:p>
          <a:p>
            <a:pPr algn="ctr"/>
            <a:r>
              <a:rPr lang="en-US" sz="1600" dirty="0"/>
              <a:t>Jenelle K. Thelen</a:t>
            </a:r>
          </a:p>
          <a:p>
            <a:pPr algn="ctr"/>
            <a:r>
              <a:rPr lang="en-US" sz="1600" dirty="0"/>
              <a:t>Senior Industrial Hygienist</a:t>
            </a:r>
          </a:p>
          <a:p>
            <a:pPr algn="ctr"/>
            <a:r>
              <a:rPr lang="en-US" sz="1600" dirty="0" smtClean="0"/>
              <a:t>Michigan </a:t>
            </a:r>
            <a:r>
              <a:rPr lang="en-US" sz="1600" dirty="0"/>
              <a:t>Occupational Safety &amp; Health Administration</a:t>
            </a:r>
          </a:p>
          <a:p>
            <a:pPr algn="ctr"/>
            <a:r>
              <a:rPr lang="en-US" sz="1600" dirty="0"/>
              <a:t>Consultation Education &amp; Training Division</a:t>
            </a:r>
          </a:p>
          <a:p>
            <a:pPr algn="ctr"/>
            <a:r>
              <a:rPr lang="en-US" sz="1600" dirty="0"/>
              <a:t>7150 Harris Drive, Box 30643</a:t>
            </a:r>
          </a:p>
          <a:p>
            <a:pPr algn="ctr"/>
            <a:r>
              <a:rPr lang="en-US" sz="1600" dirty="0"/>
              <a:t>Lansing, MI 48909-8143</a:t>
            </a:r>
          </a:p>
          <a:p>
            <a:pPr algn="ctr"/>
            <a:r>
              <a:rPr lang="en-US" sz="1600" dirty="0"/>
              <a:t>Phone: (313) 580-9803</a:t>
            </a:r>
          </a:p>
          <a:p>
            <a:pPr algn="ctr"/>
            <a:r>
              <a:rPr lang="en-US" sz="1600" dirty="0" smtClean="0"/>
              <a:t>thelenj10@michigan.gov </a:t>
            </a:r>
            <a:endParaRPr lang="en-US" sz="1600" dirty="0"/>
          </a:p>
        </p:txBody>
      </p:sp>
    </p:spTree>
    <p:extLst>
      <p:ext uri="{BB962C8B-B14F-4D97-AF65-F5344CB8AC3E}">
        <p14:creationId xmlns:p14="http://schemas.microsoft.com/office/powerpoint/2010/main" val="667609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a:xfrm>
            <a:off x="1066800" y="274638"/>
            <a:ext cx="7866888" cy="1143000"/>
          </a:xfrm>
        </p:spPr>
        <p:txBody>
          <a:bodyPr>
            <a:normAutofit/>
          </a:bodyPr>
          <a:lstStyle/>
          <a:p>
            <a:pPr eaLnBrk="1" hangingPunct="1">
              <a:defRPr/>
            </a:pPr>
            <a:r>
              <a:rPr lang="en-US" dirty="0">
                <a:solidFill>
                  <a:schemeClr val="tx2"/>
                </a:solidFill>
              </a:rPr>
              <a:t>Rule 11. Laundry</a:t>
            </a:r>
          </a:p>
        </p:txBody>
      </p:sp>
      <p:sp>
        <p:nvSpPr>
          <p:cNvPr id="149507" name="Rectangle 3"/>
          <p:cNvSpPr>
            <a:spLocks noGrp="1" noRot="1" noChangeArrowheads="1"/>
          </p:cNvSpPr>
          <p:nvPr>
            <p:ph idx="1"/>
          </p:nvPr>
        </p:nvSpPr>
        <p:spPr>
          <a:xfrm>
            <a:off x="838200" y="1447800"/>
            <a:ext cx="8095488" cy="4800600"/>
          </a:xfrm>
        </p:spPr>
        <p:txBody>
          <a:bodyPr/>
          <a:lstStyle/>
          <a:p>
            <a:pPr>
              <a:defRPr/>
            </a:pPr>
            <a:r>
              <a:rPr lang="en-US" dirty="0" smtClean="0"/>
              <a:t>Laundry </a:t>
            </a:r>
            <a:r>
              <a:rPr lang="en-US" dirty="0"/>
              <a:t>workers in health care settings are usually category A and must be supplied and use PPE when handling contaminated laundry</a:t>
            </a:r>
            <a:r>
              <a:rPr lang="en-US" dirty="0" smtClean="0"/>
              <a:t>.</a:t>
            </a:r>
          </a:p>
          <a:p>
            <a:pPr>
              <a:defRPr/>
            </a:pPr>
            <a:r>
              <a:rPr lang="en-US" dirty="0" smtClean="0"/>
              <a:t>Follow universal precautions. </a:t>
            </a:r>
          </a:p>
          <a:p>
            <a:pPr>
              <a:defRPr/>
            </a:pPr>
            <a:r>
              <a:rPr lang="en-US" dirty="0" smtClean="0"/>
              <a:t> </a:t>
            </a:r>
            <a:r>
              <a:rPr lang="en-US" strike="sngStrike" dirty="0" smtClean="0"/>
              <a:t>Laundry cleaned in a way that inactivates or destroys bloodborne pathogens.</a:t>
            </a:r>
            <a:endParaRPr lang="en-US" strike="sngStrike" dirty="0"/>
          </a:p>
        </p:txBody>
      </p:sp>
      <p:sp>
        <p:nvSpPr>
          <p:cNvPr id="2" name="Slide Number Placeholder 1"/>
          <p:cNvSpPr>
            <a:spLocks noGrp="1"/>
          </p:cNvSpPr>
          <p:nvPr>
            <p:ph type="sldNum" sz="quarter" idx="12"/>
          </p:nvPr>
        </p:nvSpPr>
        <p:spPr/>
        <p:txBody>
          <a:bodyPr/>
          <a:lstStyle/>
          <a:p>
            <a:pPr>
              <a:defRPr/>
            </a:pPr>
            <a:fld id="{B79CF792-C17A-4131-B877-09BCD03A9A85}" type="slidenum">
              <a:rPr lang="en-US" smtClean="0"/>
              <a:pPr>
                <a:defRPr/>
              </a:pPr>
              <a:t>10</a:t>
            </a:fld>
            <a:endParaRPr lang="en-US" dirty="0"/>
          </a:p>
        </p:txBody>
      </p:sp>
      <p:pic>
        <p:nvPicPr>
          <p:cNvPr id="5" name="Picture 4"/>
          <p:cNvPicPr>
            <a:picLocks noChangeAspect="1" noChangeArrowheads="1"/>
          </p:cNvPicPr>
          <p:nvPr/>
        </p:nvPicPr>
        <p:blipFill>
          <a:blip r:embed="rId3"/>
          <a:srcRect/>
          <a:stretch>
            <a:fillRect/>
          </a:stretch>
        </p:blipFill>
        <p:spPr bwMode="auto">
          <a:xfrm>
            <a:off x="4038600" y="5236405"/>
            <a:ext cx="2590800" cy="1601649"/>
          </a:xfrm>
          <a:prstGeom prst="rect">
            <a:avLst/>
          </a:prstGeom>
          <a:noFill/>
          <a:ln w="9525">
            <a:noFill/>
            <a:miter lim="800000"/>
            <a:headEnd/>
            <a:tailEnd/>
          </a:ln>
        </p:spPr>
      </p:pic>
    </p:spTree>
    <p:extLst>
      <p:ext uri="{BB962C8B-B14F-4D97-AF65-F5344CB8AC3E}">
        <p14:creationId xmlns:p14="http://schemas.microsoft.com/office/powerpoint/2010/main" val="22628463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xfrm>
            <a:off x="1066800" y="274638"/>
            <a:ext cx="7866888" cy="1143000"/>
          </a:xfrm>
        </p:spPr>
        <p:txBody>
          <a:bodyPr>
            <a:noAutofit/>
          </a:bodyPr>
          <a:lstStyle/>
          <a:p>
            <a:pPr eaLnBrk="1" hangingPunct="1">
              <a:defRPr/>
            </a:pPr>
            <a:r>
              <a:rPr lang="en-US" dirty="0">
                <a:solidFill>
                  <a:schemeClr val="tx2"/>
                </a:solidFill>
              </a:rPr>
              <a:t>Rule 13. Vaccinations and post exposure follow-up</a:t>
            </a:r>
          </a:p>
        </p:txBody>
      </p:sp>
      <p:sp>
        <p:nvSpPr>
          <p:cNvPr id="153603" name="Rectangle 3"/>
          <p:cNvSpPr>
            <a:spLocks noGrp="1" noRot="1" noChangeArrowheads="1"/>
          </p:cNvSpPr>
          <p:nvPr>
            <p:ph idx="1"/>
          </p:nvPr>
        </p:nvSpPr>
        <p:spPr>
          <a:xfrm>
            <a:off x="990600" y="1722438"/>
            <a:ext cx="8153400" cy="4525962"/>
          </a:xfrm>
        </p:spPr>
        <p:txBody>
          <a:bodyPr>
            <a:normAutofit/>
          </a:bodyPr>
          <a:lstStyle/>
          <a:p>
            <a:pPr eaLnBrk="1" hangingPunct="1">
              <a:defRPr/>
            </a:pPr>
            <a:r>
              <a:rPr lang="en-US" dirty="0"/>
              <a:t>Within 10 days of initial assignment </a:t>
            </a:r>
            <a:r>
              <a:rPr lang="en-US" dirty="0" smtClean="0"/>
              <a:t>each  </a:t>
            </a:r>
            <a:r>
              <a:rPr lang="en-US" dirty="0"/>
              <a:t>category A </a:t>
            </a:r>
            <a:r>
              <a:rPr lang="en-US" dirty="0" smtClean="0"/>
              <a:t>employee must be offered:</a:t>
            </a:r>
            <a:endParaRPr lang="en-US" dirty="0"/>
          </a:p>
          <a:p>
            <a:pPr lvl="1" eaLnBrk="1" hangingPunct="1">
              <a:defRPr/>
            </a:pPr>
            <a:r>
              <a:rPr lang="en-US" dirty="0"/>
              <a:t>HBV vaccination </a:t>
            </a:r>
          </a:p>
          <a:p>
            <a:pPr lvl="1" eaLnBrk="1" hangingPunct="1">
              <a:defRPr/>
            </a:pPr>
            <a:r>
              <a:rPr lang="en-US" strike="sngStrike" dirty="0"/>
              <a:t>HBV titer for employees who request </a:t>
            </a:r>
            <a:r>
              <a:rPr lang="en-US" strike="sngStrike" dirty="0" smtClean="0"/>
              <a:t>it</a:t>
            </a:r>
            <a:endParaRPr lang="en-US" strike="sngStrike" dirty="0"/>
          </a:p>
          <a:p>
            <a:pPr lvl="1" eaLnBrk="1" hangingPunct="1">
              <a:defRPr/>
            </a:pPr>
            <a:r>
              <a:rPr lang="en-US" dirty="0"/>
              <a:t>If an employee declines vaccination the employer must have a signed declination </a:t>
            </a:r>
            <a:r>
              <a:rPr lang="en-US" dirty="0" smtClean="0"/>
              <a:t>form</a:t>
            </a:r>
          </a:p>
          <a:p>
            <a:pPr marL="402336" lvl="1" indent="0" eaLnBrk="1" hangingPunct="1">
              <a:buNone/>
              <a:defRPr/>
            </a:pPr>
            <a:endParaRPr lang="en-US" dirty="0"/>
          </a:p>
        </p:txBody>
      </p:sp>
      <p:sp>
        <p:nvSpPr>
          <p:cNvPr id="2" name="Slide Number Placeholder 1"/>
          <p:cNvSpPr>
            <a:spLocks noGrp="1"/>
          </p:cNvSpPr>
          <p:nvPr>
            <p:ph type="sldNum" sz="quarter" idx="12"/>
          </p:nvPr>
        </p:nvSpPr>
        <p:spPr/>
        <p:txBody>
          <a:bodyPr/>
          <a:lstStyle/>
          <a:p>
            <a:pPr>
              <a:defRPr/>
            </a:pPr>
            <a:fld id="{B79CF792-C17A-4131-B877-09BCD03A9A85}" type="slidenum">
              <a:rPr lang="en-US" smtClean="0"/>
              <a:pPr>
                <a:defRPr/>
              </a:pPr>
              <a:t>11</a:t>
            </a:fld>
            <a:endParaRPr lang="en-US" dirty="0"/>
          </a:p>
        </p:txBody>
      </p:sp>
      <p:pic>
        <p:nvPicPr>
          <p:cNvPr id="90115" name="Picture 3" descr="C:\Documents and Settings\ThelenJ10\Local Settings\Temporary Internet Files\Content.IE5\M4HV4C3T\MP90042223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4994793"/>
            <a:ext cx="2362200" cy="1766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48996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dirty="0">
                <a:solidFill>
                  <a:schemeClr val="tx2"/>
                </a:solidFill>
              </a:rPr>
              <a:t>Rule 13. Vaccinations and post exposure follow-up</a:t>
            </a:r>
            <a:endParaRPr lang="en-US" dirty="0"/>
          </a:p>
        </p:txBody>
      </p:sp>
      <p:sp>
        <p:nvSpPr>
          <p:cNvPr id="3" name="Content Placeholder 2"/>
          <p:cNvSpPr>
            <a:spLocks noGrp="1"/>
          </p:cNvSpPr>
          <p:nvPr>
            <p:ph idx="1"/>
          </p:nvPr>
        </p:nvSpPr>
        <p:spPr>
          <a:xfrm>
            <a:off x="1066800" y="1600200"/>
            <a:ext cx="7879080" cy="4800600"/>
          </a:xfrm>
        </p:spPr>
        <p:txBody>
          <a:bodyPr>
            <a:normAutofit lnSpcReduction="10000"/>
          </a:bodyPr>
          <a:lstStyle/>
          <a:p>
            <a:pPr marL="82296" indent="0">
              <a:buNone/>
            </a:pPr>
            <a:r>
              <a:rPr lang="en-US" dirty="0"/>
              <a:t>Employer information limited to:</a:t>
            </a:r>
          </a:p>
          <a:p>
            <a:r>
              <a:rPr lang="en-US" strike="sngStrike" dirty="0"/>
              <a:t>Any limitation on employee use of PPE</a:t>
            </a:r>
          </a:p>
          <a:p>
            <a:r>
              <a:rPr lang="en-US" dirty="0"/>
              <a:t>HBV vaccine information</a:t>
            </a:r>
          </a:p>
          <a:p>
            <a:r>
              <a:rPr lang="en-US" dirty="0"/>
              <a:t>Statement that employee has been informed of test results and medical conditions that may have resulted from exposure</a:t>
            </a:r>
          </a:p>
          <a:p>
            <a:endParaRPr lang="en-US" dirty="0"/>
          </a:p>
          <a:p>
            <a:pPr marL="82296" indent="0">
              <a:buNone/>
            </a:pPr>
            <a:r>
              <a:rPr lang="en-US" dirty="0"/>
              <a:t>Note: </a:t>
            </a:r>
            <a:r>
              <a:rPr lang="en-US" dirty="0" smtClean="0"/>
              <a:t> The </a:t>
            </a:r>
            <a:r>
              <a:rPr lang="en-US" dirty="0"/>
              <a:t>employer does not have the right to know </a:t>
            </a:r>
            <a:r>
              <a:rPr lang="en-US" dirty="0" smtClean="0"/>
              <a:t>employee’s </a:t>
            </a:r>
            <a:r>
              <a:rPr lang="en-US" dirty="0"/>
              <a:t>HIV, HBV or HCV </a:t>
            </a:r>
            <a:r>
              <a:rPr lang="en-US" dirty="0" smtClean="0"/>
              <a:t>status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B79CF792-C17A-4131-B877-09BCD03A9A85}" type="slidenum">
              <a:rPr lang="en-US" smtClean="0"/>
              <a:pPr>
                <a:defRPr/>
              </a:pPr>
              <a:t>12</a:t>
            </a:fld>
            <a:endParaRPr lang="en-US" dirty="0"/>
          </a:p>
        </p:txBody>
      </p:sp>
    </p:spTree>
    <p:extLst>
      <p:ext uri="{BB962C8B-B14F-4D97-AF65-F5344CB8AC3E}">
        <p14:creationId xmlns:p14="http://schemas.microsoft.com/office/powerpoint/2010/main" val="159028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16 Information and Training</a:t>
            </a:r>
            <a:endParaRPr lang="en-US" dirty="0"/>
          </a:p>
        </p:txBody>
      </p:sp>
      <p:sp>
        <p:nvSpPr>
          <p:cNvPr id="3" name="Content Placeholder 2"/>
          <p:cNvSpPr>
            <a:spLocks noGrp="1"/>
          </p:cNvSpPr>
          <p:nvPr>
            <p:ph idx="1"/>
          </p:nvPr>
        </p:nvSpPr>
        <p:spPr/>
        <p:txBody>
          <a:bodyPr>
            <a:normAutofit fontScale="85000" lnSpcReduction="10000"/>
          </a:bodyPr>
          <a:lstStyle/>
          <a:p>
            <a:pPr marL="82296" indent="0">
              <a:buNone/>
            </a:pPr>
            <a:r>
              <a:rPr lang="en-US" dirty="0" smtClean="0"/>
              <a:t>(7)(c) </a:t>
            </a:r>
            <a:r>
              <a:rPr lang="en-US" strike="sngStrike" dirty="0" smtClean="0"/>
              <a:t>The </a:t>
            </a:r>
            <a:r>
              <a:rPr lang="en-US" strike="sngStrike" dirty="0"/>
              <a:t>training shall include opportunities for </a:t>
            </a:r>
            <a:r>
              <a:rPr lang="en-US" strike="sngStrike" dirty="0">
                <a:effectLst>
                  <a:outerShdw blurRad="50800" dist="50800" dir="5400000" algn="ctr" rotWithShape="0">
                    <a:srgbClr val="FFFF00"/>
                  </a:outerShdw>
                </a:effectLst>
              </a:rPr>
              <a:t>supervised practice </a:t>
            </a:r>
            <a:r>
              <a:rPr lang="en-US" strike="sngStrike" dirty="0"/>
              <a:t>with personal protective equipment and other equipment which is designed to reduce the likelihood for exposure and which will be used in the </a:t>
            </a:r>
            <a:r>
              <a:rPr lang="en-US" strike="sngStrike" dirty="0" smtClean="0"/>
              <a:t>employee’s </a:t>
            </a:r>
            <a:r>
              <a:rPr lang="en-US" strike="sngStrike" dirty="0"/>
              <a:t>work</a:t>
            </a:r>
            <a:r>
              <a:rPr lang="en-US" strike="sngStrike" dirty="0" smtClean="0"/>
              <a:t>.</a:t>
            </a:r>
            <a:endParaRPr lang="en-US" dirty="0"/>
          </a:p>
          <a:p>
            <a:pPr marL="82296" indent="0">
              <a:buNone/>
            </a:pPr>
            <a:endParaRPr lang="en-US" dirty="0" smtClean="0"/>
          </a:p>
          <a:p>
            <a:pPr marL="82296" indent="0">
              <a:buNone/>
            </a:pPr>
            <a:r>
              <a:rPr lang="en-US" dirty="0" smtClean="0"/>
              <a:t>MIOSHA compliance may cite under Rule 16 (5)(f) An </a:t>
            </a:r>
            <a:r>
              <a:rPr lang="en-US" dirty="0"/>
              <a:t>explanation of the use and limitations of practices that will prevent or reduce exposure, including appropriate engineering controls, work practices, and personal protective equipment. </a:t>
            </a:r>
            <a:endParaRPr lang="en-US" dirty="0" smtClean="0"/>
          </a:p>
        </p:txBody>
      </p:sp>
    </p:spTree>
    <p:extLst>
      <p:ext uri="{BB962C8B-B14F-4D97-AF65-F5344CB8AC3E}">
        <p14:creationId xmlns:p14="http://schemas.microsoft.com/office/powerpoint/2010/main" val="171957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ctrTitle"/>
          </p:nvPr>
        </p:nvSpPr>
        <p:spPr>
          <a:xfrm>
            <a:off x="990600" y="76200"/>
            <a:ext cx="7467600" cy="1143000"/>
          </a:xfrm>
        </p:spPr>
        <p:txBody>
          <a:bodyPr lIns="92075" tIns="46038" rIns="92075" bIns="46038" anchor="ctr" anchorCtr="0">
            <a:normAutofit fontScale="90000"/>
          </a:bodyPr>
          <a:lstStyle/>
          <a:p>
            <a:pPr eaLnBrk="1" hangingPunct="1">
              <a:defRPr/>
            </a:pPr>
            <a:r>
              <a:rPr lang="en-US" b="1" dirty="0" smtClean="0"/>
              <a:t>MIOSHA RECORDKEEPING</a:t>
            </a:r>
          </a:p>
        </p:txBody>
      </p:sp>
      <p:sp>
        <p:nvSpPr>
          <p:cNvPr id="686083" name="Rectangle 3"/>
          <p:cNvSpPr>
            <a:spLocks noGrp="1" noChangeArrowheads="1"/>
          </p:cNvSpPr>
          <p:nvPr>
            <p:ph type="subTitle" idx="1"/>
          </p:nvPr>
        </p:nvSpPr>
        <p:spPr>
          <a:xfrm>
            <a:off x="1066800" y="1524000"/>
            <a:ext cx="7620000" cy="2743200"/>
          </a:xfrm>
        </p:spPr>
        <p:txBody>
          <a:bodyPr lIns="92075" tIns="46038" rIns="92075" bIns="46038"/>
          <a:lstStyle/>
          <a:p>
            <a:pPr eaLnBrk="1" hangingPunct="1">
              <a:defRPr/>
            </a:pPr>
            <a:r>
              <a:rPr lang="en-US" sz="3600" dirty="0" smtClean="0"/>
              <a:t>Part 11. Recording and Reporting Occupational Injuries and Illnesses</a:t>
            </a:r>
          </a:p>
          <a:p>
            <a:pPr eaLnBrk="1" hangingPunct="1">
              <a:defRPr/>
            </a:pPr>
            <a:endParaRPr lang="en-US" sz="3600" dirty="0" smtClean="0"/>
          </a:p>
          <a:p>
            <a:pPr eaLnBrk="1" hangingPunct="1">
              <a:defRPr/>
            </a:pPr>
            <a:endParaRPr lang="en-US" sz="3600" dirty="0" smtClean="0"/>
          </a:p>
          <a:p>
            <a:pPr eaLnBrk="1" hangingPunct="1">
              <a:defRPr/>
            </a:pPr>
            <a:endParaRPr lang="en-US" sz="3600" dirty="0" smtClean="0"/>
          </a:p>
          <a:p>
            <a:pPr eaLnBrk="1" hangingPunct="1">
              <a:defRPr/>
            </a:pPr>
            <a:endParaRPr lang="en-US" sz="3600" dirty="0" smtClean="0"/>
          </a:p>
          <a:p>
            <a:pPr eaLnBrk="1" hangingPunct="1">
              <a:defRPr/>
            </a:pPr>
            <a:endParaRPr lang="en-US" sz="3600" dirty="0" smtClean="0"/>
          </a:p>
        </p:txBody>
      </p:sp>
      <p:sp>
        <p:nvSpPr>
          <p:cNvPr id="5" name="Rectangle 1095"/>
          <p:cNvSpPr>
            <a:spLocks noGrp="1" noChangeArrowheads="1"/>
          </p:cNvSpPr>
          <p:nvPr>
            <p:ph type="sldNum" sz="quarter" idx="12"/>
          </p:nvPr>
        </p:nvSpPr>
        <p:spPr/>
        <p:txBody>
          <a:bodyPr/>
          <a:lstStyle/>
          <a:p>
            <a:pPr>
              <a:defRPr/>
            </a:pPr>
            <a:fld id="{D6245D3B-0103-49D0-A603-2F7CD4FBA4FB}" type="slidenum">
              <a:rPr lang="en-US"/>
              <a:pPr>
                <a:defRPr/>
              </a:pPr>
              <a:t>14</a:t>
            </a:fld>
            <a:endParaRPr lang="en-US"/>
          </a:p>
        </p:txBody>
      </p:sp>
      <p:graphicFrame>
        <p:nvGraphicFramePr>
          <p:cNvPr id="59397" name="Object 4"/>
          <p:cNvGraphicFramePr>
            <a:graphicFrameLocks noChangeAspect="1"/>
          </p:cNvGraphicFramePr>
          <p:nvPr>
            <p:extLst>
              <p:ext uri="{D42A27DB-BD31-4B8C-83A1-F6EECF244321}">
                <p14:modId xmlns:p14="http://schemas.microsoft.com/office/powerpoint/2010/main" val="2302645821"/>
              </p:ext>
            </p:extLst>
          </p:nvPr>
        </p:nvGraphicFramePr>
        <p:xfrm>
          <a:off x="3276600" y="2971800"/>
          <a:ext cx="3429000" cy="3049587"/>
        </p:xfrm>
        <a:graphic>
          <a:graphicData uri="http://schemas.openxmlformats.org/presentationml/2006/ole">
            <mc:AlternateContent xmlns:mc="http://schemas.openxmlformats.org/markup-compatibility/2006">
              <mc:Choice xmlns:v="urn:schemas-microsoft-com:vml" Requires="v">
                <p:oleObj spid="_x0000_s1031" name="CorelDRAW" r:id="rId4" imgW="4410075" imgH="3924300" progId="CorelDRAW.Graphic.9">
                  <p:embed/>
                </p:oleObj>
              </mc:Choice>
              <mc:Fallback>
                <p:oleObj name="CorelDRAW" r:id="rId4" imgW="4410075" imgH="3924300" progId="CorelDRAW.Graphic.9">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971800"/>
                        <a:ext cx="3429000" cy="304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230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76200" y="152400"/>
            <a:ext cx="8915400" cy="1143000"/>
          </a:xfrm>
        </p:spPr>
        <p:txBody>
          <a:bodyPr/>
          <a:lstStyle/>
          <a:p>
            <a:pPr eaLnBrk="1" hangingPunct="1">
              <a:defRPr/>
            </a:pPr>
            <a:r>
              <a:rPr lang="en-US" sz="4000" b="1" smtClean="0"/>
              <a:t>Who Must Keep MIOSHA Records?</a:t>
            </a:r>
          </a:p>
        </p:txBody>
      </p:sp>
      <p:sp>
        <p:nvSpPr>
          <p:cNvPr id="688131" name="Rectangle 3"/>
          <p:cNvSpPr>
            <a:spLocks noGrp="1" noChangeArrowheads="1"/>
          </p:cNvSpPr>
          <p:nvPr>
            <p:ph idx="1"/>
          </p:nvPr>
        </p:nvSpPr>
        <p:spPr>
          <a:xfrm>
            <a:off x="990600" y="1295400"/>
            <a:ext cx="7772400" cy="5029200"/>
          </a:xfrm>
        </p:spPr>
        <p:txBody>
          <a:bodyPr/>
          <a:lstStyle/>
          <a:p>
            <a:pPr eaLnBrk="1" hangingPunct="1">
              <a:lnSpc>
                <a:spcPct val="90000"/>
              </a:lnSpc>
              <a:buClr>
                <a:schemeClr val="accent2"/>
              </a:buClr>
              <a:defRPr/>
            </a:pPr>
            <a:r>
              <a:rPr lang="en-US" sz="2800" dirty="0" smtClean="0"/>
              <a:t>All employers with more than 10 employees at any give time during the previous calendar year.</a:t>
            </a:r>
          </a:p>
          <a:p>
            <a:pPr eaLnBrk="1" hangingPunct="1">
              <a:lnSpc>
                <a:spcPct val="90000"/>
              </a:lnSpc>
              <a:buClr>
                <a:schemeClr val="accent2"/>
              </a:buClr>
              <a:defRPr/>
            </a:pPr>
            <a:r>
              <a:rPr lang="en-US" sz="2800" dirty="0" smtClean="0"/>
              <a:t>Employers notified in advance that they have been selected to participate in the mandatory Bureau of Labor Statistics (BLS) annual survey.</a:t>
            </a:r>
          </a:p>
          <a:p>
            <a:pPr eaLnBrk="1" hangingPunct="1">
              <a:lnSpc>
                <a:spcPct val="90000"/>
              </a:lnSpc>
              <a:buClr>
                <a:schemeClr val="accent2"/>
              </a:buClr>
              <a:defRPr/>
            </a:pPr>
            <a:r>
              <a:rPr lang="en-US" sz="2800" dirty="0" smtClean="0"/>
              <a:t> Partially Exempt employers:</a:t>
            </a:r>
          </a:p>
          <a:p>
            <a:pPr lvl="1" eaLnBrk="1" hangingPunct="1">
              <a:lnSpc>
                <a:spcPct val="90000"/>
              </a:lnSpc>
              <a:buClr>
                <a:schemeClr val="accent2"/>
              </a:buClr>
              <a:defRPr/>
            </a:pPr>
            <a:r>
              <a:rPr lang="en-US" dirty="0" smtClean="0"/>
              <a:t>Employer who had </a:t>
            </a:r>
            <a:r>
              <a:rPr lang="en-US" u="sng" dirty="0" smtClean="0"/>
              <a:t>&lt;</a:t>
            </a:r>
            <a:r>
              <a:rPr lang="en-US" dirty="0" smtClean="0"/>
              <a:t>10 employees during the previous calendar year.</a:t>
            </a:r>
          </a:p>
          <a:p>
            <a:pPr lvl="1" eaLnBrk="1" hangingPunct="1">
              <a:lnSpc>
                <a:spcPct val="90000"/>
              </a:lnSpc>
              <a:buClr>
                <a:schemeClr val="accent2"/>
              </a:buClr>
              <a:defRPr/>
            </a:pPr>
            <a:r>
              <a:rPr lang="en-US" dirty="0" smtClean="0"/>
              <a:t>Employers who conduct business in  exempted NAICS codes (e.g. doctor and dentist offices)</a:t>
            </a:r>
          </a:p>
          <a:p>
            <a:pPr eaLnBrk="1" hangingPunct="1">
              <a:lnSpc>
                <a:spcPct val="90000"/>
              </a:lnSpc>
              <a:defRPr/>
            </a:pPr>
            <a:endParaRPr lang="en-US" dirty="0" smtClean="0"/>
          </a:p>
        </p:txBody>
      </p:sp>
      <p:sp>
        <p:nvSpPr>
          <p:cNvPr id="60420" name="Line 4"/>
          <p:cNvSpPr>
            <a:spLocks noChangeShapeType="1"/>
          </p:cNvSpPr>
          <p:nvPr/>
        </p:nvSpPr>
        <p:spPr bwMode="auto">
          <a:xfrm>
            <a:off x="1447800" y="1066800"/>
            <a:ext cx="6705600" cy="0"/>
          </a:xfrm>
          <a:prstGeom prst="line">
            <a:avLst/>
          </a:prstGeom>
          <a:noFill/>
          <a:ln w="508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8292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a:xfrm>
            <a:off x="990600" y="76200"/>
            <a:ext cx="8153400" cy="1143000"/>
          </a:xfrm>
        </p:spPr>
        <p:txBody>
          <a:bodyPr lIns="92075" tIns="46038" rIns="92075" bIns="46038" anchorCtr="0"/>
          <a:lstStyle/>
          <a:p>
            <a:pPr eaLnBrk="1" hangingPunct="1">
              <a:defRPr/>
            </a:pPr>
            <a:r>
              <a:rPr lang="en-US" sz="4000" b="1" dirty="0" smtClean="0"/>
              <a:t>What Records Must Be Kept?</a:t>
            </a:r>
          </a:p>
        </p:txBody>
      </p:sp>
      <p:sp>
        <p:nvSpPr>
          <p:cNvPr id="689155" name="Rectangle 3"/>
          <p:cNvSpPr>
            <a:spLocks noGrp="1" noChangeArrowheads="1"/>
          </p:cNvSpPr>
          <p:nvPr>
            <p:ph idx="1"/>
          </p:nvPr>
        </p:nvSpPr>
        <p:spPr>
          <a:xfrm>
            <a:off x="685800" y="1371600"/>
            <a:ext cx="7772400" cy="5410200"/>
          </a:xfrm>
        </p:spPr>
        <p:txBody>
          <a:bodyPr lIns="92075" tIns="46038" rIns="92075" bIns="46038"/>
          <a:lstStyle/>
          <a:p>
            <a:pPr lvl="1" eaLnBrk="1" hangingPunct="1">
              <a:buClr>
                <a:schemeClr val="accent2"/>
              </a:buClr>
              <a:defRPr/>
            </a:pPr>
            <a:r>
              <a:rPr lang="en-US" sz="3200" smtClean="0"/>
              <a:t> Forms	</a:t>
            </a:r>
          </a:p>
          <a:p>
            <a:pPr lvl="2" eaLnBrk="1" hangingPunct="1">
              <a:buClr>
                <a:schemeClr val="accent2"/>
              </a:buClr>
              <a:defRPr/>
            </a:pPr>
            <a:r>
              <a:rPr lang="en-US" sz="2800" smtClean="0"/>
              <a:t>MIOSHA Form 300</a:t>
            </a:r>
          </a:p>
          <a:p>
            <a:pPr lvl="3" eaLnBrk="1" hangingPunct="1">
              <a:buClr>
                <a:schemeClr val="accent2"/>
              </a:buClr>
              <a:defRPr/>
            </a:pPr>
            <a:r>
              <a:rPr lang="en-US" sz="2400" smtClean="0"/>
              <a:t>Log of work related injuries and illnesses</a:t>
            </a:r>
          </a:p>
          <a:p>
            <a:pPr lvl="2" eaLnBrk="1" hangingPunct="1">
              <a:buClr>
                <a:schemeClr val="accent2"/>
              </a:buClr>
              <a:defRPr/>
            </a:pPr>
            <a:r>
              <a:rPr lang="en-US" sz="2800" smtClean="0"/>
              <a:t>MIOSHA Form 301</a:t>
            </a:r>
          </a:p>
          <a:p>
            <a:pPr lvl="3" eaLnBrk="1" hangingPunct="1">
              <a:buClr>
                <a:schemeClr val="accent2"/>
              </a:buClr>
              <a:defRPr/>
            </a:pPr>
            <a:r>
              <a:rPr lang="en-US" sz="2400" smtClean="0"/>
              <a:t>Injury and illness incident report</a:t>
            </a:r>
          </a:p>
          <a:p>
            <a:pPr lvl="2" eaLnBrk="1" hangingPunct="1">
              <a:buClr>
                <a:schemeClr val="accent2"/>
              </a:buClr>
              <a:defRPr/>
            </a:pPr>
            <a:r>
              <a:rPr lang="en-US" sz="2800" smtClean="0"/>
              <a:t>MIOSHA Form 300A</a:t>
            </a:r>
          </a:p>
          <a:p>
            <a:pPr lvl="3" eaLnBrk="1" hangingPunct="1">
              <a:buClr>
                <a:schemeClr val="accent2"/>
              </a:buClr>
              <a:defRPr/>
            </a:pPr>
            <a:r>
              <a:rPr lang="en-US" sz="2400" smtClean="0"/>
              <a:t>Summary of work-related injuries and illnesses</a:t>
            </a:r>
          </a:p>
          <a:p>
            <a:pPr lvl="1" eaLnBrk="1" hangingPunct="1">
              <a:buClr>
                <a:schemeClr val="accent2"/>
              </a:buClr>
              <a:buFont typeface="Wingdings" pitchFamily="2" charset="2"/>
              <a:buNone/>
              <a:defRPr/>
            </a:pPr>
            <a:endParaRPr lang="en-US" sz="3200" smtClean="0"/>
          </a:p>
        </p:txBody>
      </p:sp>
    </p:spTree>
    <p:extLst>
      <p:ext uri="{BB962C8B-B14F-4D97-AF65-F5344CB8AC3E}">
        <p14:creationId xmlns:p14="http://schemas.microsoft.com/office/powerpoint/2010/main" val="3389928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a:xfrm>
            <a:off x="685800" y="304800"/>
            <a:ext cx="7772400" cy="685800"/>
          </a:xfrm>
        </p:spPr>
        <p:txBody>
          <a:bodyPr>
            <a:normAutofit fontScale="90000"/>
          </a:bodyPr>
          <a:lstStyle/>
          <a:p>
            <a:pPr eaLnBrk="1" hangingPunct="1">
              <a:defRPr/>
            </a:pPr>
            <a:r>
              <a:rPr lang="en-US" smtClean="0"/>
              <a:t>MIOSHA Log 300</a:t>
            </a:r>
          </a:p>
        </p:txBody>
      </p:sp>
      <p:pic>
        <p:nvPicPr>
          <p:cNvPr id="62467" name="Picture 3" descr="Log 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86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530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a:xfrm>
            <a:off x="685800" y="304800"/>
            <a:ext cx="7772400" cy="762000"/>
          </a:xfrm>
        </p:spPr>
        <p:txBody>
          <a:bodyPr/>
          <a:lstStyle/>
          <a:p>
            <a:pPr eaLnBrk="1" hangingPunct="1">
              <a:defRPr/>
            </a:pPr>
            <a:r>
              <a:rPr lang="en-US" smtClean="0"/>
              <a:t>MIOSHA Log 301</a:t>
            </a:r>
          </a:p>
        </p:txBody>
      </p:sp>
      <p:pic>
        <p:nvPicPr>
          <p:cNvPr id="63491" name="Picture 3" descr="Log 3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550" y="1387475"/>
            <a:ext cx="8469313" cy="516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6558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a:xfrm>
            <a:off x="0" y="381000"/>
            <a:ext cx="9144000" cy="762000"/>
          </a:xfrm>
        </p:spPr>
        <p:txBody>
          <a:bodyPr/>
          <a:lstStyle/>
          <a:p>
            <a:pPr eaLnBrk="1" hangingPunct="1">
              <a:defRPr/>
            </a:pPr>
            <a:r>
              <a:rPr lang="en-US" dirty="0" smtClean="0"/>
              <a:t>MIOSHA Log 300A – Posting form</a:t>
            </a:r>
          </a:p>
        </p:txBody>
      </p:sp>
      <p:pic>
        <p:nvPicPr>
          <p:cNvPr id="64515" name="Picture 3" descr="Log 300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 y="1322388"/>
            <a:ext cx="8469313"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45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Regulatory Changes – </a:t>
            </a:r>
            <a:br>
              <a:rPr lang="en-US" dirty="0" smtClean="0"/>
            </a:br>
            <a:r>
              <a:rPr lang="en-US" dirty="0" smtClean="0"/>
              <a:t>Office of Regulatory Reinvention</a:t>
            </a:r>
            <a:endParaRPr lang="en-US" dirty="0"/>
          </a:p>
        </p:txBody>
      </p:sp>
      <p:sp>
        <p:nvSpPr>
          <p:cNvPr id="3" name="Content Placeholder 2"/>
          <p:cNvSpPr>
            <a:spLocks noGrp="1"/>
          </p:cNvSpPr>
          <p:nvPr>
            <p:ph idx="1"/>
          </p:nvPr>
        </p:nvSpPr>
        <p:spPr>
          <a:xfrm>
            <a:off x="1447800" y="1600200"/>
            <a:ext cx="7498080" cy="5181600"/>
          </a:xfrm>
        </p:spPr>
        <p:txBody>
          <a:bodyPr>
            <a:normAutofit fontScale="85000" lnSpcReduction="20000"/>
          </a:bodyPr>
          <a:lstStyle/>
          <a:p>
            <a:pPr marL="82296" indent="0">
              <a:buNone/>
            </a:pPr>
            <a:r>
              <a:rPr lang="en-US" sz="2800" dirty="0"/>
              <a:t>The mission of the ORR is to ensure that Michigan’s regulatory environment </a:t>
            </a:r>
            <a:r>
              <a:rPr lang="en-US" sz="2800" dirty="0" smtClean="0"/>
              <a:t>is:</a:t>
            </a:r>
          </a:p>
          <a:p>
            <a:r>
              <a:rPr lang="en-US" sz="2800" dirty="0" smtClean="0"/>
              <a:t>simple</a:t>
            </a:r>
          </a:p>
          <a:p>
            <a:r>
              <a:rPr lang="en-US" sz="2800" dirty="0" smtClean="0"/>
              <a:t>fair</a:t>
            </a:r>
          </a:p>
          <a:p>
            <a:r>
              <a:rPr lang="en-US" sz="2800" dirty="0" smtClean="0"/>
              <a:t>efficient</a:t>
            </a:r>
          </a:p>
          <a:p>
            <a:r>
              <a:rPr lang="en-US" sz="2800" dirty="0" smtClean="0"/>
              <a:t>conducive </a:t>
            </a:r>
            <a:r>
              <a:rPr lang="en-US" sz="2800" dirty="0"/>
              <a:t>to business </a:t>
            </a:r>
            <a:r>
              <a:rPr lang="en-US" sz="2800" dirty="0" smtClean="0"/>
              <a:t>growth</a:t>
            </a:r>
          </a:p>
          <a:p>
            <a:r>
              <a:rPr lang="en-US" sz="2800" dirty="0" smtClean="0"/>
              <a:t>job </a:t>
            </a:r>
            <a:r>
              <a:rPr lang="en-US" sz="2800" dirty="0"/>
              <a:t>creation. </a:t>
            </a:r>
            <a:endParaRPr lang="en-US" sz="2800" dirty="0" smtClean="0"/>
          </a:p>
          <a:p>
            <a:pPr marL="82296" indent="0">
              <a:buNone/>
            </a:pPr>
            <a:endParaRPr lang="en-US" sz="2800" dirty="0"/>
          </a:p>
          <a:p>
            <a:pPr marL="82296" indent="0">
              <a:buNone/>
            </a:pPr>
            <a:r>
              <a:rPr lang="en-US" sz="2800" dirty="0" smtClean="0"/>
              <a:t>The </a:t>
            </a:r>
            <a:r>
              <a:rPr lang="en-US" sz="2800" dirty="0"/>
              <a:t>purpose of the Workplace Safety Advisory Rules Committee (ARC) was to produce advisory recommendations to the Office of Regulatory Reinvention (ORR) for changes to Michigan’s existing workplace safety regulations</a:t>
            </a:r>
            <a:r>
              <a:rPr lang="en-US" sz="2800" dirty="0" smtClean="0"/>
              <a:t>.</a:t>
            </a:r>
          </a:p>
          <a:p>
            <a:pPr marL="82296" indent="0">
              <a:buNone/>
            </a:pPr>
            <a:endParaRPr lang="en-US" sz="2800" dirty="0" smtClean="0"/>
          </a:p>
          <a:p>
            <a:pPr marL="82296" indent="0">
              <a:buNone/>
            </a:pPr>
            <a:r>
              <a:rPr lang="en-US" sz="2800" dirty="0" smtClean="0"/>
              <a:t>Recommended elimination of &gt;600 MIOSHA rules</a:t>
            </a:r>
            <a:endParaRPr lang="en-US" sz="2800" dirty="0"/>
          </a:p>
        </p:txBody>
      </p:sp>
    </p:spTree>
    <p:extLst>
      <p:ext uri="{BB962C8B-B14F-4D97-AF65-F5344CB8AC3E}">
        <p14:creationId xmlns:p14="http://schemas.microsoft.com/office/powerpoint/2010/main" val="3905208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1257300"/>
          </a:xfrm>
        </p:spPr>
        <p:txBody>
          <a:bodyPr>
            <a:normAutofit/>
          </a:bodyPr>
          <a:lstStyle/>
          <a:p>
            <a:pPr>
              <a:defRPr/>
            </a:pPr>
            <a:r>
              <a:rPr lang="en-US" sz="3600" dirty="0" smtClean="0"/>
              <a:t>Expanded Reporting </a:t>
            </a:r>
            <a:r>
              <a:rPr lang="en-US" sz="3600" dirty="0"/>
              <a:t>R</a:t>
            </a:r>
            <a:r>
              <a:rPr lang="en-US" sz="3600" dirty="0" smtClean="0"/>
              <a:t>equirements</a:t>
            </a:r>
            <a:endParaRPr lang="en-US" sz="3600" dirty="0"/>
          </a:p>
        </p:txBody>
      </p:sp>
      <p:sp>
        <p:nvSpPr>
          <p:cNvPr id="3" name="Content Placeholder 2"/>
          <p:cNvSpPr>
            <a:spLocks noGrp="1"/>
          </p:cNvSpPr>
          <p:nvPr>
            <p:ph idx="1"/>
          </p:nvPr>
        </p:nvSpPr>
        <p:spPr>
          <a:xfrm>
            <a:off x="990600" y="1143000"/>
            <a:ext cx="7581900" cy="5410200"/>
          </a:xfrm>
        </p:spPr>
        <p:txBody>
          <a:bodyPr>
            <a:noAutofit/>
          </a:bodyPr>
          <a:lstStyle/>
          <a:p>
            <a:pPr marL="0" indent="0">
              <a:buFont typeface="Wingdings" pitchFamily="2" charset="2"/>
              <a:buNone/>
              <a:defRPr/>
            </a:pPr>
            <a:r>
              <a:rPr lang="en-US" sz="3000" dirty="0" smtClean="0"/>
              <a:t>Starting </a:t>
            </a:r>
            <a:r>
              <a:rPr lang="en-US" sz="3000" b="1" dirty="0" smtClean="0"/>
              <a:t>January 1, 2015</a:t>
            </a:r>
            <a:r>
              <a:rPr lang="en-US" sz="3000" dirty="0" smtClean="0"/>
              <a:t>, all covered employers </a:t>
            </a:r>
            <a:r>
              <a:rPr lang="en-US" sz="3000" b="1" dirty="0" smtClean="0"/>
              <a:t>must report </a:t>
            </a:r>
            <a:r>
              <a:rPr lang="en-US" sz="3000" dirty="0" smtClean="0"/>
              <a:t>the following (OSHA states; MIOSHA rules to come soon):</a:t>
            </a:r>
          </a:p>
          <a:p>
            <a:pPr>
              <a:defRPr/>
            </a:pPr>
            <a:r>
              <a:rPr lang="en-US" sz="3000" dirty="0" smtClean="0"/>
              <a:t>All  work-related fatalities within 8 hours (same as current requirement)</a:t>
            </a:r>
          </a:p>
          <a:p>
            <a:pPr>
              <a:defRPr/>
            </a:pPr>
            <a:r>
              <a:rPr lang="en-US" sz="3000" dirty="0" smtClean="0"/>
              <a:t>All  work-related in-patient hospitalizations of one or more employees within 24 hours</a:t>
            </a:r>
          </a:p>
          <a:p>
            <a:pPr>
              <a:defRPr/>
            </a:pPr>
            <a:r>
              <a:rPr lang="en-US" sz="3000" dirty="0" smtClean="0"/>
              <a:t>All work-related amputations within 24 hours</a:t>
            </a:r>
          </a:p>
          <a:p>
            <a:pPr>
              <a:defRPr/>
            </a:pPr>
            <a:r>
              <a:rPr lang="en-US" sz="3000" dirty="0" smtClean="0"/>
              <a:t>All work-related losses of an eye within 24 hours</a:t>
            </a:r>
          </a:p>
        </p:txBody>
      </p:sp>
    </p:spTree>
    <p:extLst>
      <p:ext uri="{BB962C8B-B14F-4D97-AF65-F5344CB8AC3E}">
        <p14:creationId xmlns:p14="http://schemas.microsoft.com/office/powerpoint/2010/main" val="3210863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3">
            <a:extLst>
              <a:ext uri="{28A0092B-C50C-407E-A947-70E740481C1C}">
                <a14:useLocalDpi xmlns:a14="http://schemas.microsoft.com/office/drawing/2010/main" val="0"/>
              </a:ext>
            </a:extLst>
          </a:blip>
          <a:srcRect b="3136"/>
          <a:stretch>
            <a:fillRect/>
          </a:stretch>
        </p:blipFill>
        <p:spPr bwMode="auto">
          <a:xfrm>
            <a:off x="1710893" y="838200"/>
            <a:ext cx="6980237" cy="582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txBox="1">
            <a:spLocks/>
          </p:cNvSpPr>
          <p:nvPr/>
        </p:nvSpPr>
        <p:spPr>
          <a:xfrm>
            <a:off x="3124200" y="76200"/>
            <a:ext cx="3944577" cy="974436"/>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800" dirty="0" smtClean="0"/>
              <a:t>Newly </a:t>
            </a:r>
            <a:r>
              <a:rPr lang="en-US" sz="2800" dirty="0" smtClean="0"/>
              <a:t>included NAICS</a:t>
            </a:r>
            <a:endParaRPr lang="en-US" sz="2800" dirty="0"/>
          </a:p>
        </p:txBody>
      </p:sp>
    </p:spTree>
    <p:extLst>
      <p:ext uri="{BB962C8B-B14F-4D97-AF65-F5344CB8AC3E}">
        <p14:creationId xmlns:p14="http://schemas.microsoft.com/office/powerpoint/2010/main" val="158986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362200" y="304800"/>
            <a:ext cx="4575175" cy="6096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800" dirty="0" smtClean="0"/>
              <a:t>New list of </a:t>
            </a:r>
            <a:r>
              <a:rPr lang="en-US" sz="2800" u="sng" dirty="0" smtClean="0"/>
              <a:t>exempt</a:t>
            </a:r>
            <a:r>
              <a:rPr lang="en-US" sz="2800" dirty="0" smtClean="0"/>
              <a:t> industries</a:t>
            </a:r>
            <a:endParaRPr lang="en-US" sz="2800" dirty="0"/>
          </a:p>
        </p:txBody>
      </p:sp>
      <p:pic>
        <p:nvPicPr>
          <p:cNvPr id="675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 y="1295400"/>
            <a:ext cx="8875713"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102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normAutofit fontScale="90000"/>
          </a:bodyPr>
          <a:lstStyle/>
          <a:p>
            <a:pPr eaLnBrk="1" hangingPunct="1">
              <a:defRPr/>
            </a:pPr>
            <a:r>
              <a:rPr lang="en-US" sz="4000" smtClean="0"/>
              <a:t>Occupational Disease Report –Reporting Occupational Diseases</a:t>
            </a:r>
          </a:p>
        </p:txBody>
      </p:sp>
      <p:graphicFrame>
        <p:nvGraphicFramePr>
          <p:cNvPr id="68612" name="Object 4"/>
          <p:cNvGraphicFramePr>
            <a:graphicFrameLocks noGrp="1" noChangeAspect="1"/>
          </p:cNvGraphicFramePr>
          <p:nvPr>
            <p:ph idx="1"/>
            <p:extLst>
              <p:ext uri="{D42A27DB-BD31-4B8C-83A1-F6EECF244321}">
                <p14:modId xmlns:p14="http://schemas.microsoft.com/office/powerpoint/2010/main" val="414979364"/>
              </p:ext>
            </p:extLst>
          </p:nvPr>
        </p:nvGraphicFramePr>
        <p:xfrm>
          <a:off x="1333500" y="3236167"/>
          <a:ext cx="7239000" cy="3159125"/>
        </p:xfrm>
        <a:graphic>
          <a:graphicData uri="http://schemas.openxmlformats.org/presentationml/2006/ole">
            <mc:AlternateContent xmlns:mc="http://schemas.openxmlformats.org/markup-compatibility/2006">
              <mc:Choice xmlns:v="urn:schemas-microsoft-com:vml" Requires="v">
                <p:oleObj spid="_x0000_s2056" name="Acrobat Document" r:id="rId4" imgW="5830114" imgH="7542857" progId="AcroExch.Document.7">
                  <p:embed/>
                </p:oleObj>
              </mc:Choice>
              <mc:Fallback>
                <p:oleObj name="Acrobat Document" r:id="rId4" imgW="5830114" imgH="7542857"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b="70313"/>
                      <a:stretch>
                        <a:fillRect/>
                      </a:stretch>
                    </p:blipFill>
                    <p:spPr bwMode="auto">
                      <a:xfrm>
                        <a:off x="1333500" y="3236167"/>
                        <a:ext cx="7239000" cy="3159125"/>
                      </a:xfrm>
                      <a:prstGeom prst="rect">
                        <a:avLst/>
                      </a:prstGeom>
                      <a:noFill/>
                      <a:ln>
                        <a:noFill/>
                      </a:ln>
                      <a:effectLst/>
                      <a:extLst/>
                    </p:spPr>
                  </p:pic>
                </p:oleObj>
              </mc:Fallback>
            </mc:AlternateContent>
          </a:graphicData>
        </a:graphic>
      </p:graphicFrame>
      <p:sp>
        <p:nvSpPr>
          <p:cNvPr id="878595" name="Rectangle 3"/>
          <p:cNvSpPr>
            <a:spLocks noChangeArrowheads="1"/>
          </p:cNvSpPr>
          <p:nvPr/>
        </p:nvSpPr>
        <p:spPr bwMode="auto">
          <a:xfrm>
            <a:off x="1066800" y="16002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1" hangingPunct="1">
              <a:lnSpc>
                <a:spcPct val="80000"/>
              </a:lnSpc>
              <a:spcBef>
                <a:spcPct val="20000"/>
              </a:spcBef>
              <a:buClr>
                <a:schemeClr val="tx2"/>
              </a:buClr>
              <a:buSzPct val="115000"/>
              <a:buFont typeface="Wingdings" pitchFamily="2" charset="2"/>
              <a:buChar char="§"/>
              <a:defRPr/>
            </a:pPr>
            <a:r>
              <a:rPr lang="en-US" sz="2400" dirty="0"/>
              <a:t>Employee information</a:t>
            </a:r>
          </a:p>
          <a:p>
            <a:pPr marL="342900" indent="-342900" algn="l" eaLnBrk="1" hangingPunct="1">
              <a:lnSpc>
                <a:spcPct val="80000"/>
              </a:lnSpc>
              <a:spcBef>
                <a:spcPct val="20000"/>
              </a:spcBef>
              <a:buClr>
                <a:schemeClr val="tx2"/>
              </a:buClr>
              <a:buSzPct val="115000"/>
              <a:buFont typeface="Wingdings" pitchFamily="2" charset="2"/>
              <a:buChar char="§"/>
              <a:defRPr/>
            </a:pPr>
            <a:r>
              <a:rPr lang="en-US" sz="2400" dirty="0"/>
              <a:t>Employer information</a:t>
            </a:r>
          </a:p>
          <a:p>
            <a:pPr marL="342900" indent="-342900" algn="l" eaLnBrk="1" hangingPunct="1">
              <a:lnSpc>
                <a:spcPct val="80000"/>
              </a:lnSpc>
              <a:spcBef>
                <a:spcPct val="20000"/>
              </a:spcBef>
              <a:buClr>
                <a:schemeClr val="tx2"/>
              </a:buClr>
              <a:buSzPct val="115000"/>
              <a:buFont typeface="Wingdings" pitchFamily="2" charset="2"/>
              <a:buChar char="§"/>
              <a:defRPr/>
            </a:pPr>
            <a:r>
              <a:rPr lang="en-US" sz="2400" dirty="0"/>
              <a:t>Illness and comments information</a:t>
            </a:r>
          </a:p>
          <a:p>
            <a:pPr marL="342900" indent="-342900" algn="l" eaLnBrk="1" hangingPunct="1">
              <a:lnSpc>
                <a:spcPct val="80000"/>
              </a:lnSpc>
              <a:spcBef>
                <a:spcPct val="20000"/>
              </a:spcBef>
              <a:buClr>
                <a:schemeClr val="tx2"/>
              </a:buClr>
              <a:buSzPct val="115000"/>
              <a:buFont typeface="Wingdings" pitchFamily="2" charset="2"/>
              <a:buChar char="§"/>
              <a:defRPr/>
            </a:pPr>
            <a:r>
              <a:rPr lang="en-US" sz="2400" dirty="0"/>
              <a:t>Report submitted to the State (see MIOSHA website)</a:t>
            </a:r>
          </a:p>
        </p:txBody>
      </p:sp>
    </p:spTree>
    <p:extLst>
      <p:ext uri="{BB962C8B-B14F-4D97-AF65-F5344CB8AC3E}">
        <p14:creationId xmlns:p14="http://schemas.microsoft.com/office/powerpoint/2010/main" val="2106593852"/>
      </p:ext>
    </p:extLst>
  </p:cSld>
  <p:clrMapOvr>
    <a:masterClrMapping/>
  </p:clrMapOvr>
  <p:transition spd="med">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a:xfrm>
            <a:off x="1371600" y="228600"/>
            <a:ext cx="7086600" cy="1143000"/>
          </a:xfrm>
        </p:spPr>
        <p:txBody>
          <a:bodyPr/>
          <a:lstStyle/>
          <a:p>
            <a:pPr eaLnBrk="1" hangingPunct="1">
              <a:defRPr/>
            </a:pPr>
            <a:r>
              <a:rPr lang="en-US" b="1" dirty="0" smtClean="0"/>
              <a:t>Recordkeeping Questions?</a:t>
            </a:r>
          </a:p>
        </p:txBody>
      </p:sp>
      <p:sp>
        <p:nvSpPr>
          <p:cNvPr id="707587" name="Rectangle 3"/>
          <p:cNvSpPr>
            <a:spLocks noGrp="1" noChangeArrowheads="1"/>
          </p:cNvSpPr>
          <p:nvPr>
            <p:ph idx="1"/>
          </p:nvPr>
        </p:nvSpPr>
        <p:spPr>
          <a:xfrm>
            <a:off x="990600" y="1524000"/>
            <a:ext cx="7696200" cy="4800600"/>
          </a:xfrm>
        </p:spPr>
        <p:txBody>
          <a:bodyPr/>
          <a:lstStyle/>
          <a:p>
            <a:pPr eaLnBrk="1" hangingPunct="1">
              <a:lnSpc>
                <a:spcPct val="90000"/>
              </a:lnSpc>
              <a:buClr>
                <a:schemeClr val="accent2"/>
              </a:buClr>
              <a:buFont typeface="Wingdings" pitchFamily="2" charset="2"/>
              <a:buChar char="ü"/>
              <a:defRPr/>
            </a:pPr>
            <a:r>
              <a:rPr lang="en-US" sz="2800" dirty="0" smtClean="0"/>
              <a:t>General Assistance</a:t>
            </a:r>
          </a:p>
          <a:p>
            <a:pPr eaLnBrk="1" hangingPunct="1">
              <a:lnSpc>
                <a:spcPct val="90000"/>
              </a:lnSpc>
              <a:buClr>
                <a:schemeClr val="accent2"/>
              </a:buClr>
              <a:buFont typeface="Wingdings" pitchFamily="2" charset="2"/>
              <a:buChar char="ü"/>
              <a:defRPr/>
            </a:pPr>
            <a:r>
              <a:rPr lang="en-US" sz="2800" dirty="0" smtClean="0"/>
              <a:t>Forms</a:t>
            </a:r>
          </a:p>
          <a:p>
            <a:pPr eaLnBrk="1" hangingPunct="1">
              <a:lnSpc>
                <a:spcPct val="90000"/>
              </a:lnSpc>
              <a:buClr>
                <a:schemeClr val="accent2"/>
              </a:buClr>
              <a:buFont typeface="Wingdings" pitchFamily="2" charset="2"/>
              <a:buChar char="ü"/>
              <a:defRPr/>
            </a:pPr>
            <a:r>
              <a:rPr lang="en-US" sz="2800" dirty="0" smtClean="0"/>
              <a:t>Posters</a:t>
            </a:r>
          </a:p>
          <a:p>
            <a:pPr eaLnBrk="1" hangingPunct="1">
              <a:lnSpc>
                <a:spcPct val="90000"/>
              </a:lnSpc>
              <a:buClr>
                <a:schemeClr val="accent2"/>
              </a:buClr>
              <a:buFont typeface="Wingdings" pitchFamily="2" charset="2"/>
              <a:buChar char="ü"/>
              <a:defRPr/>
            </a:pPr>
            <a:r>
              <a:rPr lang="en-US" sz="2800" dirty="0" smtClean="0"/>
              <a:t>Information</a:t>
            </a:r>
          </a:p>
          <a:p>
            <a:pPr eaLnBrk="1" hangingPunct="1">
              <a:lnSpc>
                <a:spcPct val="90000"/>
              </a:lnSpc>
              <a:buClr>
                <a:schemeClr val="accent2"/>
              </a:buClr>
              <a:buFont typeface="Wingdings" pitchFamily="2" charset="2"/>
              <a:buNone/>
              <a:defRPr/>
            </a:pPr>
            <a:endParaRPr lang="en-US" sz="2800" dirty="0" smtClean="0"/>
          </a:p>
          <a:p>
            <a:pPr algn="ctr" eaLnBrk="1" hangingPunct="1">
              <a:lnSpc>
                <a:spcPct val="90000"/>
              </a:lnSpc>
              <a:buClr>
                <a:schemeClr val="tx1"/>
              </a:buClr>
              <a:buFont typeface="Wingdings" pitchFamily="2" charset="2"/>
              <a:buNone/>
              <a:defRPr/>
            </a:pPr>
            <a:r>
              <a:rPr lang="en-US" sz="2400" b="1" dirty="0" smtClean="0">
                <a:hlinkClick r:id="rId2"/>
              </a:rPr>
              <a:t>www.michigan.gov/recordkeeping</a:t>
            </a:r>
            <a:endParaRPr lang="en-US" sz="2400" b="1" dirty="0" smtClean="0"/>
          </a:p>
          <a:p>
            <a:pPr algn="ctr" eaLnBrk="1" hangingPunct="1">
              <a:lnSpc>
                <a:spcPct val="90000"/>
              </a:lnSpc>
              <a:buClr>
                <a:schemeClr val="tx1"/>
              </a:buClr>
              <a:buFont typeface="Wingdings" pitchFamily="2" charset="2"/>
              <a:buNone/>
              <a:defRPr/>
            </a:pPr>
            <a:endParaRPr lang="en-US" sz="2400" b="1" dirty="0" smtClean="0"/>
          </a:p>
          <a:p>
            <a:pPr algn="ctr" eaLnBrk="1" hangingPunct="1">
              <a:lnSpc>
                <a:spcPct val="90000"/>
              </a:lnSpc>
              <a:buClr>
                <a:schemeClr val="tx1"/>
              </a:buClr>
              <a:buFont typeface="Wingdings" pitchFamily="2" charset="2"/>
              <a:buNone/>
              <a:defRPr/>
            </a:pPr>
            <a:r>
              <a:rPr lang="en-US" sz="2400" b="1" dirty="0" smtClean="0"/>
              <a:t>Management Information Systems Section</a:t>
            </a:r>
          </a:p>
          <a:p>
            <a:pPr algn="ctr" eaLnBrk="1" hangingPunct="1">
              <a:lnSpc>
                <a:spcPct val="90000"/>
              </a:lnSpc>
              <a:buClr>
                <a:schemeClr val="tx1"/>
              </a:buClr>
              <a:buFont typeface="Wingdings" pitchFamily="2" charset="2"/>
              <a:buNone/>
              <a:defRPr/>
            </a:pPr>
            <a:r>
              <a:rPr lang="en-US" sz="2400" b="1" dirty="0" smtClean="0"/>
              <a:t>7150 Harris Drive</a:t>
            </a:r>
          </a:p>
          <a:p>
            <a:pPr algn="ctr" eaLnBrk="1" hangingPunct="1">
              <a:lnSpc>
                <a:spcPct val="90000"/>
              </a:lnSpc>
              <a:buClr>
                <a:schemeClr val="tx1"/>
              </a:buClr>
              <a:buFont typeface="Wingdings" pitchFamily="2" charset="2"/>
              <a:buNone/>
              <a:defRPr/>
            </a:pPr>
            <a:r>
              <a:rPr lang="en-US" sz="2400" b="1" dirty="0" smtClean="0"/>
              <a:t>Lansing, MI 48909</a:t>
            </a:r>
          </a:p>
          <a:p>
            <a:pPr algn="ctr" eaLnBrk="1" hangingPunct="1">
              <a:lnSpc>
                <a:spcPct val="90000"/>
              </a:lnSpc>
              <a:buClr>
                <a:schemeClr val="tx1"/>
              </a:buClr>
              <a:buFont typeface="Wingdings" pitchFamily="2" charset="2"/>
              <a:buNone/>
              <a:defRPr/>
            </a:pPr>
            <a:r>
              <a:rPr lang="en-US" sz="2400" b="1" dirty="0" smtClean="0"/>
              <a:t>(517) 322-1848</a:t>
            </a:r>
          </a:p>
        </p:txBody>
      </p:sp>
    </p:spTree>
    <p:extLst>
      <p:ext uri="{BB962C8B-B14F-4D97-AF65-F5344CB8AC3E}">
        <p14:creationId xmlns:p14="http://schemas.microsoft.com/office/powerpoint/2010/main" val="168363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MIOSHA Hazard Communication</a:t>
            </a:r>
            <a:endParaRPr lang="en-US" dirty="0"/>
          </a:p>
        </p:txBody>
      </p:sp>
      <p:sp>
        <p:nvSpPr>
          <p:cNvPr id="3" name="Content Placeholder 2"/>
          <p:cNvSpPr>
            <a:spLocks noGrp="1"/>
          </p:cNvSpPr>
          <p:nvPr>
            <p:ph idx="1"/>
          </p:nvPr>
        </p:nvSpPr>
        <p:spPr/>
        <p:txBody>
          <a:bodyPr/>
          <a:lstStyle/>
          <a:p>
            <a:r>
              <a:rPr lang="en-US" dirty="0" smtClean="0"/>
              <a:t>Implementation Dates:</a:t>
            </a:r>
          </a:p>
          <a:p>
            <a:pPr lvl="1"/>
            <a:r>
              <a:rPr lang="en-US" dirty="0" smtClean="0"/>
              <a:t>June 1, 2015 – New SDS and Labels (manufacturers)</a:t>
            </a:r>
          </a:p>
          <a:p>
            <a:pPr lvl="1"/>
            <a:r>
              <a:rPr lang="en-US" dirty="0" smtClean="0"/>
              <a:t>December 1, 2015 – Labels (distributers)</a:t>
            </a:r>
          </a:p>
          <a:p>
            <a:pPr lvl="1"/>
            <a:r>
              <a:rPr lang="en-US" dirty="0" smtClean="0"/>
              <a:t>June 1, 2016 – Employer implementation</a:t>
            </a:r>
          </a:p>
          <a:p>
            <a:pPr lvl="2"/>
            <a:r>
              <a:rPr lang="en-US" dirty="0" smtClean="0"/>
              <a:t>Written program</a:t>
            </a:r>
          </a:p>
          <a:p>
            <a:pPr lvl="2"/>
            <a:r>
              <a:rPr lang="en-US" dirty="0" smtClean="0"/>
              <a:t>Secondary container label changes</a:t>
            </a:r>
          </a:p>
          <a:p>
            <a:pPr lvl="2"/>
            <a:r>
              <a:rPr lang="en-US" dirty="0" smtClean="0"/>
              <a:t>Training on new hazards identified by manufacturers</a:t>
            </a:r>
          </a:p>
          <a:p>
            <a:pPr lvl="2"/>
            <a:r>
              <a:rPr lang="en-US" dirty="0" smtClean="0"/>
              <a:t>Chemical specific labeling (i.e. asbestos, lead, ETO)</a:t>
            </a:r>
          </a:p>
        </p:txBody>
      </p:sp>
    </p:spTree>
    <p:extLst>
      <p:ext uri="{BB962C8B-B14F-4D97-AF65-F5344CB8AC3E}">
        <p14:creationId xmlns:p14="http://schemas.microsoft.com/office/powerpoint/2010/main" val="3179567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Signs</a:t>
            </a:r>
            <a:endParaRPr lang="en-US" dirty="0"/>
          </a:p>
        </p:txBody>
      </p:sp>
      <p:grpSp>
        <p:nvGrpSpPr>
          <p:cNvPr id="4" name="Group 10"/>
          <p:cNvGrpSpPr>
            <a:grpSpLocks/>
          </p:cNvGrpSpPr>
          <p:nvPr/>
        </p:nvGrpSpPr>
        <p:grpSpPr bwMode="auto">
          <a:xfrm>
            <a:off x="5963984" y="2281409"/>
            <a:ext cx="2486025" cy="2387600"/>
            <a:chOff x="5257800" y="4336966"/>
            <a:chExt cx="2486515" cy="2387382"/>
          </a:xfrm>
        </p:grpSpPr>
        <p:sp>
          <p:nvSpPr>
            <p:cNvPr id="5" name="Rectangle 5"/>
            <p:cNvSpPr>
              <a:spLocks noChangeArrowheads="1"/>
            </p:cNvSpPr>
            <p:nvPr/>
          </p:nvSpPr>
          <p:spPr bwMode="auto">
            <a:xfrm>
              <a:off x="5354403" y="4450560"/>
              <a:ext cx="2362200" cy="2273788"/>
            </a:xfrm>
            <a:prstGeom prst="rect">
              <a:avLst/>
            </a:prstGeom>
            <a:solidFill>
              <a:schemeClr val="tx1"/>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Rectangle 6"/>
            <p:cNvSpPr>
              <a:spLocks noChangeArrowheads="1"/>
            </p:cNvSpPr>
            <p:nvPr/>
          </p:nvSpPr>
          <p:spPr bwMode="auto">
            <a:xfrm>
              <a:off x="5354403" y="4336966"/>
              <a:ext cx="2362200" cy="609600"/>
            </a:xfrm>
            <a:prstGeom prst="rect">
              <a:avLst/>
            </a:prstGeom>
            <a:solidFill>
              <a:schemeClr val="bg1"/>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solidFill>
                  <a:schemeClr val="bg1"/>
                </a:solidFill>
              </a:endParaRPr>
            </a:p>
          </p:txBody>
        </p:sp>
        <p:sp>
          <p:nvSpPr>
            <p:cNvPr id="7" name="Oval 7"/>
            <p:cNvSpPr>
              <a:spLocks noChangeArrowheads="1"/>
            </p:cNvSpPr>
            <p:nvPr/>
          </p:nvSpPr>
          <p:spPr bwMode="auto">
            <a:xfrm>
              <a:off x="5450738" y="4375066"/>
              <a:ext cx="2156810" cy="533400"/>
            </a:xfrm>
            <a:prstGeom prst="ellipse">
              <a:avLst/>
            </a:prstGeom>
            <a:solidFill>
              <a:srgbClr val="C00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8" name="TextBox 8"/>
            <p:cNvSpPr txBox="1">
              <a:spLocks noChangeArrowheads="1"/>
            </p:cNvSpPr>
            <p:nvPr/>
          </p:nvSpPr>
          <p:spPr bwMode="auto">
            <a:xfrm>
              <a:off x="5638800" y="4374360"/>
              <a:ext cx="18539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b="1"/>
                <a:t>DANGER</a:t>
              </a:r>
            </a:p>
          </p:txBody>
        </p:sp>
        <p:sp>
          <p:nvSpPr>
            <p:cNvPr id="9" name="TextBox 9"/>
            <p:cNvSpPr txBox="1">
              <a:spLocks noChangeArrowheads="1"/>
            </p:cNvSpPr>
            <p:nvPr/>
          </p:nvSpPr>
          <p:spPr bwMode="auto">
            <a:xfrm>
              <a:off x="5257800" y="4908466"/>
              <a:ext cx="248651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b="1">
                  <a:solidFill>
                    <a:schemeClr val="bg1"/>
                  </a:solidFill>
                </a:rPr>
                <a:t>LEAD</a:t>
              </a:r>
            </a:p>
            <a:p>
              <a:pPr algn="ctr"/>
              <a:r>
                <a:rPr lang="en-US" altLang="en-US" sz="1400" b="1">
                  <a:solidFill>
                    <a:schemeClr val="bg1"/>
                  </a:solidFill>
                </a:rPr>
                <a:t>MAY DAMAGE FERTILITY</a:t>
              </a:r>
            </a:p>
            <a:p>
              <a:pPr algn="ctr"/>
              <a:r>
                <a:rPr lang="en-US" altLang="en-US" sz="1400" b="1">
                  <a:solidFill>
                    <a:schemeClr val="bg1"/>
                  </a:solidFill>
                </a:rPr>
                <a:t>OR THE UNBORN CHILD</a:t>
              </a:r>
            </a:p>
            <a:p>
              <a:pPr algn="ctr"/>
              <a:r>
                <a:rPr lang="en-US" altLang="en-US" sz="1400" b="1">
                  <a:solidFill>
                    <a:schemeClr val="bg1"/>
                  </a:solidFill>
                </a:rPr>
                <a:t>CAUSES DAMAGE TO THE</a:t>
              </a:r>
            </a:p>
            <a:p>
              <a:pPr algn="ctr"/>
              <a:r>
                <a:rPr lang="en-US" altLang="en-US" sz="1400" b="1">
                  <a:solidFill>
                    <a:schemeClr val="bg1"/>
                  </a:solidFill>
                </a:rPr>
                <a:t>CENTRAL NERVOUS</a:t>
              </a:r>
            </a:p>
            <a:p>
              <a:pPr algn="ctr"/>
              <a:r>
                <a:rPr lang="en-US" altLang="en-US" sz="1400" b="1">
                  <a:solidFill>
                    <a:schemeClr val="bg1"/>
                  </a:solidFill>
                </a:rPr>
                <a:t>SYSTEM</a:t>
              </a:r>
            </a:p>
            <a:p>
              <a:pPr algn="ctr"/>
              <a:r>
                <a:rPr lang="en-US" altLang="en-US" sz="1400" b="1">
                  <a:solidFill>
                    <a:schemeClr val="bg1"/>
                  </a:solidFill>
                </a:rPr>
                <a:t>DO NOT EAT, DRINK OR </a:t>
              </a:r>
            </a:p>
            <a:p>
              <a:pPr algn="ctr"/>
              <a:r>
                <a:rPr lang="en-US" altLang="en-US" sz="1400" b="1">
                  <a:solidFill>
                    <a:schemeClr val="bg1"/>
                  </a:solidFill>
                </a:rPr>
                <a:t>SMOKE IN THIS AREA</a:t>
              </a:r>
            </a:p>
          </p:txBody>
        </p:sp>
      </p:grpSp>
      <p:grpSp>
        <p:nvGrpSpPr>
          <p:cNvPr id="10" name="Group 11"/>
          <p:cNvGrpSpPr>
            <a:grpSpLocks/>
          </p:cNvGrpSpPr>
          <p:nvPr/>
        </p:nvGrpSpPr>
        <p:grpSpPr bwMode="auto">
          <a:xfrm>
            <a:off x="1849184" y="2914821"/>
            <a:ext cx="2393950" cy="1676400"/>
            <a:chOff x="1882378" y="3810000"/>
            <a:chExt cx="2394695" cy="1676400"/>
          </a:xfrm>
        </p:grpSpPr>
        <p:sp>
          <p:nvSpPr>
            <p:cNvPr id="11" name="Rectangle 12"/>
            <p:cNvSpPr>
              <a:spLocks noChangeArrowheads="1"/>
            </p:cNvSpPr>
            <p:nvPr/>
          </p:nvSpPr>
          <p:spPr bwMode="auto">
            <a:xfrm>
              <a:off x="1905000" y="3810000"/>
              <a:ext cx="2362200" cy="1676400"/>
            </a:xfrm>
            <a:prstGeom prst="rect">
              <a:avLst/>
            </a:prstGeom>
            <a:solidFill>
              <a:schemeClr val="tx1"/>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2" name="Rectangle 13"/>
            <p:cNvSpPr>
              <a:spLocks noChangeArrowheads="1"/>
            </p:cNvSpPr>
            <p:nvPr/>
          </p:nvSpPr>
          <p:spPr bwMode="auto">
            <a:xfrm>
              <a:off x="1905000" y="3810000"/>
              <a:ext cx="2362200" cy="609600"/>
            </a:xfrm>
            <a:prstGeom prst="rect">
              <a:avLst/>
            </a:prstGeom>
            <a:solidFill>
              <a:schemeClr val="bg1"/>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solidFill>
                  <a:schemeClr val="bg1"/>
                </a:solidFill>
              </a:endParaRPr>
            </a:p>
          </p:txBody>
        </p:sp>
        <p:sp>
          <p:nvSpPr>
            <p:cNvPr id="13" name="Oval 14"/>
            <p:cNvSpPr>
              <a:spLocks noChangeArrowheads="1"/>
            </p:cNvSpPr>
            <p:nvPr/>
          </p:nvSpPr>
          <p:spPr bwMode="auto">
            <a:xfrm>
              <a:off x="2001335" y="3848100"/>
              <a:ext cx="2156810" cy="533400"/>
            </a:xfrm>
            <a:prstGeom prst="ellipse">
              <a:avLst/>
            </a:prstGeom>
            <a:solidFill>
              <a:srgbClr val="C00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4" name="TextBox 15"/>
            <p:cNvSpPr txBox="1">
              <a:spLocks noChangeArrowheads="1"/>
            </p:cNvSpPr>
            <p:nvPr/>
          </p:nvSpPr>
          <p:spPr bwMode="auto">
            <a:xfrm>
              <a:off x="2113465" y="3847394"/>
              <a:ext cx="2108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b="1"/>
                <a:t>WARNING</a:t>
              </a:r>
            </a:p>
          </p:txBody>
        </p:sp>
        <p:sp>
          <p:nvSpPr>
            <p:cNvPr id="15" name="TextBox 16"/>
            <p:cNvSpPr txBox="1">
              <a:spLocks noChangeArrowheads="1"/>
            </p:cNvSpPr>
            <p:nvPr/>
          </p:nvSpPr>
          <p:spPr bwMode="auto">
            <a:xfrm>
              <a:off x="1882378" y="4419600"/>
              <a:ext cx="239469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200" b="1" dirty="0">
                <a:solidFill>
                  <a:schemeClr val="bg1"/>
                </a:solidFill>
              </a:endParaRPr>
            </a:p>
            <a:p>
              <a:pPr algn="ctr"/>
              <a:r>
                <a:rPr lang="en-US" altLang="en-US" sz="1400" b="1" dirty="0">
                  <a:solidFill>
                    <a:schemeClr val="bg1"/>
                  </a:solidFill>
                </a:rPr>
                <a:t>LEAD WORK AREA</a:t>
              </a:r>
            </a:p>
            <a:p>
              <a:pPr algn="ctr"/>
              <a:r>
                <a:rPr lang="en-US" altLang="en-US" sz="1400" b="1" dirty="0">
                  <a:solidFill>
                    <a:schemeClr val="bg1"/>
                  </a:solidFill>
                </a:rPr>
                <a:t>POISON</a:t>
              </a:r>
            </a:p>
            <a:p>
              <a:pPr algn="ctr"/>
              <a:r>
                <a:rPr lang="en-US" altLang="en-US" sz="1400" b="1" dirty="0">
                  <a:solidFill>
                    <a:schemeClr val="bg1"/>
                  </a:solidFill>
                </a:rPr>
                <a:t>NO SMOKING OR EATING</a:t>
              </a:r>
            </a:p>
          </p:txBody>
        </p:sp>
      </p:grpSp>
      <p:sp>
        <p:nvSpPr>
          <p:cNvPr id="16" name="Right Arrow 3"/>
          <p:cNvSpPr>
            <a:spLocks noChangeArrowheads="1"/>
          </p:cNvSpPr>
          <p:nvPr/>
        </p:nvSpPr>
        <p:spPr bwMode="auto">
          <a:xfrm>
            <a:off x="4439984" y="3135484"/>
            <a:ext cx="1524000" cy="1233487"/>
          </a:xfrm>
          <a:prstGeom prst="rightArrow">
            <a:avLst>
              <a:gd name="adj1" fmla="val 50000"/>
              <a:gd name="adj2" fmla="val 50016"/>
            </a:avLst>
          </a:prstGeom>
          <a:solidFill>
            <a:srgbClr val="FFC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dirty="0"/>
              <a:t>New Sign</a:t>
            </a:r>
          </a:p>
          <a:p>
            <a:r>
              <a:rPr lang="en-US" altLang="en-US" b="1" dirty="0"/>
              <a:t>“LEAD”</a:t>
            </a:r>
          </a:p>
        </p:txBody>
      </p:sp>
    </p:spTree>
    <p:extLst>
      <p:ext uri="{BB962C8B-B14F-4D97-AF65-F5344CB8AC3E}">
        <p14:creationId xmlns:p14="http://schemas.microsoft.com/office/powerpoint/2010/main" val="2364541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Ethylene Oxide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1685662"/>
              </p:ext>
            </p:extLst>
          </p:nvPr>
        </p:nvGraphicFramePr>
        <p:xfrm>
          <a:off x="1219200" y="1600200"/>
          <a:ext cx="7715250" cy="3754120"/>
        </p:xfrm>
        <a:graphic>
          <a:graphicData uri="http://schemas.openxmlformats.org/drawingml/2006/table">
            <a:tbl>
              <a:tblPr firstRow="1" bandRow="1">
                <a:tableStyleId>{5C22544A-7EE6-4342-B048-85BDC9FD1C3A}</a:tableStyleId>
              </a:tblPr>
              <a:tblGrid>
                <a:gridCol w="3857625"/>
                <a:gridCol w="3857625"/>
              </a:tblGrid>
              <a:tr h="370840">
                <a:tc>
                  <a:txBody>
                    <a:bodyPr/>
                    <a:lstStyle/>
                    <a:p>
                      <a:pPr algn="ctr"/>
                      <a:r>
                        <a:rPr lang="en-US" dirty="0" smtClean="0"/>
                        <a:t>Prior to June 1, 2016</a:t>
                      </a:r>
                      <a:endParaRPr lang="en-US" dirty="0"/>
                    </a:p>
                  </a:txBody>
                  <a:tcPr/>
                </a:tc>
                <a:tc>
                  <a:txBody>
                    <a:bodyPr/>
                    <a:lstStyle/>
                    <a:p>
                      <a:pPr algn="ctr"/>
                      <a:r>
                        <a:rPr lang="en-US" dirty="0" smtClean="0"/>
                        <a:t>June 1, 2016</a:t>
                      </a:r>
                      <a:endParaRPr lang="en-US" dirty="0"/>
                    </a:p>
                  </a:txBody>
                  <a:tcPr/>
                </a:tc>
              </a:tr>
              <a:tr h="370840">
                <a:tc>
                  <a:txBody>
                    <a:bodyPr/>
                    <a:lstStyle/>
                    <a:p>
                      <a:pPr algn="ctr"/>
                      <a:r>
                        <a:rPr lang="en-US" dirty="0" smtClean="0"/>
                        <a:t>DANGER </a:t>
                      </a:r>
                    </a:p>
                    <a:p>
                      <a:pPr algn="ctr"/>
                      <a:r>
                        <a:rPr lang="en-US" dirty="0" smtClean="0"/>
                        <a:t>ETHYLENE OXIDE </a:t>
                      </a:r>
                    </a:p>
                    <a:p>
                      <a:pPr algn="ctr"/>
                      <a:r>
                        <a:rPr lang="en-US" dirty="0" smtClean="0"/>
                        <a:t>CANCER HAZARD AND REPRODUCTIVE HAZARD </a:t>
                      </a:r>
                    </a:p>
                    <a:p>
                      <a:pPr algn="ctr"/>
                      <a:endParaRPr lang="en-US" dirty="0" smtClean="0"/>
                    </a:p>
                    <a:p>
                      <a:pPr algn="ctr"/>
                      <a:r>
                        <a:rPr lang="en-US" dirty="0" smtClean="0"/>
                        <a:t>AUTHORIZED PERSONNEL ONLY </a:t>
                      </a:r>
                    </a:p>
                    <a:p>
                      <a:pPr algn="ctr"/>
                      <a:endParaRPr lang="en-US" dirty="0" smtClean="0"/>
                    </a:p>
                    <a:p>
                      <a:pPr algn="ctr"/>
                      <a:r>
                        <a:rPr lang="en-US" dirty="0" smtClean="0"/>
                        <a:t>RESPIRATORS AND PROTECTIVE CLOTHING MAY BE REQUIRED TO BE WORN IN THIS AREA</a:t>
                      </a:r>
                      <a:endParaRPr lang="en-US" dirty="0"/>
                    </a:p>
                  </a:txBody>
                  <a:tcPr/>
                </a:tc>
                <a:tc>
                  <a:txBody>
                    <a:bodyPr/>
                    <a:lstStyle/>
                    <a:p>
                      <a:pPr algn="ctr"/>
                      <a:r>
                        <a:rPr lang="en-US" dirty="0" smtClean="0"/>
                        <a:t>DANGER </a:t>
                      </a:r>
                    </a:p>
                    <a:p>
                      <a:pPr algn="ctr"/>
                      <a:r>
                        <a:rPr lang="en-US" dirty="0" smtClean="0"/>
                        <a:t>ETHYLENE OXIDE </a:t>
                      </a:r>
                    </a:p>
                    <a:p>
                      <a:pPr algn="ctr"/>
                      <a:r>
                        <a:rPr lang="en-US" dirty="0" smtClean="0"/>
                        <a:t>MAY CAUSE CANCER </a:t>
                      </a:r>
                    </a:p>
                    <a:p>
                      <a:pPr algn="ctr"/>
                      <a:endParaRPr lang="en-US" dirty="0" smtClean="0"/>
                    </a:p>
                    <a:p>
                      <a:pPr algn="ctr"/>
                      <a:r>
                        <a:rPr lang="en-US" dirty="0" smtClean="0"/>
                        <a:t>MAY DAMAGE FERTILITY OR THE UNBORN CHILD </a:t>
                      </a:r>
                    </a:p>
                    <a:p>
                      <a:pPr algn="ctr"/>
                      <a:endParaRPr lang="en-US" dirty="0" smtClean="0"/>
                    </a:p>
                    <a:p>
                      <a:pPr algn="ctr"/>
                      <a:r>
                        <a:rPr lang="en-US" dirty="0" smtClean="0"/>
                        <a:t>RESPIRATORY PROTECTION AND PROTECTIVE CLOTHING MAY BE REQUIRED IN THIS AREA </a:t>
                      </a:r>
                    </a:p>
                    <a:p>
                      <a:pPr algn="ctr"/>
                      <a:endParaRPr lang="en-US" dirty="0" smtClean="0"/>
                    </a:p>
                    <a:p>
                      <a:pPr algn="ctr"/>
                      <a:r>
                        <a:rPr lang="en-US" dirty="0" smtClean="0"/>
                        <a:t>AUTHORIZED PERSONNEL ONLY</a:t>
                      </a:r>
                      <a:endParaRPr lang="en-US" dirty="0"/>
                    </a:p>
                  </a:txBody>
                  <a:tcPr/>
                </a:tc>
              </a:tr>
            </a:tbl>
          </a:graphicData>
        </a:graphic>
      </p:graphicFrame>
    </p:spTree>
    <p:extLst>
      <p:ext uri="{BB962C8B-B14F-4D97-AF65-F5344CB8AC3E}">
        <p14:creationId xmlns:p14="http://schemas.microsoft.com/office/powerpoint/2010/main" val="2641182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 for Emergency Eyewash</a:t>
            </a:r>
            <a:endParaRPr lang="en-US" dirty="0"/>
          </a:p>
        </p:txBody>
      </p:sp>
      <p:sp>
        <p:nvSpPr>
          <p:cNvPr id="3" name="Content Placeholder 2"/>
          <p:cNvSpPr>
            <a:spLocks noGrp="1"/>
          </p:cNvSpPr>
          <p:nvPr>
            <p:ph idx="1"/>
          </p:nvPr>
        </p:nvSpPr>
        <p:spPr/>
        <p:txBody>
          <a:bodyPr/>
          <a:lstStyle/>
          <a:p>
            <a:r>
              <a:rPr lang="en-US" dirty="0" smtClean="0"/>
              <a:t>MIOSHA Agency Compliance Instruction</a:t>
            </a:r>
          </a:p>
          <a:p>
            <a:r>
              <a:rPr lang="en-US" dirty="0" smtClean="0"/>
              <a:t>American National Standards Institute (ANSI) reference</a:t>
            </a:r>
          </a:p>
          <a:p>
            <a:r>
              <a:rPr lang="en-US" dirty="0" smtClean="0"/>
              <a:t>Current compliance citations</a:t>
            </a:r>
          </a:p>
          <a:p>
            <a:r>
              <a:rPr lang="en-US" dirty="0" smtClean="0"/>
              <a:t>Review and revision anticipated 2015</a:t>
            </a:r>
          </a:p>
          <a:p>
            <a:endParaRPr lang="en-US" dirty="0"/>
          </a:p>
        </p:txBody>
      </p:sp>
    </p:spTree>
    <p:extLst>
      <p:ext uri="{BB962C8B-B14F-4D97-AF65-F5344CB8AC3E}">
        <p14:creationId xmlns:p14="http://schemas.microsoft.com/office/powerpoint/2010/main" val="618840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2667000" y="152400"/>
            <a:ext cx="5867400" cy="1143000"/>
          </a:xfrm>
        </p:spPr>
        <p:txBody>
          <a:bodyPr/>
          <a:lstStyle/>
          <a:p>
            <a:pPr eaLnBrk="1" hangingPunct="1">
              <a:defRPr/>
            </a:pPr>
            <a:r>
              <a:rPr lang="en-US" dirty="0" smtClean="0"/>
              <a:t>Questions</a:t>
            </a:r>
            <a:endParaRPr lang="en-US" dirty="0" smtClean="0"/>
          </a:p>
        </p:txBody>
      </p:sp>
      <p:sp>
        <p:nvSpPr>
          <p:cNvPr id="577539" name="Rectangle 3"/>
          <p:cNvSpPr>
            <a:spLocks noGrp="1" noChangeArrowheads="1"/>
          </p:cNvSpPr>
          <p:nvPr>
            <p:ph type="subTitle" idx="1"/>
          </p:nvPr>
        </p:nvSpPr>
        <p:spPr>
          <a:xfrm>
            <a:off x="1295400" y="4724400"/>
            <a:ext cx="6400800" cy="1676400"/>
          </a:xfrm>
        </p:spPr>
        <p:txBody>
          <a:bodyPr/>
          <a:lstStyle/>
          <a:p>
            <a:pPr eaLnBrk="1" hangingPunct="1">
              <a:lnSpc>
                <a:spcPct val="80000"/>
              </a:lnSpc>
              <a:defRPr/>
            </a:pPr>
            <a:r>
              <a:rPr lang="en-US" sz="2800" dirty="0" smtClean="0"/>
              <a:t>Jenelle Thelen</a:t>
            </a:r>
          </a:p>
          <a:p>
            <a:pPr eaLnBrk="1" hangingPunct="1">
              <a:lnSpc>
                <a:spcPct val="80000"/>
              </a:lnSpc>
              <a:defRPr/>
            </a:pPr>
            <a:r>
              <a:rPr lang="en-US" sz="2800" dirty="0" smtClean="0"/>
              <a:t>MIOSHA CET</a:t>
            </a:r>
          </a:p>
          <a:p>
            <a:pPr eaLnBrk="1" hangingPunct="1">
              <a:lnSpc>
                <a:spcPct val="80000"/>
              </a:lnSpc>
              <a:defRPr/>
            </a:pPr>
            <a:r>
              <a:rPr lang="en-US" sz="2800" dirty="0" smtClean="0"/>
              <a:t>313-580-9803</a:t>
            </a:r>
          </a:p>
          <a:p>
            <a:pPr eaLnBrk="1" hangingPunct="1">
              <a:lnSpc>
                <a:spcPct val="80000"/>
              </a:lnSpc>
              <a:defRPr/>
            </a:pPr>
            <a:r>
              <a:rPr lang="en-US" sz="2800" dirty="0" smtClean="0"/>
              <a:t>thelenj10@michigan.gov</a:t>
            </a:r>
          </a:p>
        </p:txBody>
      </p:sp>
      <p:sp>
        <p:nvSpPr>
          <p:cNvPr id="5" name="Rectangle 1095"/>
          <p:cNvSpPr>
            <a:spLocks noGrp="1" noChangeArrowheads="1"/>
          </p:cNvSpPr>
          <p:nvPr>
            <p:ph type="sldNum" sz="quarter" idx="12"/>
          </p:nvPr>
        </p:nvSpPr>
        <p:spPr/>
        <p:txBody>
          <a:bodyPr/>
          <a:lstStyle/>
          <a:p>
            <a:pPr>
              <a:defRPr/>
            </a:pPr>
            <a:fld id="{5CA10549-18A2-437E-9C17-8854967D1B0D}" type="slidenum">
              <a:rPr lang="en-US"/>
              <a:pPr>
                <a:defRPr/>
              </a:pPr>
              <a:t>29</a:t>
            </a:fld>
            <a:endParaRPr lang="en-US"/>
          </a:p>
        </p:txBody>
      </p:sp>
      <p:pic>
        <p:nvPicPr>
          <p:cNvPr id="70661" name="Picture 4" descr="MC90044142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20091"/>
            <a:ext cx="297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133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Regulatory Changes </a:t>
            </a:r>
            <a:r>
              <a:rPr lang="en-US" dirty="0" smtClean="0"/>
              <a:t>– </a:t>
            </a:r>
            <a:br>
              <a:rPr lang="en-US" dirty="0" smtClean="0"/>
            </a:br>
            <a:r>
              <a:rPr lang="en-US" dirty="0" err="1" smtClean="0"/>
              <a:t>Relatonship</a:t>
            </a:r>
            <a:r>
              <a:rPr lang="en-US" dirty="0" smtClean="0"/>
              <a:t> to Federal OSHA</a:t>
            </a:r>
            <a:endParaRPr lang="en-US" dirty="0"/>
          </a:p>
        </p:txBody>
      </p:sp>
      <p:sp>
        <p:nvSpPr>
          <p:cNvPr id="3" name="Content Placeholder 2"/>
          <p:cNvSpPr>
            <a:spLocks noGrp="1"/>
          </p:cNvSpPr>
          <p:nvPr>
            <p:ph idx="1"/>
          </p:nvPr>
        </p:nvSpPr>
        <p:spPr>
          <a:xfrm>
            <a:off x="1435608" y="1676400"/>
            <a:ext cx="7498080" cy="4572000"/>
          </a:xfrm>
        </p:spPr>
        <p:txBody>
          <a:bodyPr/>
          <a:lstStyle/>
          <a:p>
            <a:r>
              <a:rPr lang="en-US" dirty="0" smtClean="0"/>
              <a:t>State Plan Agreement</a:t>
            </a:r>
          </a:p>
          <a:p>
            <a:r>
              <a:rPr lang="en-US" dirty="0" smtClean="0"/>
              <a:t>6 Months allowance to implement</a:t>
            </a:r>
          </a:p>
          <a:p>
            <a:r>
              <a:rPr lang="en-US" dirty="0" smtClean="0"/>
              <a:t>Compliance Instructions</a:t>
            </a:r>
          </a:p>
          <a:p>
            <a:r>
              <a:rPr lang="en-US" dirty="0" smtClean="0"/>
              <a:t>Interpretations</a:t>
            </a:r>
            <a:endParaRPr lang="en-US" dirty="0"/>
          </a:p>
        </p:txBody>
      </p:sp>
    </p:spTree>
    <p:extLst>
      <p:ext uri="{BB962C8B-B14F-4D97-AF65-F5344CB8AC3E}">
        <p14:creationId xmlns:p14="http://schemas.microsoft.com/office/powerpoint/2010/main" val="237040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Bloodborne Infectious Diseases</a:t>
            </a:r>
            <a:endParaRPr lang="en-US" dirty="0"/>
          </a:p>
        </p:txBody>
      </p:sp>
      <p:sp>
        <p:nvSpPr>
          <p:cNvPr id="3" name="Subtitle 2"/>
          <p:cNvSpPr>
            <a:spLocks noGrp="1"/>
          </p:cNvSpPr>
          <p:nvPr>
            <p:ph type="subTitle" idx="1"/>
          </p:nvPr>
        </p:nvSpPr>
        <p:spPr>
          <a:xfrm>
            <a:off x="1447800" y="2209800"/>
            <a:ext cx="7406640" cy="2286000"/>
          </a:xfrm>
        </p:spPr>
        <p:txBody>
          <a:bodyPr>
            <a:normAutofit/>
          </a:bodyPr>
          <a:lstStyle/>
          <a:p>
            <a:r>
              <a:rPr lang="en-US" dirty="0" smtClean="0"/>
              <a:t>Revised Rules Effective October 2014.</a:t>
            </a:r>
          </a:p>
          <a:p>
            <a:endParaRPr lang="en-US" dirty="0" smtClean="0"/>
          </a:p>
          <a:p>
            <a:r>
              <a:rPr lang="en-US" dirty="0" smtClean="0"/>
              <a:t>The </a:t>
            </a:r>
            <a:r>
              <a:rPr lang="en-US" dirty="0"/>
              <a:t>following are changes to the MIOSHA BID Standard as recommended by the Michigan Office of Regulatory Reinvention</a:t>
            </a:r>
            <a:r>
              <a:rPr lang="en-US" dirty="0" smtClean="0"/>
              <a:t>.</a:t>
            </a:r>
            <a:endParaRPr lang="en-US" dirty="0"/>
          </a:p>
        </p:txBody>
      </p:sp>
    </p:spTree>
    <p:extLst>
      <p:ext uri="{BB962C8B-B14F-4D97-AF65-F5344CB8AC3E}">
        <p14:creationId xmlns:p14="http://schemas.microsoft.com/office/powerpoint/2010/main" val="85205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1066800" y="274638"/>
            <a:ext cx="7866888" cy="1143000"/>
          </a:xfrm>
        </p:spPr>
        <p:txBody>
          <a:bodyPr>
            <a:normAutofit/>
          </a:bodyPr>
          <a:lstStyle/>
          <a:p>
            <a:pPr eaLnBrk="1" hangingPunct="1">
              <a:defRPr/>
            </a:pPr>
            <a:r>
              <a:rPr lang="en-US" dirty="0">
                <a:solidFill>
                  <a:schemeClr val="tx2"/>
                </a:solidFill>
              </a:rPr>
              <a:t>Rule 3. Exposure Determination </a:t>
            </a:r>
          </a:p>
        </p:txBody>
      </p:sp>
      <p:sp>
        <p:nvSpPr>
          <p:cNvPr id="52227" name="Rectangle 3"/>
          <p:cNvSpPr>
            <a:spLocks noGrp="1" noRot="1" noChangeArrowheads="1"/>
          </p:cNvSpPr>
          <p:nvPr>
            <p:ph idx="1"/>
          </p:nvPr>
        </p:nvSpPr>
        <p:spPr>
          <a:xfrm>
            <a:off x="990600" y="1447800"/>
            <a:ext cx="8153400" cy="4800600"/>
          </a:xfrm>
        </p:spPr>
        <p:txBody>
          <a:bodyPr>
            <a:normAutofit fontScale="92500" lnSpcReduction="10000"/>
          </a:bodyPr>
          <a:lstStyle/>
          <a:p>
            <a:pPr>
              <a:buNone/>
              <a:defRPr/>
            </a:pPr>
            <a:r>
              <a:rPr lang="en-US" dirty="0" smtClean="0"/>
              <a:t>An </a:t>
            </a:r>
            <a:r>
              <a:rPr lang="en-US" dirty="0"/>
              <a:t>employer </a:t>
            </a:r>
            <a:r>
              <a:rPr lang="en-US" dirty="0" smtClean="0"/>
              <a:t>shall: </a:t>
            </a:r>
          </a:p>
          <a:p>
            <a:pPr>
              <a:defRPr/>
            </a:pPr>
            <a:r>
              <a:rPr lang="en-US" dirty="0"/>
              <a:t>E</a:t>
            </a:r>
            <a:r>
              <a:rPr lang="en-US" dirty="0" smtClean="0"/>
              <a:t>valuate </a:t>
            </a:r>
            <a:r>
              <a:rPr lang="en-US" dirty="0"/>
              <a:t>routine and reasonably anticipated tasks and procedures to </a:t>
            </a:r>
            <a:r>
              <a:rPr lang="en-US" dirty="0" smtClean="0"/>
              <a:t>determine:</a:t>
            </a:r>
          </a:p>
          <a:p>
            <a:pPr lvl="1">
              <a:defRPr/>
            </a:pPr>
            <a:r>
              <a:rPr lang="en-US" dirty="0"/>
              <a:t>A</a:t>
            </a:r>
            <a:r>
              <a:rPr lang="en-US" dirty="0" smtClean="0"/>
              <a:t>ctual </a:t>
            </a:r>
            <a:r>
              <a:rPr lang="en-US" dirty="0"/>
              <a:t>or reasonably anticipated employee exposure to blood or </a:t>
            </a:r>
            <a:r>
              <a:rPr lang="en-US" dirty="0" smtClean="0"/>
              <a:t>OPIM</a:t>
            </a:r>
          </a:p>
          <a:p>
            <a:pPr lvl="1">
              <a:defRPr/>
            </a:pPr>
            <a:r>
              <a:rPr lang="en-US" dirty="0" smtClean="0"/>
              <a:t>Category A or B</a:t>
            </a:r>
          </a:p>
          <a:p>
            <a:pPr>
              <a:defRPr/>
            </a:pPr>
            <a:r>
              <a:rPr lang="en-US" dirty="0" smtClean="0"/>
              <a:t>Make determination without regard to PPE</a:t>
            </a:r>
          </a:p>
          <a:p>
            <a:pPr>
              <a:defRPr/>
            </a:pPr>
            <a:r>
              <a:rPr lang="en-US" strike="sngStrike" dirty="0" smtClean="0"/>
              <a:t>Document </a:t>
            </a:r>
            <a:r>
              <a:rPr lang="en-US" strike="sngStrike" dirty="0"/>
              <a:t>r</a:t>
            </a:r>
            <a:r>
              <a:rPr lang="en-US" strike="sngStrike" dirty="0" smtClean="0"/>
              <a:t>ationale for determination</a:t>
            </a:r>
            <a:r>
              <a:rPr lang="en-US" dirty="0" smtClean="0"/>
              <a:t> (10/2014 revision)</a:t>
            </a:r>
            <a:endParaRPr lang="en-US" strike="sngStrike" dirty="0" smtClean="0"/>
          </a:p>
          <a:p>
            <a:pPr>
              <a:defRPr/>
            </a:pPr>
            <a:r>
              <a:rPr lang="en-US" dirty="0" smtClean="0"/>
              <a:t>Maintain a list of all Category A job classes</a:t>
            </a:r>
            <a:endParaRPr lang="en-US" dirty="0"/>
          </a:p>
        </p:txBody>
      </p:sp>
      <p:sp>
        <p:nvSpPr>
          <p:cNvPr id="2" name="Slide Number Placeholder 1"/>
          <p:cNvSpPr>
            <a:spLocks noGrp="1"/>
          </p:cNvSpPr>
          <p:nvPr>
            <p:ph type="sldNum" sz="quarter" idx="12"/>
          </p:nvPr>
        </p:nvSpPr>
        <p:spPr/>
        <p:txBody>
          <a:bodyPr/>
          <a:lstStyle/>
          <a:p>
            <a:pPr>
              <a:defRPr/>
            </a:pPr>
            <a:fld id="{B79CF792-C17A-4131-B877-09BCD03A9A85}" type="slidenum">
              <a:rPr lang="en-US" smtClean="0"/>
              <a:pPr>
                <a:defRPr/>
              </a:pPr>
              <a:t>5</a:t>
            </a:fld>
            <a:endParaRPr lang="en-US" dirty="0"/>
          </a:p>
        </p:txBody>
      </p:sp>
    </p:spTree>
    <p:extLst>
      <p:ext uri="{BB962C8B-B14F-4D97-AF65-F5344CB8AC3E}">
        <p14:creationId xmlns:p14="http://schemas.microsoft.com/office/powerpoint/2010/main" val="4914505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Rule 7. Work Practices </a:t>
            </a:r>
            <a:endParaRPr lang="en-US" dirty="0"/>
          </a:p>
        </p:txBody>
      </p:sp>
      <p:sp>
        <p:nvSpPr>
          <p:cNvPr id="3" name="Content Placeholder 2"/>
          <p:cNvSpPr>
            <a:spLocks noGrp="1"/>
          </p:cNvSpPr>
          <p:nvPr>
            <p:ph idx="1"/>
          </p:nvPr>
        </p:nvSpPr>
        <p:spPr>
          <a:xfrm>
            <a:off x="990600" y="1600200"/>
            <a:ext cx="7924800" cy="4953000"/>
          </a:xfrm>
        </p:spPr>
        <p:txBody>
          <a:bodyPr>
            <a:normAutofit fontScale="62500" lnSpcReduction="20000"/>
          </a:bodyPr>
          <a:lstStyle/>
          <a:p>
            <a:r>
              <a:rPr lang="en-US" dirty="0"/>
              <a:t>Rule 7. </a:t>
            </a:r>
            <a:r>
              <a:rPr lang="en-US" strike="sngStrike" dirty="0"/>
              <a:t>(1) After implementing appropriate engineering controls, an employer shall further reduce the likelihood of exposure to blood and other potentially infectious material by developing and implementing work practices for each task. </a:t>
            </a:r>
            <a:endParaRPr lang="en-US" strike="sngStrike" dirty="0" smtClean="0"/>
          </a:p>
          <a:p>
            <a:pPr marL="0" indent="0">
              <a:buNone/>
            </a:pPr>
            <a:endParaRPr lang="en-US" strike="sngStrike" dirty="0" smtClean="0"/>
          </a:p>
          <a:p>
            <a:pPr marL="0" indent="0">
              <a:buNone/>
            </a:pPr>
            <a:r>
              <a:rPr lang="en-US" dirty="0" smtClean="0"/>
              <a:t>MIOSHA Compliance will be citing under Exposure Control Plan:</a:t>
            </a:r>
          </a:p>
          <a:p>
            <a:r>
              <a:rPr lang="en-US" dirty="0" smtClean="0"/>
              <a:t>Rule </a:t>
            </a:r>
            <a:r>
              <a:rPr lang="en-US" dirty="0"/>
              <a:t>4. (a) If an employee is determined to be in category A, then an employer shall establish a written exposure control plan to minimize or eliminate employee exposure. </a:t>
            </a:r>
          </a:p>
          <a:p>
            <a:r>
              <a:rPr lang="en-US" dirty="0"/>
              <a:t>(b) An exposure control plan shall contain all of the following information: </a:t>
            </a:r>
          </a:p>
          <a:p>
            <a:pPr marL="457200" lvl="1" indent="0">
              <a:buNone/>
            </a:pPr>
            <a:r>
              <a:rPr lang="en-US" dirty="0" smtClean="0"/>
              <a:t>(</a:t>
            </a:r>
            <a:r>
              <a:rPr lang="en-US" dirty="0"/>
              <a:t>v) Task-specific standard operating procedures (SOPs) that address all of the following areas: </a:t>
            </a:r>
          </a:p>
          <a:p>
            <a:pPr marL="914400" lvl="2" indent="0">
              <a:buNone/>
            </a:pPr>
            <a:r>
              <a:rPr lang="en-US" sz="2600" dirty="0"/>
              <a:t>(A) Employee recognition of reasonably anticipated exposure to blood and other potentially infectious material. </a:t>
            </a:r>
          </a:p>
          <a:p>
            <a:pPr marL="914400" lvl="2" indent="0">
              <a:buNone/>
            </a:pPr>
            <a:r>
              <a:rPr lang="en-US" sz="2600" dirty="0"/>
              <a:t>(B) Appropriate selection, use, maintenance, and disposal of personal protective equipment. </a:t>
            </a:r>
          </a:p>
          <a:p>
            <a:pPr marL="914400" lvl="2" indent="0">
              <a:buNone/>
            </a:pPr>
            <a:r>
              <a:rPr lang="en-US" sz="2600" dirty="0"/>
              <a:t>(C) </a:t>
            </a:r>
            <a:r>
              <a:rPr lang="en-US" sz="2600" dirty="0" smtClean="0"/>
              <a:t>Contingency </a:t>
            </a:r>
            <a:r>
              <a:rPr lang="en-US" sz="2600" dirty="0"/>
              <a:t>plans for foreseeable circumstances that prevent following the recommended SOPs. </a:t>
            </a:r>
            <a:endParaRPr lang="en-US" sz="2600" dirty="0"/>
          </a:p>
        </p:txBody>
      </p:sp>
    </p:spTree>
    <p:extLst>
      <p:ext uri="{BB962C8B-B14F-4D97-AF65-F5344CB8AC3E}">
        <p14:creationId xmlns:p14="http://schemas.microsoft.com/office/powerpoint/2010/main" val="60406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dirty="0">
                <a:solidFill>
                  <a:schemeClr val="tx2"/>
                </a:solidFill>
              </a:rPr>
              <a:t>Rule 7. Work Practices </a:t>
            </a:r>
            <a:endParaRPr lang="en-US" dirty="0"/>
          </a:p>
        </p:txBody>
      </p:sp>
      <p:sp>
        <p:nvSpPr>
          <p:cNvPr id="3" name="Content Placeholder 2"/>
          <p:cNvSpPr>
            <a:spLocks noGrp="1"/>
          </p:cNvSpPr>
          <p:nvPr>
            <p:ph idx="1"/>
          </p:nvPr>
        </p:nvSpPr>
        <p:spPr>
          <a:xfrm>
            <a:off x="1066800" y="1447800"/>
            <a:ext cx="7866888" cy="4800600"/>
          </a:xfrm>
        </p:spPr>
        <p:txBody>
          <a:bodyPr/>
          <a:lstStyle/>
          <a:p>
            <a:pPr>
              <a:lnSpc>
                <a:spcPct val="90000"/>
              </a:lnSpc>
              <a:defRPr/>
            </a:pPr>
            <a:r>
              <a:rPr lang="en-US" dirty="0" smtClean="0"/>
              <a:t>Handwashing:</a:t>
            </a:r>
          </a:p>
          <a:p>
            <a:pPr lvl="1">
              <a:lnSpc>
                <a:spcPct val="90000"/>
              </a:lnSpc>
              <a:defRPr/>
            </a:pPr>
            <a:r>
              <a:rPr lang="en-US" dirty="0" smtClean="0"/>
              <a:t>immediately </a:t>
            </a:r>
            <a:r>
              <a:rPr lang="en-US" dirty="0"/>
              <a:t>after removing gloves or other protective </a:t>
            </a:r>
            <a:r>
              <a:rPr lang="en-US" dirty="0" smtClean="0"/>
              <a:t>clothing</a:t>
            </a:r>
          </a:p>
          <a:p>
            <a:pPr lvl="1">
              <a:lnSpc>
                <a:spcPct val="90000"/>
              </a:lnSpc>
              <a:defRPr/>
            </a:pPr>
            <a:r>
              <a:rPr lang="en-US" dirty="0"/>
              <a:t>a</a:t>
            </a:r>
            <a:r>
              <a:rPr lang="en-US" dirty="0" smtClean="0"/>
              <a:t>fter </a:t>
            </a:r>
            <a:r>
              <a:rPr lang="en-US" dirty="0"/>
              <a:t>contact with blood or </a:t>
            </a:r>
            <a:r>
              <a:rPr lang="en-US" dirty="0" smtClean="0"/>
              <a:t>OPIM</a:t>
            </a:r>
          </a:p>
          <a:p>
            <a:pPr lvl="1">
              <a:lnSpc>
                <a:spcPct val="90000"/>
              </a:lnSpc>
              <a:defRPr/>
            </a:pPr>
            <a:r>
              <a:rPr lang="en-US" strike="sngStrike" dirty="0"/>
              <a:t>u</a:t>
            </a:r>
            <a:r>
              <a:rPr lang="en-US" strike="sngStrike" dirty="0" smtClean="0"/>
              <a:t>pon leaving the work area</a:t>
            </a:r>
            <a:r>
              <a:rPr lang="en-US" dirty="0" smtClean="0"/>
              <a:t> (10/2014 revision)</a:t>
            </a:r>
            <a:endParaRPr lang="en-US" strike="sngStrike" dirty="0" smtClean="0"/>
          </a:p>
          <a:p>
            <a:pPr lvl="1">
              <a:lnSpc>
                <a:spcPct val="90000"/>
              </a:lnSpc>
              <a:defRPr/>
            </a:pPr>
            <a:r>
              <a:rPr lang="en-US" dirty="0"/>
              <a:t>a</a:t>
            </a:r>
            <a:r>
              <a:rPr lang="en-US" dirty="0" smtClean="0"/>
              <a:t>s soon as feasible after use of antiseptic hand cleansers when washing facilities were not available</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B79CF792-C17A-4131-B877-09BCD03A9A85}" type="slidenum">
              <a:rPr lang="en-US" smtClean="0"/>
              <a:pPr>
                <a:defRPr/>
              </a:pPr>
              <a:t>7</a:t>
            </a:fld>
            <a:endParaRPr lang="en-US" dirty="0"/>
          </a:p>
        </p:txBody>
      </p:sp>
      <p:pic>
        <p:nvPicPr>
          <p:cNvPr id="77826" name="Picture 2" descr="Photo: Wash 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724400"/>
            <a:ext cx="2979246"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101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Rule 8 Protective Clothing and Equipment</a:t>
            </a:r>
            <a:endParaRPr lang="en-US" sz="36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(f) </a:t>
            </a:r>
            <a:r>
              <a:rPr lang="en-US" dirty="0"/>
              <a:t>(g</a:t>
            </a:r>
            <a:r>
              <a:rPr lang="en-US" strike="sngStrike" dirty="0"/>
              <a:t>) Gloves shall be worn by an </a:t>
            </a:r>
            <a:r>
              <a:rPr lang="en-US" b="1" dirty="0" err="1"/>
              <a:t>An</a:t>
            </a:r>
            <a:r>
              <a:rPr lang="en-US" b="1" dirty="0"/>
              <a:t> </a:t>
            </a:r>
            <a:r>
              <a:rPr lang="en-US" dirty="0"/>
              <a:t>employee </a:t>
            </a:r>
            <a:r>
              <a:rPr lang="en-US" b="1" dirty="0"/>
              <a:t>shall wear gloves </a:t>
            </a:r>
            <a:r>
              <a:rPr lang="en-US" dirty="0"/>
              <a:t>if there is a reasonable anticipation of direct skin contact with blood, other potentially infectious material, mucous membranes, or </a:t>
            </a:r>
            <a:r>
              <a:rPr lang="en-US" dirty="0" err="1"/>
              <a:t>nonintact</a:t>
            </a:r>
            <a:r>
              <a:rPr lang="en-US" dirty="0"/>
              <a:t> skin of </a:t>
            </a:r>
            <a:r>
              <a:rPr lang="en-US" dirty="0" smtClean="0"/>
              <a:t>patients……</a:t>
            </a:r>
          </a:p>
          <a:p>
            <a:pPr marL="0" indent="0">
              <a:buNone/>
            </a:pPr>
            <a:r>
              <a:rPr lang="en-US" dirty="0" smtClean="0"/>
              <a:t> </a:t>
            </a:r>
            <a:r>
              <a:rPr lang="en-US" strike="sngStrike" dirty="0"/>
              <a:t>Gloves shall be changed between patient contacts. </a:t>
            </a:r>
            <a:endParaRPr lang="en-US" strike="sngStrike" dirty="0" smtClean="0"/>
          </a:p>
          <a:p>
            <a:pPr marL="0" indent="0">
              <a:buNone/>
            </a:pPr>
            <a:endParaRPr lang="en-US" strike="sngStrike" dirty="0" smtClean="0"/>
          </a:p>
          <a:p>
            <a:pPr marL="0" indent="0">
              <a:buNone/>
            </a:pPr>
            <a:r>
              <a:rPr lang="en-US" strike="sngStrike" dirty="0" smtClean="0"/>
              <a:t>(</a:t>
            </a:r>
            <a:r>
              <a:rPr lang="en-US" strike="sngStrike" dirty="0"/>
              <a:t>l) To minimize the need for direct mouth-to-mouth resuscitation, pocket masks, resuscitation bags, or other ventilation devices shall be provided in strategic locations and to trained personnel where the need for resuscitation is likely. </a:t>
            </a:r>
            <a:endParaRPr lang="en-US" strike="sngStrike" dirty="0"/>
          </a:p>
        </p:txBody>
      </p:sp>
    </p:spTree>
    <p:extLst>
      <p:ext uri="{BB962C8B-B14F-4D97-AF65-F5344CB8AC3E}">
        <p14:creationId xmlns:p14="http://schemas.microsoft.com/office/powerpoint/2010/main" val="275349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a:xfrm>
            <a:off x="990600" y="274638"/>
            <a:ext cx="7943088" cy="1143000"/>
          </a:xfrm>
        </p:spPr>
        <p:txBody>
          <a:bodyPr>
            <a:normAutofit/>
          </a:bodyPr>
          <a:lstStyle/>
          <a:p>
            <a:pPr eaLnBrk="1" hangingPunct="1">
              <a:defRPr/>
            </a:pPr>
            <a:r>
              <a:rPr lang="en-US" dirty="0">
                <a:solidFill>
                  <a:schemeClr val="tx2"/>
                </a:solidFill>
              </a:rPr>
              <a:t>Rule 9. Housekeeping</a:t>
            </a:r>
          </a:p>
        </p:txBody>
      </p:sp>
      <p:sp>
        <p:nvSpPr>
          <p:cNvPr id="145411" name="Rectangle 3"/>
          <p:cNvSpPr>
            <a:spLocks noGrp="1" noRot="1" noChangeArrowheads="1"/>
          </p:cNvSpPr>
          <p:nvPr>
            <p:ph idx="1"/>
          </p:nvPr>
        </p:nvSpPr>
        <p:spPr>
          <a:xfrm>
            <a:off x="990600" y="1447800"/>
            <a:ext cx="7943088" cy="5181600"/>
          </a:xfrm>
        </p:spPr>
        <p:txBody>
          <a:bodyPr>
            <a:normAutofit fontScale="62500" lnSpcReduction="20000"/>
          </a:bodyPr>
          <a:lstStyle/>
          <a:p>
            <a:pPr>
              <a:buNone/>
              <a:defRPr/>
            </a:pPr>
            <a:r>
              <a:rPr lang="en-US" dirty="0"/>
              <a:t>	</a:t>
            </a:r>
            <a:r>
              <a:rPr lang="en-US" dirty="0" smtClean="0"/>
              <a:t>(</a:t>
            </a:r>
            <a:r>
              <a:rPr lang="en-US" dirty="0"/>
              <a:t>2</a:t>
            </a:r>
            <a:r>
              <a:rPr lang="en-US" dirty="0" smtClean="0"/>
              <a:t>)(</a:t>
            </a:r>
            <a:r>
              <a:rPr lang="en-US" dirty="0"/>
              <a:t>g) Reusable sharps that are contaminated with blood or other potentially infectious materials shall not be stored or processed in a manner that requires employees to reach by hand into the containers where these sharps have been placed. </a:t>
            </a:r>
            <a:r>
              <a:rPr lang="en-US" strike="sngStrike" dirty="0"/>
              <a:t>Reusable items, including reusable sharps, that have been contaminated with blood or other potentially infectious material shall be washed and decontaminated before reprocessing. The order in which washing and decontamination shall be performed shall be chosen so as to minimize exposure to blood or other potentially infectious material. Reusable sharps shall not be stored or processed in a manner that requires reaching by hand into containers where sharps have been placed</a:t>
            </a:r>
            <a:r>
              <a:rPr lang="en-US" strike="sngStrike" dirty="0" smtClean="0"/>
              <a:t>.</a:t>
            </a:r>
          </a:p>
          <a:p>
            <a:pPr>
              <a:buNone/>
              <a:defRPr/>
            </a:pPr>
            <a:endParaRPr lang="en-US" strike="sngStrike" dirty="0" smtClean="0"/>
          </a:p>
          <a:p>
            <a:pPr eaLnBrk="1" hangingPunct="1">
              <a:buFont typeface="Wingdings" pitchFamily="2" charset="2"/>
              <a:buNone/>
              <a:defRPr/>
            </a:pPr>
            <a:r>
              <a:rPr lang="en-US" dirty="0" smtClean="0"/>
              <a:t>For reusable items/equipment, MIOSHA Compliance may cite under Rule 9 (2) “All equipment….shall be maintained in a sanitary condition”</a:t>
            </a:r>
          </a:p>
          <a:p>
            <a:pPr>
              <a:buNone/>
              <a:defRPr/>
            </a:pPr>
            <a:r>
              <a:rPr lang="en-US" dirty="0" smtClean="0"/>
              <a:t>(2)(c) </a:t>
            </a:r>
            <a:r>
              <a:rPr lang="en-US" dirty="0"/>
              <a:t>(c) Equipment that may become contaminated with blood or other potentially infectious material shall be examined before servicing or shipping and shall be decontaminated as necessary unless the employer can demonstrate that decontamination is not feasible. </a:t>
            </a:r>
            <a:endParaRPr lang="en-US" dirty="0"/>
          </a:p>
        </p:txBody>
      </p:sp>
      <p:sp>
        <p:nvSpPr>
          <p:cNvPr id="2" name="Slide Number Placeholder 1"/>
          <p:cNvSpPr>
            <a:spLocks noGrp="1"/>
          </p:cNvSpPr>
          <p:nvPr>
            <p:ph type="sldNum" sz="quarter" idx="12"/>
          </p:nvPr>
        </p:nvSpPr>
        <p:spPr/>
        <p:txBody>
          <a:bodyPr/>
          <a:lstStyle/>
          <a:p>
            <a:pPr>
              <a:defRPr/>
            </a:pPr>
            <a:fld id="{B79CF792-C17A-4131-B877-09BCD03A9A85}" type="slidenum">
              <a:rPr lang="en-US" smtClean="0"/>
              <a:pPr>
                <a:defRPr/>
              </a:pPr>
              <a:t>9</a:t>
            </a:fld>
            <a:endParaRPr lang="en-US" dirty="0"/>
          </a:p>
        </p:txBody>
      </p:sp>
    </p:spTree>
    <p:extLst>
      <p:ext uri="{BB962C8B-B14F-4D97-AF65-F5344CB8AC3E}">
        <p14:creationId xmlns:p14="http://schemas.microsoft.com/office/powerpoint/2010/main" val="2916957112"/>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259</TotalTime>
  <Words>2510</Words>
  <Application>Microsoft Office PowerPoint</Application>
  <PresentationFormat>On-screen Show (4:3)</PresentationFormat>
  <Paragraphs>281</Paragraphs>
  <Slides>29</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Solstice</vt:lpstr>
      <vt:lpstr>CorelDRAW</vt:lpstr>
      <vt:lpstr>Acrobat Document</vt:lpstr>
      <vt:lpstr>MIOSHA Rule Changes  Impacting Healthcare Industry </vt:lpstr>
      <vt:lpstr>Regulatory Changes –  Office of Regulatory Reinvention</vt:lpstr>
      <vt:lpstr>Regulatory Changes –  Relatonship to Federal OSHA</vt:lpstr>
      <vt:lpstr>Bloodborne Infectious Diseases</vt:lpstr>
      <vt:lpstr>Rule 3. Exposure Determination </vt:lpstr>
      <vt:lpstr>Rule 7. Work Practices </vt:lpstr>
      <vt:lpstr>Rule 7. Work Practices </vt:lpstr>
      <vt:lpstr>Rule 8 Protective Clothing and Equipment</vt:lpstr>
      <vt:lpstr>Rule 9. Housekeeping</vt:lpstr>
      <vt:lpstr>Rule 11. Laundry</vt:lpstr>
      <vt:lpstr>Rule 13. Vaccinations and post exposure follow-up</vt:lpstr>
      <vt:lpstr>Rule 13. Vaccinations and post exposure follow-up</vt:lpstr>
      <vt:lpstr>Rule 16 Information and Training</vt:lpstr>
      <vt:lpstr>MIOSHA RECORDKEEPING</vt:lpstr>
      <vt:lpstr>Who Must Keep MIOSHA Records?</vt:lpstr>
      <vt:lpstr>What Records Must Be Kept?</vt:lpstr>
      <vt:lpstr>MIOSHA Log 300</vt:lpstr>
      <vt:lpstr>MIOSHA Log 301</vt:lpstr>
      <vt:lpstr>MIOSHA Log 300A – Posting form</vt:lpstr>
      <vt:lpstr>Expanded Reporting Requirements</vt:lpstr>
      <vt:lpstr>PowerPoint Presentation</vt:lpstr>
      <vt:lpstr>PowerPoint Presentation</vt:lpstr>
      <vt:lpstr>Occupational Disease Report –Reporting Occupational Diseases</vt:lpstr>
      <vt:lpstr>Recordkeeping Questions?</vt:lpstr>
      <vt:lpstr>MIOSHA Hazard Communication</vt:lpstr>
      <vt:lpstr>Lead Signs</vt:lpstr>
      <vt:lpstr>Ethylene Oxide</vt:lpstr>
      <vt:lpstr>Instruction for Emergency Eyewash</vt:lpstr>
      <vt:lpstr>Questions</vt:lpstr>
    </vt:vector>
  </TitlesOfParts>
  <Company>State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Thelen, Jenelle (LARA )</dc:creator>
  <cp:lastModifiedBy>Thelen, Jenelle (LARA )</cp:lastModifiedBy>
  <cp:revision>26</cp:revision>
  <dcterms:created xsi:type="dcterms:W3CDTF">2015-02-23T16:14:05Z</dcterms:created>
  <dcterms:modified xsi:type="dcterms:W3CDTF">2015-03-09T17:21:22Z</dcterms:modified>
</cp:coreProperties>
</file>