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handoutMasterIdLst>
    <p:handoutMasterId r:id="rId54"/>
  </p:handoutMasterIdLst>
  <p:sldIdLst>
    <p:sldId id="256" r:id="rId3"/>
    <p:sldId id="260"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261" r:id="rId52"/>
  </p:sldIdLst>
  <p:sldSz cx="9144000" cy="6858000" type="screen4x3"/>
  <p:notesSz cx="9601200" cy="73152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9" autoAdjust="0"/>
    <p:restoredTop sz="94660"/>
  </p:normalViewPr>
  <p:slideViewPr>
    <p:cSldViewPr snapToGrid="0">
      <p:cViewPr varScale="1">
        <p:scale>
          <a:sx n="114" d="100"/>
          <a:sy n="114" d="100"/>
        </p:scale>
        <p:origin x="1272" y="102"/>
      </p:cViewPr>
      <p:guideLst/>
    </p:cSldViewPr>
  </p:slideViewPr>
  <p:notesTextViewPr>
    <p:cViewPr>
      <p:scale>
        <a:sx n="1" d="1"/>
        <a:sy n="1" d="1"/>
      </p:scale>
      <p:origin x="0" y="0"/>
    </p:cViewPr>
  </p:notesTextViewPr>
  <p:notesViewPr>
    <p:cSldViewPr snapToGrid="0">
      <p:cViewPr varScale="1">
        <p:scale>
          <a:sx n="115" d="100"/>
          <a:sy n="115" d="100"/>
        </p:scale>
        <p:origin x="16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r>
              <a:rPr lang="en-US" dirty="0" smtClean="0"/>
              <a:t>March 2016</a:t>
            </a:r>
            <a:endParaRPr lang="en-US" dirty="0"/>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r>
              <a:rPr lang="en-US" dirty="0" smtClean="0"/>
              <a:t>Michigan Health Care Safety Association</a:t>
            </a:r>
            <a:endParaRPr lang="en-US" dirty="0"/>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49929533-B71B-4DFF-9A79-F13018B62897}" type="slidenum">
              <a:rPr lang="en-US" smtClean="0"/>
              <a:t>‹#›</a:t>
            </a:fld>
            <a:endParaRPr lang="en-US" dirty="0"/>
          </a:p>
        </p:txBody>
      </p:sp>
    </p:spTree>
    <p:custDataLst>
      <p:tags r:id="rId2"/>
    </p:custDataLst>
    <p:extLst>
      <p:ext uri="{BB962C8B-B14F-4D97-AF65-F5344CB8AC3E}">
        <p14:creationId xmlns:p14="http://schemas.microsoft.com/office/powerpoint/2010/main" val="141422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64D938BA-2343-462E-9794-9BDEA6ABD708}" type="datetimeFigureOut">
              <a:rPr lang="en-US" smtClean="0"/>
              <a:t>3/8/2016</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4E706E57-87D6-454C-A6E8-F6E9178A7D1A}" type="slidenum">
              <a:rPr lang="en-US" smtClean="0"/>
              <a:t>‹#›</a:t>
            </a:fld>
            <a:endParaRPr lang="en-US"/>
          </a:p>
        </p:txBody>
      </p:sp>
    </p:spTree>
    <p:extLst>
      <p:ext uri="{BB962C8B-B14F-4D97-AF65-F5344CB8AC3E}">
        <p14:creationId xmlns:p14="http://schemas.microsoft.com/office/powerpoint/2010/main" val="143539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2647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 control for patient safety under facility license regulated by LARA</a:t>
            </a:r>
            <a:r>
              <a:rPr lang="en-US" baseline="0" dirty="0" smtClean="0"/>
              <a:t> Health Systems</a:t>
            </a:r>
            <a:r>
              <a:rPr lang="en-US" dirty="0" smtClean="0"/>
              <a:t>.</a:t>
            </a:r>
          </a:p>
          <a:p>
            <a:endParaRPr lang="en-US" dirty="0" smtClean="0"/>
          </a:p>
          <a:p>
            <a:r>
              <a:rPr lang="en-US" dirty="0" smtClean="0"/>
              <a:t>(l) Changes</a:t>
            </a:r>
            <a:r>
              <a:rPr lang="en-US" baseline="0" dirty="0" smtClean="0"/>
              <a:t> in CPR where month-to-mouth is changing to compressions only.</a:t>
            </a:r>
            <a:endParaRPr lang="en-US" dirty="0"/>
          </a:p>
        </p:txBody>
      </p:sp>
      <p:sp>
        <p:nvSpPr>
          <p:cNvPr id="4" name="Slide Number Placeholder 3"/>
          <p:cNvSpPr>
            <a:spLocks noGrp="1"/>
          </p:cNvSpPr>
          <p:nvPr>
            <p:ph type="sldNum" sz="quarter" idx="10"/>
          </p:nvPr>
        </p:nvSpPr>
        <p:spPr/>
        <p:txBody>
          <a:bodyPr/>
          <a:lstStyle/>
          <a:p>
            <a:fld id="{939CC448-35BC-47BC-8DD3-4DC0BE982AD6}" type="slidenum">
              <a:rPr lang="en-US" smtClean="0"/>
              <a:t>27</a:t>
            </a:fld>
            <a:endParaRPr lang="en-US"/>
          </a:p>
        </p:txBody>
      </p:sp>
    </p:spTree>
    <p:extLst>
      <p:ext uri="{BB962C8B-B14F-4D97-AF65-F5344CB8AC3E}">
        <p14:creationId xmlns:p14="http://schemas.microsoft.com/office/powerpoint/2010/main" val="3980234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3527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a:ln/>
        </p:spPr>
      </p:sp>
      <p:sp>
        <p:nvSpPr>
          <p:cNvPr id="209922" name="Rectangle 3"/>
          <p:cNvSpPr>
            <a:spLocks noGrp="1" noChangeArrowheads="1"/>
          </p:cNvSpPr>
          <p:nvPr>
            <p:ph type="body" idx="1"/>
          </p:nvPr>
        </p:nvSpPr>
        <p:spPr>
          <a:noFill/>
          <a:ln/>
        </p:spPr>
        <p:txBody>
          <a:bodyPr/>
          <a:lstStyle/>
          <a:p>
            <a:pPr eaLnBrk="1" hangingPunct="1"/>
            <a:endParaRPr lang="en-US" sz="1100" dirty="0"/>
          </a:p>
        </p:txBody>
      </p:sp>
    </p:spTree>
    <p:extLst>
      <p:ext uri="{BB962C8B-B14F-4D97-AF65-F5344CB8AC3E}">
        <p14:creationId xmlns:p14="http://schemas.microsoft.com/office/powerpoint/2010/main" val="285957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kumimoji="1" sz="1300">
                <a:solidFill>
                  <a:schemeClr val="tx1"/>
                </a:solidFill>
                <a:latin typeface="Times New Roman" pitchFamily="18" charset="0"/>
              </a:defRPr>
            </a:lvl1pPr>
            <a:lvl2pPr marL="798753" indent="-307084" eaLnBrk="0" hangingPunct="0">
              <a:spcBef>
                <a:spcPct val="30000"/>
              </a:spcBef>
              <a:defRPr kumimoji="1" sz="1300">
                <a:solidFill>
                  <a:schemeClr val="tx1"/>
                </a:solidFill>
                <a:latin typeface="Times New Roman" pitchFamily="18" charset="0"/>
              </a:defRPr>
            </a:lvl2pPr>
            <a:lvl3pPr marL="1230014" indent="-244996" eaLnBrk="0" hangingPunct="0">
              <a:spcBef>
                <a:spcPct val="30000"/>
              </a:spcBef>
              <a:defRPr kumimoji="1" sz="1300">
                <a:solidFill>
                  <a:schemeClr val="tx1"/>
                </a:solidFill>
                <a:latin typeface="Times New Roman" pitchFamily="18" charset="0"/>
              </a:defRPr>
            </a:lvl3pPr>
            <a:lvl4pPr marL="1723362" indent="-244996" eaLnBrk="0" hangingPunct="0">
              <a:spcBef>
                <a:spcPct val="30000"/>
              </a:spcBef>
              <a:defRPr kumimoji="1" sz="1300">
                <a:solidFill>
                  <a:schemeClr val="tx1"/>
                </a:solidFill>
                <a:latin typeface="Times New Roman" pitchFamily="18" charset="0"/>
              </a:defRPr>
            </a:lvl4pPr>
            <a:lvl5pPr marL="2215030" indent="-244996" eaLnBrk="0" hangingPunct="0">
              <a:spcBef>
                <a:spcPct val="30000"/>
              </a:spcBef>
              <a:defRPr kumimoji="1" sz="1300">
                <a:solidFill>
                  <a:schemeClr val="tx1"/>
                </a:solidFill>
                <a:latin typeface="Times New Roman" pitchFamily="18" charset="0"/>
              </a:defRPr>
            </a:lvl5pPr>
            <a:lvl6pPr marL="2698310" indent="-244996" eaLnBrk="0" fontAlgn="base" hangingPunct="0">
              <a:spcBef>
                <a:spcPct val="30000"/>
              </a:spcBef>
              <a:spcAft>
                <a:spcPct val="0"/>
              </a:spcAft>
              <a:defRPr kumimoji="1" sz="1300">
                <a:solidFill>
                  <a:schemeClr val="tx1"/>
                </a:solidFill>
                <a:latin typeface="Times New Roman" pitchFamily="18" charset="0"/>
              </a:defRPr>
            </a:lvl6pPr>
            <a:lvl7pPr marL="3181590" indent="-244996" eaLnBrk="0" fontAlgn="base" hangingPunct="0">
              <a:spcBef>
                <a:spcPct val="30000"/>
              </a:spcBef>
              <a:spcAft>
                <a:spcPct val="0"/>
              </a:spcAft>
              <a:defRPr kumimoji="1" sz="1300">
                <a:solidFill>
                  <a:schemeClr val="tx1"/>
                </a:solidFill>
                <a:latin typeface="Times New Roman" pitchFamily="18" charset="0"/>
              </a:defRPr>
            </a:lvl7pPr>
            <a:lvl8pPr marL="3664868" indent="-244996" eaLnBrk="0" fontAlgn="base" hangingPunct="0">
              <a:spcBef>
                <a:spcPct val="30000"/>
              </a:spcBef>
              <a:spcAft>
                <a:spcPct val="0"/>
              </a:spcAft>
              <a:defRPr kumimoji="1" sz="1300">
                <a:solidFill>
                  <a:schemeClr val="tx1"/>
                </a:solidFill>
                <a:latin typeface="Times New Roman" pitchFamily="18" charset="0"/>
              </a:defRPr>
            </a:lvl8pPr>
            <a:lvl9pPr marL="4148148" indent="-244996" eaLnBrk="0" fontAlgn="base" hangingPunct="0">
              <a:spcBef>
                <a:spcPct val="30000"/>
              </a:spcBef>
              <a:spcAft>
                <a:spcPct val="0"/>
              </a:spcAft>
              <a:defRPr kumimoji="1" sz="1300">
                <a:solidFill>
                  <a:schemeClr val="tx1"/>
                </a:solidFill>
                <a:latin typeface="Times New Roman" pitchFamily="18" charset="0"/>
              </a:defRPr>
            </a:lvl9pPr>
          </a:lstStyle>
          <a:p>
            <a:pPr eaLnBrk="1" hangingPunct="1">
              <a:spcBef>
                <a:spcPct val="0"/>
              </a:spcBef>
            </a:pPr>
            <a:fld id="{A2BA569D-6F67-4373-B67D-DE0025B40942}" type="slidenum">
              <a:rPr kumimoji="0" lang="en-US" altLang="en-US" smtClean="0"/>
              <a:pPr eaLnBrk="1" hangingPunct="1">
                <a:spcBef>
                  <a:spcPct val="0"/>
                </a:spcBef>
              </a:pPr>
              <a:t>32</a:t>
            </a:fld>
            <a:endParaRPr kumimoji="0" lang="en-US" altLang="en-US" smtClean="0"/>
          </a:p>
        </p:txBody>
      </p:sp>
      <p:sp>
        <p:nvSpPr>
          <p:cNvPr id="95235" name="Rectangle 2"/>
          <p:cNvSpPr>
            <a:spLocks noGrp="1" noRot="1" noChangeAspect="1" noChangeArrowheads="1" noTextEdit="1"/>
          </p:cNvSpPr>
          <p:nvPr>
            <p:ph type="sldImg"/>
          </p:nvPr>
        </p:nvSpPr>
        <p:spPr>
          <a:xfrm>
            <a:off x="3055938" y="561975"/>
            <a:ext cx="3705225" cy="2779713"/>
          </a:xfrm>
          <a:ln w="12700" cap="flat">
            <a:solidFill>
              <a:schemeClr val="tx1"/>
            </a:solidFill>
          </a:ln>
        </p:spPr>
      </p:sp>
      <p:sp>
        <p:nvSpPr>
          <p:cNvPr id="9523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7453" tIns="47870" rIns="97453" bIns="47870"/>
          <a:lstStyle/>
          <a:p>
            <a:endParaRPr lang="en-US" altLang="en-US" smtClean="0"/>
          </a:p>
        </p:txBody>
      </p:sp>
    </p:spTree>
    <p:extLst>
      <p:ext uri="{BB962C8B-B14F-4D97-AF65-F5344CB8AC3E}">
        <p14:creationId xmlns:p14="http://schemas.microsoft.com/office/powerpoint/2010/main" val="263497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kumimoji="1" sz="1300">
                <a:solidFill>
                  <a:schemeClr val="tx1"/>
                </a:solidFill>
                <a:latin typeface="Times New Roman" pitchFamily="18" charset="0"/>
              </a:defRPr>
            </a:lvl1pPr>
            <a:lvl2pPr marL="798753" indent="-307084" eaLnBrk="0" hangingPunct="0">
              <a:spcBef>
                <a:spcPct val="30000"/>
              </a:spcBef>
              <a:defRPr kumimoji="1" sz="1300">
                <a:solidFill>
                  <a:schemeClr val="tx1"/>
                </a:solidFill>
                <a:latin typeface="Times New Roman" pitchFamily="18" charset="0"/>
              </a:defRPr>
            </a:lvl2pPr>
            <a:lvl3pPr marL="1230014" indent="-244996" eaLnBrk="0" hangingPunct="0">
              <a:spcBef>
                <a:spcPct val="30000"/>
              </a:spcBef>
              <a:defRPr kumimoji="1" sz="1300">
                <a:solidFill>
                  <a:schemeClr val="tx1"/>
                </a:solidFill>
                <a:latin typeface="Times New Roman" pitchFamily="18" charset="0"/>
              </a:defRPr>
            </a:lvl3pPr>
            <a:lvl4pPr marL="1723362" indent="-244996" eaLnBrk="0" hangingPunct="0">
              <a:spcBef>
                <a:spcPct val="30000"/>
              </a:spcBef>
              <a:defRPr kumimoji="1" sz="1300">
                <a:solidFill>
                  <a:schemeClr val="tx1"/>
                </a:solidFill>
                <a:latin typeface="Times New Roman" pitchFamily="18" charset="0"/>
              </a:defRPr>
            </a:lvl4pPr>
            <a:lvl5pPr marL="2215030" indent="-244996" eaLnBrk="0" hangingPunct="0">
              <a:spcBef>
                <a:spcPct val="30000"/>
              </a:spcBef>
              <a:defRPr kumimoji="1" sz="1300">
                <a:solidFill>
                  <a:schemeClr val="tx1"/>
                </a:solidFill>
                <a:latin typeface="Times New Roman" pitchFamily="18" charset="0"/>
              </a:defRPr>
            </a:lvl5pPr>
            <a:lvl6pPr marL="2698310" indent="-244996" eaLnBrk="0" fontAlgn="base" hangingPunct="0">
              <a:spcBef>
                <a:spcPct val="30000"/>
              </a:spcBef>
              <a:spcAft>
                <a:spcPct val="0"/>
              </a:spcAft>
              <a:defRPr kumimoji="1" sz="1300">
                <a:solidFill>
                  <a:schemeClr val="tx1"/>
                </a:solidFill>
                <a:latin typeface="Times New Roman" pitchFamily="18" charset="0"/>
              </a:defRPr>
            </a:lvl6pPr>
            <a:lvl7pPr marL="3181590" indent="-244996" eaLnBrk="0" fontAlgn="base" hangingPunct="0">
              <a:spcBef>
                <a:spcPct val="30000"/>
              </a:spcBef>
              <a:spcAft>
                <a:spcPct val="0"/>
              </a:spcAft>
              <a:defRPr kumimoji="1" sz="1300">
                <a:solidFill>
                  <a:schemeClr val="tx1"/>
                </a:solidFill>
                <a:latin typeface="Times New Roman" pitchFamily="18" charset="0"/>
              </a:defRPr>
            </a:lvl7pPr>
            <a:lvl8pPr marL="3664868" indent="-244996" eaLnBrk="0" fontAlgn="base" hangingPunct="0">
              <a:spcBef>
                <a:spcPct val="30000"/>
              </a:spcBef>
              <a:spcAft>
                <a:spcPct val="0"/>
              </a:spcAft>
              <a:defRPr kumimoji="1" sz="1300">
                <a:solidFill>
                  <a:schemeClr val="tx1"/>
                </a:solidFill>
                <a:latin typeface="Times New Roman" pitchFamily="18" charset="0"/>
              </a:defRPr>
            </a:lvl8pPr>
            <a:lvl9pPr marL="4148148" indent="-244996" eaLnBrk="0" fontAlgn="base" hangingPunct="0">
              <a:spcBef>
                <a:spcPct val="30000"/>
              </a:spcBef>
              <a:spcAft>
                <a:spcPct val="0"/>
              </a:spcAft>
              <a:defRPr kumimoji="1" sz="1300">
                <a:solidFill>
                  <a:schemeClr val="tx1"/>
                </a:solidFill>
                <a:latin typeface="Times New Roman" pitchFamily="18" charset="0"/>
              </a:defRPr>
            </a:lvl9pPr>
          </a:lstStyle>
          <a:p>
            <a:pPr eaLnBrk="1" hangingPunct="1">
              <a:spcBef>
                <a:spcPct val="0"/>
              </a:spcBef>
            </a:pPr>
            <a:fld id="{47626416-C43B-43FC-A4C8-1E96A8332911}" type="slidenum">
              <a:rPr kumimoji="0" lang="en-US" altLang="en-US" smtClean="0"/>
              <a:pPr eaLnBrk="1" hangingPunct="1">
                <a:spcBef>
                  <a:spcPct val="0"/>
                </a:spcBef>
              </a:pPr>
              <a:t>33</a:t>
            </a:fld>
            <a:endParaRPr kumimoji="0" lang="en-US" altLang="en-US" smtClean="0"/>
          </a:p>
        </p:txBody>
      </p:sp>
      <p:sp>
        <p:nvSpPr>
          <p:cNvPr id="94211" name="Rectangle 2"/>
          <p:cNvSpPr>
            <a:spLocks noGrp="1" noRot="1" noChangeAspect="1" noChangeArrowheads="1" noTextEdit="1"/>
          </p:cNvSpPr>
          <p:nvPr>
            <p:ph type="sldImg"/>
          </p:nvPr>
        </p:nvSpPr>
        <p:spPr>
          <a:xfrm>
            <a:off x="3055938" y="561975"/>
            <a:ext cx="3705225" cy="2779713"/>
          </a:xfrm>
          <a:ln w="12700" cap="flat">
            <a:solidFill>
              <a:schemeClr val="tx1"/>
            </a:solidFill>
          </a:ln>
        </p:spPr>
      </p:sp>
      <p:sp>
        <p:nvSpPr>
          <p:cNvPr id="9421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7467" tIns="47879" rIns="97467" bIns="47879"/>
          <a:lstStyle/>
          <a:p>
            <a:endParaRPr lang="en-US" altLang="en-US" smtClean="0"/>
          </a:p>
        </p:txBody>
      </p:sp>
    </p:spTree>
    <p:extLst>
      <p:ext uri="{BB962C8B-B14F-4D97-AF65-F5344CB8AC3E}">
        <p14:creationId xmlns:p14="http://schemas.microsoft.com/office/powerpoint/2010/main" val="344478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kumimoji="1" sz="1300">
                <a:solidFill>
                  <a:schemeClr val="tx1"/>
                </a:solidFill>
                <a:latin typeface="Times New Roman" pitchFamily="18" charset="0"/>
              </a:defRPr>
            </a:lvl1pPr>
            <a:lvl2pPr marL="798753" indent="-307084" eaLnBrk="0" hangingPunct="0">
              <a:spcBef>
                <a:spcPct val="30000"/>
              </a:spcBef>
              <a:defRPr kumimoji="1" sz="1300">
                <a:solidFill>
                  <a:schemeClr val="tx1"/>
                </a:solidFill>
                <a:latin typeface="Times New Roman" pitchFamily="18" charset="0"/>
              </a:defRPr>
            </a:lvl2pPr>
            <a:lvl3pPr marL="1230014" indent="-244996" eaLnBrk="0" hangingPunct="0">
              <a:spcBef>
                <a:spcPct val="30000"/>
              </a:spcBef>
              <a:defRPr kumimoji="1" sz="1300">
                <a:solidFill>
                  <a:schemeClr val="tx1"/>
                </a:solidFill>
                <a:latin typeface="Times New Roman" pitchFamily="18" charset="0"/>
              </a:defRPr>
            </a:lvl3pPr>
            <a:lvl4pPr marL="1723362" indent="-244996" eaLnBrk="0" hangingPunct="0">
              <a:spcBef>
                <a:spcPct val="30000"/>
              </a:spcBef>
              <a:defRPr kumimoji="1" sz="1300">
                <a:solidFill>
                  <a:schemeClr val="tx1"/>
                </a:solidFill>
                <a:latin typeface="Times New Roman" pitchFamily="18" charset="0"/>
              </a:defRPr>
            </a:lvl4pPr>
            <a:lvl5pPr marL="2215030" indent="-244996" eaLnBrk="0" hangingPunct="0">
              <a:spcBef>
                <a:spcPct val="30000"/>
              </a:spcBef>
              <a:defRPr kumimoji="1" sz="1300">
                <a:solidFill>
                  <a:schemeClr val="tx1"/>
                </a:solidFill>
                <a:latin typeface="Times New Roman" pitchFamily="18" charset="0"/>
              </a:defRPr>
            </a:lvl5pPr>
            <a:lvl6pPr marL="2698310" indent="-244996" eaLnBrk="0" fontAlgn="base" hangingPunct="0">
              <a:spcBef>
                <a:spcPct val="30000"/>
              </a:spcBef>
              <a:spcAft>
                <a:spcPct val="0"/>
              </a:spcAft>
              <a:defRPr kumimoji="1" sz="1300">
                <a:solidFill>
                  <a:schemeClr val="tx1"/>
                </a:solidFill>
                <a:latin typeface="Times New Roman" pitchFamily="18" charset="0"/>
              </a:defRPr>
            </a:lvl6pPr>
            <a:lvl7pPr marL="3181590" indent="-244996" eaLnBrk="0" fontAlgn="base" hangingPunct="0">
              <a:spcBef>
                <a:spcPct val="30000"/>
              </a:spcBef>
              <a:spcAft>
                <a:spcPct val="0"/>
              </a:spcAft>
              <a:defRPr kumimoji="1" sz="1300">
                <a:solidFill>
                  <a:schemeClr val="tx1"/>
                </a:solidFill>
                <a:latin typeface="Times New Roman" pitchFamily="18" charset="0"/>
              </a:defRPr>
            </a:lvl7pPr>
            <a:lvl8pPr marL="3664868" indent="-244996" eaLnBrk="0" fontAlgn="base" hangingPunct="0">
              <a:spcBef>
                <a:spcPct val="30000"/>
              </a:spcBef>
              <a:spcAft>
                <a:spcPct val="0"/>
              </a:spcAft>
              <a:defRPr kumimoji="1" sz="1300">
                <a:solidFill>
                  <a:schemeClr val="tx1"/>
                </a:solidFill>
                <a:latin typeface="Times New Roman" pitchFamily="18" charset="0"/>
              </a:defRPr>
            </a:lvl8pPr>
            <a:lvl9pPr marL="4148148" indent="-244996" eaLnBrk="0" fontAlgn="base" hangingPunct="0">
              <a:spcBef>
                <a:spcPct val="30000"/>
              </a:spcBef>
              <a:spcAft>
                <a:spcPct val="0"/>
              </a:spcAft>
              <a:defRPr kumimoji="1" sz="1300">
                <a:solidFill>
                  <a:schemeClr val="tx1"/>
                </a:solidFill>
                <a:latin typeface="Times New Roman" pitchFamily="18" charset="0"/>
              </a:defRPr>
            </a:lvl9pPr>
          </a:lstStyle>
          <a:p>
            <a:pPr eaLnBrk="1" hangingPunct="1">
              <a:spcBef>
                <a:spcPct val="0"/>
              </a:spcBef>
            </a:pPr>
            <a:fld id="{22DF01C4-F3D2-4ADC-9DF7-D66C376ED551}" type="slidenum">
              <a:rPr kumimoji="0" lang="en-US" altLang="en-US" smtClean="0"/>
              <a:pPr eaLnBrk="1" hangingPunct="1">
                <a:spcBef>
                  <a:spcPct val="0"/>
                </a:spcBef>
              </a:pPr>
              <a:t>39</a:t>
            </a:fld>
            <a:endParaRPr kumimoji="0" lang="en-US" altLang="en-US" smtClean="0"/>
          </a:p>
        </p:txBody>
      </p:sp>
      <p:sp>
        <p:nvSpPr>
          <p:cNvPr id="101379" name="Rectangle 2"/>
          <p:cNvSpPr>
            <a:spLocks noGrp="1" noRot="1" noChangeAspect="1" noChangeArrowheads="1" noTextEdit="1"/>
          </p:cNvSpPr>
          <p:nvPr>
            <p:ph type="sldImg"/>
          </p:nvPr>
        </p:nvSpPr>
        <p:spPr>
          <a:xfrm>
            <a:off x="3049588" y="557213"/>
            <a:ext cx="3716337" cy="2789237"/>
          </a:xfrm>
          <a:ln/>
        </p:spPr>
      </p:sp>
      <p:sp>
        <p:nvSpPr>
          <p:cNvPr id="101380" name="Rectangle 3"/>
          <p:cNvSpPr>
            <a:spLocks noGrp="1" noChangeArrowheads="1"/>
          </p:cNvSpPr>
          <p:nvPr>
            <p:ph type="body" idx="1"/>
          </p:nvPr>
        </p:nvSpPr>
        <p:spPr>
          <a:xfrm>
            <a:off x="1309056" y="3531871"/>
            <a:ext cx="7196455" cy="3347721"/>
          </a:xfrm>
          <a:noFill/>
        </p:spPr>
        <p:txBody>
          <a:bodyPr/>
          <a:lstStyle/>
          <a:p>
            <a:endParaRPr lang="en-US" altLang="en-US" smtClean="0"/>
          </a:p>
        </p:txBody>
      </p:sp>
    </p:spTree>
    <p:extLst>
      <p:ext uri="{BB962C8B-B14F-4D97-AF65-F5344CB8AC3E}">
        <p14:creationId xmlns:p14="http://schemas.microsoft.com/office/powerpoint/2010/main" val="232072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3044825" y="560388"/>
            <a:ext cx="3711575" cy="2784475"/>
          </a:xfrm>
          <a:ln w="12700" cap="flat"/>
        </p:spPr>
      </p:sp>
      <p:sp>
        <p:nvSpPr>
          <p:cNvPr id="118787" name="Rectangle 3"/>
          <p:cNvSpPr>
            <a:spLocks noGrp="1" noChangeArrowheads="1"/>
          </p:cNvSpPr>
          <p:nvPr>
            <p:ph type="body" idx="1"/>
          </p:nvPr>
        </p:nvSpPr>
        <p:spPr>
          <a:xfrm>
            <a:off x="1306831" y="3534411"/>
            <a:ext cx="7200900" cy="3343909"/>
          </a:xfrm>
          <a:noFill/>
        </p:spPr>
        <p:txBody>
          <a:bodyPr lIns="98275" tIns="49137" rIns="98275" bIns="49137"/>
          <a:lstStyle/>
          <a:p>
            <a:pPr eaLnBrk="1" hangingPunct="1"/>
            <a:endParaRPr lang="en-US" altLang="en-US" smtClean="0"/>
          </a:p>
        </p:txBody>
      </p:sp>
    </p:spTree>
    <p:extLst>
      <p:ext uri="{BB962C8B-B14F-4D97-AF65-F5344CB8AC3E}">
        <p14:creationId xmlns:p14="http://schemas.microsoft.com/office/powerpoint/2010/main" val="223603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3044825" y="560388"/>
            <a:ext cx="3711575" cy="2784475"/>
          </a:xfrm>
          <a:ln w="12700" cap="flat"/>
        </p:spPr>
      </p:sp>
      <p:sp>
        <p:nvSpPr>
          <p:cNvPr id="120835" name="Rectangle 3"/>
          <p:cNvSpPr>
            <a:spLocks noGrp="1" noChangeArrowheads="1"/>
          </p:cNvSpPr>
          <p:nvPr>
            <p:ph type="body" idx="1"/>
          </p:nvPr>
        </p:nvSpPr>
        <p:spPr>
          <a:xfrm>
            <a:off x="1306831" y="3534411"/>
            <a:ext cx="7200900" cy="3343909"/>
          </a:xfrm>
          <a:noFill/>
        </p:spPr>
        <p:txBody>
          <a:bodyPr lIns="98275" tIns="49137" rIns="98275" bIns="49137"/>
          <a:lstStyle/>
          <a:p>
            <a:pPr eaLnBrk="1" hangingPunct="1"/>
            <a:endParaRPr lang="en-US" altLang="en-US" smtClean="0"/>
          </a:p>
        </p:txBody>
      </p:sp>
    </p:spTree>
    <p:extLst>
      <p:ext uri="{BB962C8B-B14F-4D97-AF65-F5344CB8AC3E}">
        <p14:creationId xmlns:p14="http://schemas.microsoft.com/office/powerpoint/2010/main" val="198526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44</a:t>
            </a:fld>
            <a:endParaRPr lang="en-US"/>
          </a:p>
        </p:txBody>
      </p:sp>
    </p:spTree>
    <p:extLst>
      <p:ext uri="{BB962C8B-B14F-4D97-AF65-F5344CB8AC3E}">
        <p14:creationId xmlns:p14="http://schemas.microsoft.com/office/powerpoint/2010/main" val="117234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45</a:t>
            </a:fld>
            <a:endParaRPr lang="en-US"/>
          </a:p>
        </p:txBody>
      </p:sp>
    </p:spTree>
    <p:extLst>
      <p:ext uri="{BB962C8B-B14F-4D97-AF65-F5344CB8AC3E}">
        <p14:creationId xmlns:p14="http://schemas.microsoft.com/office/powerpoint/2010/main" val="411949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C448-35BC-47BC-8DD3-4DC0BE982A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8809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pPr eaLnBrk="1" hangingPunct="1">
              <a:lnSpc>
                <a:spcPct val="90000"/>
              </a:lnSpc>
              <a:buClr>
                <a:schemeClr val="accent2"/>
              </a:buClr>
            </a:pPr>
            <a:r>
              <a:rPr lang="en-US" altLang="en-US" sz="2500" b="1"/>
              <a:t>Certification</a:t>
            </a:r>
          </a:p>
          <a:p>
            <a:pPr eaLnBrk="1" hangingPunct="1">
              <a:lnSpc>
                <a:spcPct val="90000"/>
              </a:lnSpc>
              <a:buClr>
                <a:schemeClr val="accent2"/>
              </a:buClr>
            </a:pPr>
            <a:r>
              <a:rPr lang="en-US" altLang="en-US" sz="2500"/>
              <a:t>A company executive must certify the summary:</a:t>
            </a:r>
          </a:p>
          <a:p>
            <a:pPr lvl="1" eaLnBrk="1" hangingPunct="1">
              <a:lnSpc>
                <a:spcPct val="90000"/>
              </a:lnSpc>
              <a:buClr>
                <a:schemeClr val="accent2"/>
              </a:buClr>
            </a:pPr>
            <a:r>
              <a:rPr lang="en-US" altLang="en-US" sz="2500"/>
              <a:t>An owner of the company</a:t>
            </a:r>
          </a:p>
          <a:p>
            <a:pPr lvl="1" eaLnBrk="1" hangingPunct="1">
              <a:lnSpc>
                <a:spcPct val="90000"/>
              </a:lnSpc>
              <a:buClr>
                <a:schemeClr val="accent2"/>
              </a:buClr>
            </a:pPr>
            <a:r>
              <a:rPr lang="en-US" altLang="en-US" sz="2500"/>
              <a:t>An officer of the corporation</a:t>
            </a:r>
          </a:p>
          <a:p>
            <a:pPr lvl="1" eaLnBrk="1" hangingPunct="1">
              <a:lnSpc>
                <a:spcPct val="90000"/>
              </a:lnSpc>
              <a:buClr>
                <a:schemeClr val="accent2"/>
              </a:buClr>
            </a:pPr>
            <a:r>
              <a:rPr lang="en-US" altLang="en-US" sz="2500"/>
              <a:t>The highest ranking company official working at the establishment</a:t>
            </a:r>
          </a:p>
          <a:p>
            <a:pPr lvl="1" eaLnBrk="1" hangingPunct="1">
              <a:lnSpc>
                <a:spcPct val="90000"/>
              </a:lnSpc>
              <a:buClr>
                <a:schemeClr val="accent2"/>
              </a:buClr>
            </a:pPr>
            <a:r>
              <a:rPr lang="en-US" altLang="en-US" sz="2500"/>
              <a:t>The immediate supervisor of the highest ranking company official</a:t>
            </a:r>
            <a:endParaRPr lang="en-US" altLang="en-US" sz="2100" b="1"/>
          </a:p>
          <a:p>
            <a:pPr eaLnBrk="1" hangingPunct="1">
              <a:lnSpc>
                <a:spcPct val="90000"/>
              </a:lnSpc>
              <a:buClr>
                <a:schemeClr val="accent2"/>
              </a:buClr>
            </a:pPr>
            <a:r>
              <a:rPr lang="en-US" altLang="en-US" sz="2500" b="1"/>
              <a:t>Post between February 1 thru April 30 of the year following the year covered by the summary</a:t>
            </a:r>
          </a:p>
          <a:p>
            <a:pPr eaLnBrk="1" hangingPunct="1">
              <a:lnSpc>
                <a:spcPct val="90000"/>
              </a:lnSpc>
              <a:buClr>
                <a:schemeClr val="accent2"/>
              </a:buClr>
            </a:pPr>
            <a:endParaRPr lang="en-US" altLang="en-US" sz="2500" b="1"/>
          </a:p>
          <a:p>
            <a:pPr eaLnBrk="1" hangingPunct="1">
              <a:lnSpc>
                <a:spcPct val="90000"/>
              </a:lnSpc>
              <a:buClr>
                <a:schemeClr val="accent2"/>
              </a:buClr>
            </a:pPr>
            <a:r>
              <a:rPr lang="en-US" altLang="en-US" sz="2500" b="1"/>
              <a:t>Retain forms for 5 years </a:t>
            </a:r>
            <a:r>
              <a:rPr lang="en-US" altLang="en-US" sz="2500"/>
              <a:t>following the year that they cover</a:t>
            </a:r>
          </a:p>
          <a:p>
            <a:pPr eaLnBrk="1" hangingPunct="1">
              <a:lnSpc>
                <a:spcPct val="90000"/>
              </a:lnSpc>
              <a:buClr>
                <a:schemeClr val="accent2"/>
              </a:buClr>
            </a:pPr>
            <a:endParaRPr lang="en-US" altLang="en-US" sz="2500"/>
          </a:p>
          <a:p>
            <a:pPr eaLnBrk="1" hangingPunct="1">
              <a:lnSpc>
                <a:spcPct val="90000"/>
              </a:lnSpc>
              <a:buClr>
                <a:schemeClr val="accent2"/>
              </a:buClr>
            </a:pPr>
            <a:r>
              <a:rPr lang="en-US" altLang="en-US" sz="2500"/>
              <a:t>Update the MIOSHA Form 300 during that period</a:t>
            </a:r>
          </a:p>
          <a:p>
            <a:pPr eaLnBrk="1" hangingPunct="1">
              <a:lnSpc>
                <a:spcPct val="90000"/>
              </a:lnSpc>
              <a:buClr>
                <a:schemeClr val="accent2"/>
              </a:buClr>
            </a:pPr>
            <a:endParaRPr lang="en-US" altLang="en-US" sz="2500"/>
          </a:p>
          <a:p>
            <a:pPr eaLnBrk="1" hangingPunct="1">
              <a:lnSpc>
                <a:spcPct val="90000"/>
              </a:lnSpc>
              <a:buClr>
                <a:schemeClr val="accent2"/>
              </a:buClr>
            </a:pPr>
            <a:r>
              <a:rPr lang="en-US" altLang="en-US" sz="2500"/>
              <a:t>Do not need to update the MIOSHA Form 300A or MIOSHA Form 301</a:t>
            </a:r>
          </a:p>
          <a:p>
            <a:pPr eaLnBrk="1" hangingPunct="1">
              <a:lnSpc>
                <a:spcPct val="90000"/>
              </a:lnSpc>
              <a:buClr>
                <a:schemeClr val="accent2"/>
              </a:buClr>
            </a:pPr>
            <a:endParaRPr lang="en-US" altLang="en-US" sz="2500" b="1"/>
          </a:p>
          <a:p>
            <a:endParaRPr lang="en-US" altLang="en-US" smtClean="0"/>
          </a:p>
        </p:txBody>
      </p:sp>
      <p:sp>
        <p:nvSpPr>
          <p:cNvPr id="12186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85329" indent="-302049">
              <a:defRPr>
                <a:solidFill>
                  <a:schemeClr val="tx1"/>
                </a:solidFill>
                <a:latin typeface="Arial" charset="0"/>
              </a:defRPr>
            </a:lvl2pPr>
            <a:lvl3pPr marL="1208199" indent="-241639">
              <a:defRPr>
                <a:solidFill>
                  <a:schemeClr val="tx1"/>
                </a:solidFill>
                <a:latin typeface="Arial" charset="0"/>
              </a:defRPr>
            </a:lvl3pPr>
            <a:lvl4pPr marL="1691477" indent="-241639">
              <a:defRPr>
                <a:solidFill>
                  <a:schemeClr val="tx1"/>
                </a:solidFill>
                <a:latin typeface="Arial" charset="0"/>
              </a:defRPr>
            </a:lvl4pPr>
            <a:lvl5pPr marL="2174758" indent="-241639">
              <a:defRPr>
                <a:solidFill>
                  <a:schemeClr val="tx1"/>
                </a:solidFill>
                <a:latin typeface="Arial" charset="0"/>
              </a:defRPr>
            </a:lvl5pPr>
            <a:lvl6pPr marL="2658037" indent="-241639" algn="ctr" eaLnBrk="0" fontAlgn="base" hangingPunct="0">
              <a:spcBef>
                <a:spcPct val="0"/>
              </a:spcBef>
              <a:spcAft>
                <a:spcPct val="0"/>
              </a:spcAft>
              <a:defRPr>
                <a:solidFill>
                  <a:schemeClr val="tx1"/>
                </a:solidFill>
                <a:latin typeface="Arial" charset="0"/>
              </a:defRPr>
            </a:lvl6pPr>
            <a:lvl7pPr marL="3141315" indent="-241639" algn="ctr" eaLnBrk="0" fontAlgn="base" hangingPunct="0">
              <a:spcBef>
                <a:spcPct val="0"/>
              </a:spcBef>
              <a:spcAft>
                <a:spcPct val="0"/>
              </a:spcAft>
              <a:defRPr>
                <a:solidFill>
                  <a:schemeClr val="tx1"/>
                </a:solidFill>
                <a:latin typeface="Arial" charset="0"/>
              </a:defRPr>
            </a:lvl7pPr>
            <a:lvl8pPr marL="3624596" indent="-241639" algn="ctr" eaLnBrk="0" fontAlgn="base" hangingPunct="0">
              <a:spcBef>
                <a:spcPct val="0"/>
              </a:spcBef>
              <a:spcAft>
                <a:spcPct val="0"/>
              </a:spcAft>
              <a:defRPr>
                <a:solidFill>
                  <a:schemeClr val="tx1"/>
                </a:solidFill>
                <a:latin typeface="Arial" charset="0"/>
              </a:defRPr>
            </a:lvl8pPr>
            <a:lvl9pPr marL="4107875" indent="-241639" algn="ctr" eaLnBrk="0" fontAlgn="base" hangingPunct="0">
              <a:spcBef>
                <a:spcPct val="0"/>
              </a:spcBef>
              <a:spcAft>
                <a:spcPct val="0"/>
              </a:spcAft>
              <a:defRPr>
                <a:solidFill>
                  <a:schemeClr val="tx1"/>
                </a:solidFill>
                <a:latin typeface="Arial" charset="0"/>
              </a:defRPr>
            </a:lvl9pPr>
          </a:lstStyle>
          <a:p>
            <a:fld id="{0E45A375-A606-45BA-B5EE-5C5BE996EDBF}" type="slidenum">
              <a:rPr lang="en-US" altLang="en-US" smtClean="0"/>
              <a:pPr/>
              <a:t>46</a:t>
            </a:fld>
            <a:endParaRPr lang="en-US" altLang="en-US" smtClean="0"/>
          </a:p>
        </p:txBody>
      </p:sp>
    </p:spTree>
    <p:extLst>
      <p:ext uri="{BB962C8B-B14F-4D97-AF65-F5344CB8AC3E}">
        <p14:creationId xmlns:p14="http://schemas.microsoft.com/office/powerpoint/2010/main" val="184821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12288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85329" indent="-302049">
              <a:defRPr>
                <a:solidFill>
                  <a:schemeClr val="tx1"/>
                </a:solidFill>
                <a:latin typeface="Arial" charset="0"/>
              </a:defRPr>
            </a:lvl2pPr>
            <a:lvl3pPr marL="1208199" indent="-241639">
              <a:defRPr>
                <a:solidFill>
                  <a:schemeClr val="tx1"/>
                </a:solidFill>
                <a:latin typeface="Arial" charset="0"/>
              </a:defRPr>
            </a:lvl3pPr>
            <a:lvl4pPr marL="1691477" indent="-241639">
              <a:defRPr>
                <a:solidFill>
                  <a:schemeClr val="tx1"/>
                </a:solidFill>
                <a:latin typeface="Arial" charset="0"/>
              </a:defRPr>
            </a:lvl4pPr>
            <a:lvl5pPr marL="2174758" indent="-241639">
              <a:defRPr>
                <a:solidFill>
                  <a:schemeClr val="tx1"/>
                </a:solidFill>
                <a:latin typeface="Arial" charset="0"/>
              </a:defRPr>
            </a:lvl5pPr>
            <a:lvl6pPr marL="2658037" indent="-241639" algn="ctr" eaLnBrk="0" fontAlgn="base" hangingPunct="0">
              <a:spcBef>
                <a:spcPct val="0"/>
              </a:spcBef>
              <a:spcAft>
                <a:spcPct val="0"/>
              </a:spcAft>
              <a:defRPr>
                <a:solidFill>
                  <a:schemeClr val="tx1"/>
                </a:solidFill>
                <a:latin typeface="Arial" charset="0"/>
              </a:defRPr>
            </a:lvl6pPr>
            <a:lvl7pPr marL="3141315" indent="-241639" algn="ctr" eaLnBrk="0" fontAlgn="base" hangingPunct="0">
              <a:spcBef>
                <a:spcPct val="0"/>
              </a:spcBef>
              <a:spcAft>
                <a:spcPct val="0"/>
              </a:spcAft>
              <a:defRPr>
                <a:solidFill>
                  <a:schemeClr val="tx1"/>
                </a:solidFill>
                <a:latin typeface="Arial" charset="0"/>
              </a:defRPr>
            </a:lvl7pPr>
            <a:lvl8pPr marL="3624596" indent="-241639" algn="ctr" eaLnBrk="0" fontAlgn="base" hangingPunct="0">
              <a:spcBef>
                <a:spcPct val="0"/>
              </a:spcBef>
              <a:spcAft>
                <a:spcPct val="0"/>
              </a:spcAft>
              <a:defRPr>
                <a:solidFill>
                  <a:schemeClr val="tx1"/>
                </a:solidFill>
                <a:latin typeface="Arial" charset="0"/>
              </a:defRPr>
            </a:lvl8pPr>
            <a:lvl9pPr marL="4107875" indent="-241639" algn="ctr" eaLnBrk="0" fontAlgn="base" hangingPunct="0">
              <a:spcBef>
                <a:spcPct val="0"/>
              </a:spcBef>
              <a:spcAft>
                <a:spcPct val="0"/>
              </a:spcAft>
              <a:defRPr>
                <a:solidFill>
                  <a:schemeClr val="tx1"/>
                </a:solidFill>
                <a:latin typeface="Arial" charset="0"/>
              </a:defRPr>
            </a:lvl9pPr>
          </a:lstStyle>
          <a:p>
            <a:fld id="{2E28019C-20F4-4185-8603-64342F6AB30C}" type="slidenum">
              <a:rPr lang="en-US" altLang="en-US" smtClean="0"/>
              <a:pPr/>
              <a:t>47</a:t>
            </a:fld>
            <a:endParaRPr lang="en-US" altLang="en-US" smtClean="0"/>
          </a:p>
        </p:txBody>
      </p:sp>
    </p:spTree>
    <p:extLst>
      <p:ext uri="{BB962C8B-B14F-4D97-AF65-F5344CB8AC3E}">
        <p14:creationId xmlns:p14="http://schemas.microsoft.com/office/powerpoint/2010/main" val="417404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48</a:t>
            </a:fld>
            <a:endParaRPr lang="en-US"/>
          </a:p>
        </p:txBody>
      </p:sp>
    </p:spTree>
    <p:extLst>
      <p:ext uri="{BB962C8B-B14F-4D97-AF65-F5344CB8AC3E}">
        <p14:creationId xmlns:p14="http://schemas.microsoft.com/office/powerpoint/2010/main" val="204379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49</a:t>
            </a:fld>
            <a:endParaRPr lang="en-US"/>
          </a:p>
        </p:txBody>
      </p:sp>
    </p:spTree>
    <p:extLst>
      <p:ext uri="{BB962C8B-B14F-4D97-AF65-F5344CB8AC3E}">
        <p14:creationId xmlns:p14="http://schemas.microsoft.com/office/powerpoint/2010/main" val="156265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82616" indent="-301006">
              <a:defRPr>
                <a:solidFill>
                  <a:schemeClr val="tx1"/>
                </a:solidFill>
                <a:latin typeface="Arial" charset="0"/>
              </a:defRPr>
            </a:lvl2pPr>
            <a:lvl3pPr marL="1204024" indent="-240805">
              <a:defRPr>
                <a:solidFill>
                  <a:schemeClr val="tx1"/>
                </a:solidFill>
                <a:latin typeface="Arial" charset="0"/>
              </a:defRPr>
            </a:lvl3pPr>
            <a:lvl4pPr marL="1685634" indent="-240805">
              <a:defRPr>
                <a:solidFill>
                  <a:schemeClr val="tx1"/>
                </a:solidFill>
                <a:latin typeface="Arial" charset="0"/>
              </a:defRPr>
            </a:lvl4pPr>
            <a:lvl5pPr marL="2167243" indent="-240805">
              <a:defRPr>
                <a:solidFill>
                  <a:schemeClr val="tx1"/>
                </a:solidFill>
                <a:latin typeface="Arial" charset="0"/>
              </a:defRPr>
            </a:lvl5pPr>
            <a:lvl6pPr marL="2648853" indent="-240805" eaLnBrk="0" fontAlgn="base" hangingPunct="0">
              <a:spcBef>
                <a:spcPct val="0"/>
              </a:spcBef>
              <a:spcAft>
                <a:spcPct val="0"/>
              </a:spcAft>
              <a:defRPr>
                <a:solidFill>
                  <a:schemeClr val="tx1"/>
                </a:solidFill>
                <a:latin typeface="Arial" charset="0"/>
              </a:defRPr>
            </a:lvl6pPr>
            <a:lvl7pPr marL="3130462" indent="-240805" eaLnBrk="0" fontAlgn="base" hangingPunct="0">
              <a:spcBef>
                <a:spcPct val="0"/>
              </a:spcBef>
              <a:spcAft>
                <a:spcPct val="0"/>
              </a:spcAft>
              <a:defRPr>
                <a:solidFill>
                  <a:schemeClr val="tx1"/>
                </a:solidFill>
                <a:latin typeface="Arial" charset="0"/>
              </a:defRPr>
            </a:lvl7pPr>
            <a:lvl8pPr marL="3612072" indent="-240805" eaLnBrk="0" fontAlgn="base" hangingPunct="0">
              <a:spcBef>
                <a:spcPct val="0"/>
              </a:spcBef>
              <a:spcAft>
                <a:spcPct val="0"/>
              </a:spcAft>
              <a:defRPr>
                <a:solidFill>
                  <a:schemeClr val="tx1"/>
                </a:solidFill>
                <a:latin typeface="Arial" charset="0"/>
              </a:defRPr>
            </a:lvl8pPr>
            <a:lvl9pPr marL="4093682" indent="-240805" eaLnBrk="0" fontAlgn="base" hangingPunct="0">
              <a:spcBef>
                <a:spcPct val="0"/>
              </a:spcBef>
              <a:spcAft>
                <a:spcPct val="0"/>
              </a:spcAft>
              <a:defRPr>
                <a:solidFill>
                  <a:schemeClr val="tx1"/>
                </a:solidFill>
                <a:latin typeface="Arial" charset="0"/>
              </a:defRPr>
            </a:lvl9pPr>
          </a:lstStyle>
          <a:p>
            <a:fld id="{0C09E3EC-9730-4B5E-9329-446048BEF37C}" type="slidenum">
              <a:rPr lang="en-US" altLang="en-US" smtClean="0">
                <a:solidFill>
                  <a:prstClr val="black"/>
                </a:solidFill>
              </a:rPr>
              <a:pPr/>
              <a:t>13</a:t>
            </a:fld>
            <a:endParaRPr lang="en-US" alt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200671" indent="-200671">
              <a:lnSpc>
                <a:spcPct val="80000"/>
              </a:lnSpc>
            </a:pPr>
            <a:endParaRPr lang="en-US" altLang="en-US" sz="800" dirty="0"/>
          </a:p>
        </p:txBody>
      </p:sp>
    </p:spTree>
    <p:extLst>
      <p:ext uri="{BB962C8B-B14F-4D97-AF65-F5344CB8AC3E}">
        <p14:creationId xmlns:p14="http://schemas.microsoft.com/office/powerpoint/2010/main" val="70811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20</a:t>
            </a:fld>
            <a:endParaRPr lang="en-US"/>
          </a:p>
        </p:txBody>
      </p:sp>
    </p:spTree>
    <p:extLst>
      <p:ext uri="{BB962C8B-B14F-4D97-AF65-F5344CB8AC3E}">
        <p14:creationId xmlns:p14="http://schemas.microsoft.com/office/powerpoint/2010/main" val="255726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C448-35BC-47BC-8DD3-4DC0BE982AD6}" type="slidenum">
              <a:rPr lang="en-US" smtClean="0"/>
              <a:t>21</a:t>
            </a:fld>
            <a:endParaRPr lang="en-US"/>
          </a:p>
        </p:txBody>
      </p:sp>
    </p:spTree>
    <p:extLst>
      <p:ext uri="{BB962C8B-B14F-4D97-AF65-F5344CB8AC3E}">
        <p14:creationId xmlns:p14="http://schemas.microsoft.com/office/powerpoint/2010/main" val="294718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pPr marL="240399" indent="-240399"/>
            <a:endParaRPr lang="en-US" sz="1000" dirty="0"/>
          </a:p>
        </p:txBody>
      </p:sp>
    </p:spTree>
    <p:extLst>
      <p:ext uri="{BB962C8B-B14F-4D97-AF65-F5344CB8AC3E}">
        <p14:creationId xmlns:p14="http://schemas.microsoft.com/office/powerpoint/2010/main" val="344124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051175" y="558800"/>
            <a:ext cx="3716338" cy="2787650"/>
          </a:xfrm>
          <a:ln/>
        </p:spPr>
      </p:sp>
      <p:sp>
        <p:nvSpPr>
          <p:cNvPr id="98307" name="Rectangle 3"/>
          <p:cNvSpPr>
            <a:spLocks noGrp="1" noChangeArrowheads="1"/>
          </p:cNvSpPr>
          <p:nvPr>
            <p:ph type="body" idx="1"/>
          </p:nvPr>
        </p:nvSpPr>
        <p:spPr>
          <a:xfrm>
            <a:off x="853441" y="3533141"/>
            <a:ext cx="8321040" cy="3346450"/>
          </a:xfrm>
          <a:noFill/>
        </p:spPr>
        <p:txBody>
          <a:bodyPr/>
          <a:lstStyle/>
          <a:p>
            <a:pPr defTabSz="932998">
              <a:lnSpc>
                <a:spcPct val="80000"/>
              </a:lnSpc>
            </a:pPr>
            <a:endParaRPr lang="en-US" altLang="en-US" sz="800" dirty="0"/>
          </a:p>
        </p:txBody>
      </p:sp>
    </p:spTree>
    <p:extLst>
      <p:ext uri="{BB962C8B-B14F-4D97-AF65-F5344CB8AC3E}">
        <p14:creationId xmlns:p14="http://schemas.microsoft.com/office/powerpoint/2010/main" val="310795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051175" y="558800"/>
            <a:ext cx="3716338" cy="2787650"/>
          </a:xfrm>
          <a:ln/>
        </p:spPr>
      </p:sp>
      <p:sp>
        <p:nvSpPr>
          <p:cNvPr id="99331" name="Rectangle 3"/>
          <p:cNvSpPr>
            <a:spLocks noGrp="1" noChangeArrowheads="1"/>
          </p:cNvSpPr>
          <p:nvPr>
            <p:ph type="body" idx="1"/>
          </p:nvPr>
        </p:nvSpPr>
        <p:spPr>
          <a:xfrm>
            <a:off x="1306831" y="3533141"/>
            <a:ext cx="7200900" cy="3346450"/>
          </a:xfrm>
          <a:noFill/>
        </p:spPr>
        <p:txBody>
          <a:bodyPr/>
          <a:lstStyle/>
          <a:p>
            <a:pPr defTabSz="932998"/>
            <a:endParaRPr lang="en-US" altLang="en-US" b="1" dirty="0" smtClean="0"/>
          </a:p>
        </p:txBody>
      </p:sp>
    </p:spTree>
    <p:extLst>
      <p:ext uri="{BB962C8B-B14F-4D97-AF65-F5344CB8AC3E}">
        <p14:creationId xmlns:p14="http://schemas.microsoft.com/office/powerpoint/2010/main" val="174658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784320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2673" y="2419004"/>
            <a:ext cx="7772400" cy="871075"/>
          </a:xfrm>
        </p:spPr>
        <p:txBody>
          <a:bodyPr anchor="b">
            <a:normAutofit/>
          </a:bodyPr>
          <a:lstStyle>
            <a:lvl1pPr algn="l">
              <a:defRPr sz="5400"/>
            </a:lvl1pPr>
          </a:lstStyle>
          <a:p>
            <a:r>
              <a:rPr lang="en-US" dirty="0" smtClean="0"/>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a:t>
            </a:r>
          </a:p>
          <a:p>
            <a:r>
              <a:rPr lang="en-US" dirty="0" smtClean="0"/>
              <a:t>Date</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13" y="105972"/>
            <a:ext cx="2370552" cy="1318382"/>
          </a:xfrm>
          <a:prstGeom prst="rect">
            <a:avLst/>
          </a:prstGeom>
        </p:spPr>
      </p:pic>
      <p:pic>
        <p:nvPicPr>
          <p:cNvPr id="2050" name="Picture 2" descr="http://mhcsa.org/wp-content/uploads/2013/03/home.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273"/>
          <a:stretch/>
        </p:blipFill>
        <p:spPr bwMode="auto">
          <a:xfrm>
            <a:off x="5972175" y="5083874"/>
            <a:ext cx="3028950" cy="12504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63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44582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110413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15181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260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1890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10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38635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25262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91386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9013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1308" y="136526"/>
            <a:ext cx="8009792" cy="980097"/>
          </a:xfrm>
        </p:spPr>
        <p:txBody>
          <a:bodyPr>
            <a:normAutofit/>
          </a:bodyPr>
          <a:lstStyle>
            <a:lvl1pPr>
              <a:defRPr sz="40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1308" y="1487243"/>
            <a:ext cx="8009792" cy="4721958"/>
          </a:xfrm>
        </p:spPr>
        <p:txBody>
          <a:bodyPr/>
          <a:lstStyle>
            <a:lvl1pPr marL="0" indent="0">
              <a:buClr>
                <a:srgbClr val="990000"/>
              </a:buClr>
              <a:buSzPct val="125000"/>
              <a:buFontTx/>
              <a:buNone/>
              <a:defRPr b="0">
                <a:solidFill>
                  <a:schemeClr val="tx1"/>
                </a:solidFill>
              </a:defRPr>
            </a:lvl1pPr>
            <a:lvl2pPr marL="685800" indent="-228600">
              <a:buClr>
                <a:srgbClr val="990000"/>
              </a:buClr>
              <a:buSzPct val="135000"/>
              <a:buFont typeface="Wingdings" panose="05000000000000000000" pitchFamily="2" charset="2"/>
              <a:buChar char="§"/>
              <a:defRPr/>
            </a:lvl2pPr>
            <a:lvl3pPr>
              <a:buClr>
                <a:srgbClr val="990000"/>
              </a:buClr>
              <a:buSzPct val="160000"/>
              <a:defRPr/>
            </a:lvl3pPr>
            <a:lvl4pPr>
              <a:buClr>
                <a:srgbClr val="990000"/>
              </a:buClr>
              <a:defRPr/>
            </a:lvl4pPr>
            <a:lvl5pPr>
              <a:buClr>
                <a:srgbClr val="99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srcRect t="7681"/>
          <a:stretch/>
        </p:blipFill>
        <p:spPr>
          <a:xfrm>
            <a:off x="537210" y="6209201"/>
            <a:ext cx="1942857" cy="659423"/>
          </a:xfrm>
          <a:prstGeom prst="rect">
            <a:avLst/>
          </a:prstGeom>
        </p:spPr>
      </p:pic>
      <p:sp>
        <p:nvSpPr>
          <p:cNvPr id="5" name="Footer Placeholder 4"/>
          <p:cNvSpPr>
            <a:spLocks noGrp="1"/>
          </p:cNvSpPr>
          <p:nvPr>
            <p:ph type="ftr" sz="quarter" idx="11"/>
          </p:nvPr>
        </p:nvSpPr>
        <p:spPr>
          <a:xfrm>
            <a:off x="3090496" y="6356349"/>
            <a:ext cx="3086100" cy="365125"/>
          </a:xfrm>
        </p:spPr>
        <p:txBody>
          <a:bodyPr/>
          <a:lstStyle/>
          <a:p>
            <a:endParaRPr lang="en-US" dirty="0"/>
          </a:p>
        </p:txBody>
      </p:sp>
      <p:sp>
        <p:nvSpPr>
          <p:cNvPr id="6" name="Slide Number Placeholder 5"/>
          <p:cNvSpPr>
            <a:spLocks noGrp="1"/>
          </p:cNvSpPr>
          <p:nvPr>
            <p:ph type="sldNum" sz="quarter" idx="12"/>
          </p:nvPr>
        </p:nvSpPr>
        <p:spPr>
          <a:xfrm>
            <a:off x="6915150" y="6356351"/>
            <a:ext cx="2057400" cy="365125"/>
          </a:xfrm>
        </p:spPr>
        <p:txBody>
          <a:bodyPr/>
          <a:lstStyle/>
          <a:p>
            <a:fld id="{4F0C5D65-92B4-4EEF-B64B-27F77E1BA6C0}" type="datetimeFigureOut">
              <a:rPr lang="en-US" smtClean="0"/>
              <a:pPr/>
              <a:t>3/8/2016</a:t>
            </a:fld>
            <a:r>
              <a:rPr lang="en-US" dirty="0" smtClean="0"/>
              <a:t>     </a:t>
            </a:r>
            <a:fld id="{DE22561E-615B-4DCD-A356-32B7153733E7}" type="slidenum">
              <a:rPr lang="en-US" smtClean="0"/>
              <a:pPr/>
              <a:t>‹#›</a:t>
            </a:fld>
            <a:endParaRPr lang="en-US" dirty="0"/>
          </a:p>
        </p:txBody>
      </p:sp>
      <p:sp>
        <p:nvSpPr>
          <p:cNvPr id="8" name="Rectangle 7"/>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360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833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03277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49413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E7DEC9">
                  <a:shade val="50000"/>
                  <a:satMod val="200000"/>
                </a:srgbClr>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E7DEC9">
                  <a:shade val="50000"/>
                  <a:satMod val="200000"/>
                </a:srgbClr>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6877226E-D395-4B48-8FB3-29BEF687C198}"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356323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C5D65-92B4-4EEF-B64B-27F77E1BA6C0}"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4192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0C5D65-92B4-4EEF-B64B-27F77E1BA6C0}"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351069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C5D65-92B4-4EEF-B64B-27F77E1BA6C0}"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97556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C5D65-92B4-4EEF-B64B-27F77E1BA6C0}"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04687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5D65-92B4-4EEF-B64B-27F77E1BA6C0}"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99042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420894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3437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5D65-92B4-4EEF-B64B-27F77E1BA6C0}" type="datetimeFigureOut">
              <a:rPr lang="en-US" smtClean="0"/>
              <a:t>3/8/2016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561E-615B-4DCD-A356-32B7153733E7}" type="slidenum">
              <a:rPr lang="en-US" smtClean="0"/>
              <a:t>‹#›</a:t>
            </a:fld>
            <a:endParaRPr lang="en-US"/>
          </a:p>
        </p:txBody>
      </p:sp>
    </p:spTree>
    <p:extLst>
      <p:ext uri="{BB962C8B-B14F-4D97-AF65-F5344CB8AC3E}">
        <p14:creationId xmlns:p14="http://schemas.microsoft.com/office/powerpoint/2010/main" val="400131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3A0F3D-1942-4A33-B3F3-F25A5E93141E}" type="datetimeFigureOut">
              <a:rPr lang="en-US" smtClean="0">
                <a:solidFill>
                  <a:srgbClr val="E7DEC9">
                    <a:shade val="50000"/>
                    <a:satMod val="200000"/>
                  </a:srgbClr>
                </a:solidFill>
              </a:rPr>
              <a:pPr/>
              <a:t>3/8/2016</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C82571-F6C1-4286-9342-7A7C0D69165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786738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SLTC/healthcarefacilities/index.html" TargetMode="Externa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dsg/hospitals/index.html" TargetMode="Externa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osha.gov/SLTC/etools/hospital/index.html" TargetMode="Externa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www.mhcsa.org/"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 Type="http://schemas.openxmlformats.org/officeDocument/2006/relationships/slideLayout" Target="../slideLayouts/slideLayout13.xml"/><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tags" Target="../tags/tag37.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33.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 Id="rId22"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hyperlink" Target="http://rds.yahoo.com/_ylt=A9gnMiA1IwtFmW8BnoOjzbkF;_ylu=X3oDMTA4NDgyNWN0BHNlYwNwcm9m/SIG=12faauevg/EXP=1158444213/**http:/www.disinfectantwipes.com/img/disinfectant-wipes.jpg" TargetMode="Externa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43.png"/><Relationship Id="rId5" Type="http://schemas.openxmlformats.org/officeDocument/2006/relationships/oleObject" Target="../embeddings/oleObject2.bin"/><Relationship Id="rId4"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2.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45.w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4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4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48.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9.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50.xml"/><Relationship Id="rId4" Type="http://schemas.openxmlformats.org/officeDocument/2006/relationships/hyperlink" Target="http://www.michigan.gov/recordkeepin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983" y="2066918"/>
            <a:ext cx="7772400" cy="1076497"/>
          </a:xfrm>
        </p:spPr>
        <p:txBody>
          <a:bodyPr>
            <a:noAutofit/>
          </a:bodyPr>
          <a:lstStyle/>
          <a:p>
            <a:pPr algn="ctr"/>
            <a:r>
              <a:rPr lang="en-US" sz="3600" b="1" dirty="0" smtClean="0">
                <a:solidFill>
                  <a:schemeClr val="accent5">
                    <a:lumMod val="75000"/>
                  </a:schemeClr>
                </a:solidFill>
              </a:rPr>
              <a:t>MIOSHA Update </a:t>
            </a:r>
            <a:br>
              <a:rPr lang="en-US" sz="3600" b="1" dirty="0" smtClean="0">
                <a:solidFill>
                  <a:schemeClr val="accent5">
                    <a:lumMod val="75000"/>
                  </a:schemeClr>
                </a:solidFill>
              </a:rPr>
            </a:br>
            <a:r>
              <a:rPr lang="en-US" sz="3600" b="1" dirty="0" smtClean="0">
                <a:solidFill>
                  <a:schemeClr val="accent5">
                    <a:lumMod val="75000"/>
                  </a:schemeClr>
                </a:solidFill>
              </a:rPr>
              <a:t>for Inpatient Healthcare Settings</a:t>
            </a:r>
            <a:endParaRPr lang="en-US" sz="3600" dirty="0">
              <a:solidFill>
                <a:schemeClr val="accent5">
                  <a:lumMod val="75000"/>
                </a:schemeClr>
              </a:solidFill>
            </a:endParaRPr>
          </a:p>
        </p:txBody>
      </p:sp>
      <p:sp>
        <p:nvSpPr>
          <p:cNvPr id="3" name="Subtitle 2"/>
          <p:cNvSpPr>
            <a:spLocks noGrp="1"/>
          </p:cNvSpPr>
          <p:nvPr>
            <p:ph type="subTitle" idx="1"/>
          </p:nvPr>
        </p:nvSpPr>
        <p:spPr>
          <a:xfrm>
            <a:off x="1424837" y="3843044"/>
            <a:ext cx="6858000" cy="896816"/>
          </a:xfrm>
        </p:spPr>
        <p:txBody>
          <a:bodyPr>
            <a:normAutofit/>
          </a:bodyPr>
          <a:lstStyle/>
          <a:p>
            <a:pPr algn="ctr">
              <a:lnSpc>
                <a:spcPct val="120000"/>
              </a:lnSpc>
              <a:spcAft>
                <a:spcPts val="600"/>
              </a:spcAft>
            </a:pPr>
            <a:r>
              <a:rPr lang="en-US" b="1" dirty="0" smtClean="0"/>
              <a:t>Barton G. Pickelman, CIH</a:t>
            </a:r>
            <a:r>
              <a:rPr lang="en-US" dirty="0" smtClean="0"/>
              <a:t>, MIOSHA Deputy Director</a:t>
            </a:r>
            <a:endParaRPr lang="en-US" dirty="0"/>
          </a:p>
        </p:txBody>
      </p:sp>
      <p:sp>
        <p:nvSpPr>
          <p:cNvPr id="6" name="Rectangle 5"/>
          <p:cNvSpPr/>
          <p:nvPr/>
        </p:nvSpPr>
        <p:spPr>
          <a:xfrm>
            <a:off x="719356" y="5439489"/>
            <a:ext cx="5424854" cy="941796"/>
          </a:xfrm>
          <a:prstGeom prst="rect">
            <a:avLst/>
          </a:prstGeom>
        </p:spPr>
        <p:txBody>
          <a:bodyPr wrap="square">
            <a:spAutoFit/>
          </a:bodyPr>
          <a:lstStyle/>
          <a:p>
            <a:pPr eaLnBrk="0" hangingPunct="0">
              <a:lnSpc>
                <a:spcPct val="115000"/>
              </a:lnSpc>
              <a:spcBef>
                <a:spcPts val="0"/>
              </a:spcBef>
              <a:spcAft>
                <a:spcPts val="1000"/>
              </a:spcAft>
            </a:pPr>
            <a:r>
              <a:rPr lang="en-US" sz="1200" dirty="0" smtClean="0">
                <a:solidFill>
                  <a:srgbClr val="1F497D"/>
                </a:solidFill>
                <a:ea typeface="Calibri" panose="020F0502020204030204" pitchFamily="34" charset="0"/>
                <a:cs typeface="Times New Roman" panose="02020603050405020304" pitchFamily="18" charset="0"/>
              </a:rPr>
              <a:t>This </a:t>
            </a:r>
            <a:r>
              <a:rPr lang="en-US" sz="1200" dirty="0">
                <a:solidFill>
                  <a:srgbClr val="1F497D"/>
                </a:solidFill>
                <a:ea typeface="Calibri" panose="020F0502020204030204" pitchFamily="34" charset="0"/>
                <a:cs typeface="Times New Roman" panose="02020603050405020304" pitchFamily="18" charset="0"/>
              </a:rPr>
              <a:t>information is intended to provide general guidelines for educational purposes.  It is not intended and should not be construed as legal or medical advice. The viewpoints expressed in this presentation are those of the speaker and are not necessarily views endorsed by </a:t>
            </a:r>
            <a:r>
              <a:rPr lang="en-US" sz="1200" dirty="0" smtClean="0">
                <a:solidFill>
                  <a:srgbClr val="1F497D"/>
                </a:solidFill>
                <a:ea typeface="Calibri" panose="020F0502020204030204" pitchFamily="34" charset="0"/>
                <a:cs typeface="Times New Roman" panose="02020603050405020304" pitchFamily="18" charset="0"/>
              </a:rPr>
              <a:t>the Michigan Health Care Safety Association.</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4009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MIOSHA Strategic Plan</a:t>
            </a:r>
            <a:endParaRPr lang="en-US" dirty="0"/>
          </a:p>
        </p:txBody>
      </p:sp>
      <p:sp>
        <p:nvSpPr>
          <p:cNvPr id="3" name="Content Placeholder 2"/>
          <p:cNvSpPr>
            <a:spLocks noGrp="1"/>
          </p:cNvSpPr>
          <p:nvPr>
            <p:ph idx="1"/>
          </p:nvPr>
        </p:nvSpPr>
        <p:spPr>
          <a:xfrm>
            <a:off x="1295400" y="1752600"/>
            <a:ext cx="7498080" cy="4800600"/>
          </a:xfrm>
        </p:spPr>
        <p:txBody>
          <a:bodyPr/>
          <a:lstStyle/>
          <a:p>
            <a:r>
              <a:rPr lang="en-US" dirty="0" smtClean="0"/>
              <a:t>Current plan covers FY2014 to 2018</a:t>
            </a:r>
          </a:p>
          <a:p>
            <a:r>
              <a:rPr lang="en-US" dirty="0" smtClean="0"/>
              <a:t>Strategic Plan Objective 1.1 – Reduce the I&amp;I rate in high-hazard industries by 15%</a:t>
            </a:r>
          </a:p>
          <a:p>
            <a:r>
              <a:rPr lang="en-US" dirty="0" smtClean="0"/>
              <a:t>High-hazard industries are those with I&amp;I rates above the Michigan average</a:t>
            </a:r>
          </a:p>
          <a:p>
            <a:r>
              <a:rPr lang="en-US" dirty="0" smtClean="0"/>
              <a:t>Utilize consultative and enforcement resources</a:t>
            </a:r>
            <a:endParaRPr lang="en-US" dirty="0"/>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240902"/>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265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and Illness Rates</a:t>
            </a:r>
            <a:endParaRPr lang="en-US" dirty="0"/>
          </a:p>
        </p:txBody>
      </p:sp>
      <p:sp>
        <p:nvSpPr>
          <p:cNvPr id="3" name="Content Placeholder 2"/>
          <p:cNvSpPr>
            <a:spLocks noGrp="1"/>
          </p:cNvSpPr>
          <p:nvPr>
            <p:ph idx="1"/>
          </p:nvPr>
        </p:nvSpPr>
        <p:spPr>
          <a:xfrm>
            <a:off x="1213624" y="1752600"/>
            <a:ext cx="7924800" cy="4800600"/>
          </a:xfrm>
        </p:spPr>
        <p:txBody>
          <a:bodyPr/>
          <a:lstStyle/>
          <a:p>
            <a:r>
              <a:rPr lang="en-US" dirty="0" smtClean="0"/>
              <a:t>2014 Michigan Average Rate for Public and Private Employers = 3.7</a:t>
            </a:r>
          </a:p>
          <a:p>
            <a:r>
              <a:rPr lang="en-US" dirty="0" smtClean="0"/>
              <a:t>Means 3.7 out of every 100 workers are injured or become ill</a:t>
            </a:r>
          </a:p>
          <a:p>
            <a:r>
              <a:rPr lang="en-US" dirty="0" smtClean="0"/>
              <a:t>2014 Rate for Hospitals (NAICS 622) = 7.0</a:t>
            </a:r>
          </a:p>
          <a:p>
            <a:r>
              <a:rPr lang="en-US" dirty="0" smtClean="0"/>
              <a:t>2014 Rate for Nursing and Residential Care Facilities (NAICS 623) = 7.8</a:t>
            </a:r>
          </a:p>
          <a:p>
            <a:endParaRPr lang="en-US" dirty="0"/>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257800"/>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526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Results/Activities</a:t>
            </a:r>
            <a:endParaRPr lang="en-US" dirty="0"/>
          </a:p>
        </p:txBody>
      </p:sp>
      <p:sp>
        <p:nvSpPr>
          <p:cNvPr id="3" name="Content Placeholder 2"/>
          <p:cNvSpPr>
            <a:spLocks noGrp="1"/>
          </p:cNvSpPr>
          <p:nvPr>
            <p:ph idx="1"/>
          </p:nvPr>
        </p:nvSpPr>
        <p:spPr/>
        <p:txBody>
          <a:bodyPr/>
          <a:lstStyle/>
          <a:p>
            <a:r>
              <a:rPr lang="en-US" dirty="0" smtClean="0"/>
              <a:t>Hospitals</a:t>
            </a:r>
          </a:p>
          <a:p>
            <a:pPr lvl="1"/>
            <a:r>
              <a:rPr lang="en-US" dirty="0" smtClean="0"/>
              <a:t>19 Inspections covering 7,320 workers</a:t>
            </a:r>
          </a:p>
          <a:p>
            <a:pPr lvl="1"/>
            <a:r>
              <a:rPr lang="en-US" dirty="0" smtClean="0"/>
              <a:t>Baseline I&amp;I Rate (2012) = 7.5 </a:t>
            </a:r>
          </a:p>
          <a:p>
            <a:pPr lvl="1"/>
            <a:r>
              <a:rPr lang="en-US" dirty="0" smtClean="0"/>
              <a:t>Current I&amp;I Rate (2014) = 7.0</a:t>
            </a:r>
          </a:p>
          <a:p>
            <a:r>
              <a:rPr lang="en-US" dirty="0" smtClean="0"/>
              <a:t>Nursing and Residential Care Facilities</a:t>
            </a:r>
          </a:p>
          <a:p>
            <a:pPr lvl="1"/>
            <a:r>
              <a:rPr lang="en-US" dirty="0" smtClean="0"/>
              <a:t>26 Inspections covering 2,059 workers</a:t>
            </a:r>
          </a:p>
          <a:p>
            <a:pPr lvl="1"/>
            <a:r>
              <a:rPr lang="en-US" dirty="0" smtClean="0"/>
              <a:t>Baseline I&amp;I Rate (2012) = 9.6</a:t>
            </a:r>
          </a:p>
          <a:p>
            <a:pPr lvl="1"/>
            <a:r>
              <a:rPr lang="en-US" dirty="0" smtClean="0"/>
              <a:t>Current I&amp;I Rate (2014) = 7.8</a:t>
            </a:r>
          </a:p>
          <a:p>
            <a:r>
              <a:rPr lang="en-US" dirty="0" smtClean="0"/>
              <a:t>Good progress but more to do!</a:t>
            </a:r>
            <a:endParaRPr lang="en-US" dirty="0"/>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257800"/>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044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1143000" y="152400"/>
            <a:ext cx="7848600" cy="1371600"/>
          </a:xfrm>
        </p:spPr>
        <p:txBody>
          <a:bodyPr>
            <a:normAutofit fontScale="90000"/>
          </a:bodyPr>
          <a:lstStyle/>
          <a:p>
            <a:pPr algn="ctr">
              <a:lnSpc>
                <a:spcPct val="100000"/>
              </a:lnSpc>
              <a:defRPr/>
            </a:pP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b="1" dirty="0" smtClean="0">
                <a:effectLst/>
              </a:rPr>
              <a:t/>
            </a:r>
            <a:br>
              <a:rPr lang="en-US" b="1" dirty="0" smtClean="0">
                <a:effectLst/>
              </a:rPr>
            </a:br>
            <a:r>
              <a:rPr lang="en-US" sz="3600" b="1" dirty="0" smtClean="0">
                <a:effectLst/>
              </a:rPr>
              <a:t>Nursing and Residential Care Facility National Emphasis Program(NEP):</a:t>
            </a:r>
            <a:br>
              <a:rPr lang="en-US" sz="3600" b="1" dirty="0" smtClean="0">
                <a:effectLst/>
              </a:rPr>
            </a:br>
            <a:r>
              <a:rPr lang="en-US" sz="3600" b="1" dirty="0" smtClean="0">
                <a:effectLst/>
              </a:rPr>
              <a:t> Scope and Purpose</a:t>
            </a:r>
            <a:r>
              <a:rPr lang="en-US" b="1" dirty="0" smtClean="0">
                <a:effectLst/>
              </a:rPr>
              <a:t/>
            </a:r>
            <a:br>
              <a:rPr lang="en-US" b="1" dirty="0" smtClean="0">
                <a:effectLst/>
              </a:rPr>
            </a:br>
            <a:r>
              <a:rPr lang="en-US" dirty="0" smtClean="0"/>
              <a:t/>
            </a:r>
            <a:br>
              <a:rPr lang="en-US" dirty="0" smtClean="0"/>
            </a:br>
            <a:r>
              <a:rPr lang="en-US" dirty="0"/>
              <a:t/>
            </a:r>
            <a:br>
              <a:rPr lang="en-US" dirty="0"/>
            </a:br>
            <a:r>
              <a:rPr lang="en-US" dirty="0" smtClean="0"/>
              <a:t/>
            </a:r>
            <a:br>
              <a:rPr lang="en-US" dirty="0" smtClean="0"/>
            </a:br>
            <a:r>
              <a:rPr lang="en-US" sz="4400" dirty="0" smtClean="0"/>
              <a:t/>
            </a:r>
            <a:br>
              <a:rPr lang="en-US" sz="4400" dirty="0" smtClean="0"/>
            </a:br>
            <a:endParaRPr lang="en-US" sz="3200" dirty="0" smtClean="0"/>
          </a:p>
        </p:txBody>
      </p:sp>
      <p:sp>
        <p:nvSpPr>
          <p:cNvPr id="31749" name="Rectangle 5"/>
          <p:cNvSpPr>
            <a:spLocks noGrp="1" noChangeArrowheads="1"/>
          </p:cNvSpPr>
          <p:nvPr>
            <p:ph idx="1"/>
          </p:nvPr>
        </p:nvSpPr>
        <p:spPr>
          <a:xfrm>
            <a:off x="1203960" y="1828800"/>
            <a:ext cx="7726680" cy="4800600"/>
          </a:xfrm>
        </p:spPr>
        <p:txBody>
          <a:bodyPr/>
          <a:lstStyle/>
          <a:p>
            <a:pPr eaLnBrk="1" hangingPunct="1">
              <a:spcBef>
                <a:spcPts val="0"/>
              </a:spcBef>
              <a:defRPr/>
            </a:pPr>
            <a:r>
              <a:rPr lang="en-US" sz="2400" dirty="0" smtClean="0"/>
              <a:t>Scope:  Impacts all federal OSHA and state-plan states (e.g., Michigan).</a:t>
            </a:r>
          </a:p>
          <a:p>
            <a:pPr eaLnBrk="1" hangingPunct="1">
              <a:spcBef>
                <a:spcPts val="0"/>
              </a:spcBef>
              <a:defRPr/>
            </a:pPr>
            <a:endParaRPr lang="en-US" sz="2400" dirty="0" smtClean="0"/>
          </a:p>
          <a:p>
            <a:pPr eaLnBrk="1" hangingPunct="1">
              <a:spcBef>
                <a:spcPts val="0"/>
              </a:spcBef>
              <a:defRPr/>
            </a:pPr>
            <a:r>
              <a:rPr lang="en-US" sz="2400" dirty="0" smtClean="0"/>
              <a:t>Purpose:  Implements programmed inspections of:</a:t>
            </a:r>
          </a:p>
          <a:p>
            <a:pPr lvl="1" eaLnBrk="1" hangingPunct="1">
              <a:spcBef>
                <a:spcPts val="0"/>
              </a:spcBef>
              <a:defRPr/>
            </a:pPr>
            <a:r>
              <a:rPr lang="en-US" sz="2000" dirty="0" smtClean="0"/>
              <a:t>Skilled Nursing Care Facilities (NAICS 6231);</a:t>
            </a:r>
          </a:p>
          <a:p>
            <a:pPr lvl="1" eaLnBrk="1" hangingPunct="1">
              <a:spcBef>
                <a:spcPts val="0"/>
              </a:spcBef>
              <a:defRPr/>
            </a:pPr>
            <a:r>
              <a:rPr lang="en-US" sz="2000" dirty="0" smtClean="0"/>
              <a:t>Residential Care Facilities (NAICS </a:t>
            </a:r>
            <a:r>
              <a:rPr lang="en-US" sz="2000" dirty="0" smtClean="0">
                <a:effectLst/>
              </a:rPr>
              <a:t>6232);</a:t>
            </a:r>
            <a:endParaRPr lang="en-US" sz="2000" dirty="0" smtClean="0"/>
          </a:p>
          <a:p>
            <a:pPr lvl="1" eaLnBrk="1" hangingPunct="1">
              <a:spcBef>
                <a:spcPts val="0"/>
              </a:spcBef>
              <a:defRPr/>
            </a:pPr>
            <a:r>
              <a:rPr lang="en-US" sz="2000" dirty="0" smtClean="0"/>
              <a:t>Continuing Care/Assisted Living Communities (NAICS 6233)</a:t>
            </a:r>
          </a:p>
          <a:p>
            <a:pPr lvl="1" eaLnBrk="1" hangingPunct="1">
              <a:spcBef>
                <a:spcPts val="0"/>
              </a:spcBef>
              <a:defRPr/>
            </a:pPr>
            <a:endParaRPr lang="en-US" sz="2000" dirty="0"/>
          </a:p>
          <a:p>
            <a:pPr>
              <a:spcBef>
                <a:spcPts val="0"/>
              </a:spcBef>
              <a:defRPr/>
            </a:pPr>
            <a:r>
              <a:rPr lang="en-US" sz="2400" dirty="0" smtClean="0"/>
              <a:t>Detailed hazards to focus on during inspections</a:t>
            </a:r>
          </a:p>
          <a:p>
            <a:pPr>
              <a:spcBef>
                <a:spcPts val="0"/>
              </a:spcBef>
              <a:defRPr/>
            </a:pPr>
            <a:endParaRPr lang="en-US" sz="2400" dirty="0"/>
          </a:p>
          <a:p>
            <a:pPr>
              <a:spcBef>
                <a:spcPts val="0"/>
              </a:spcBef>
              <a:defRPr/>
            </a:pPr>
            <a:r>
              <a:rPr lang="en-US" sz="2400" dirty="0" smtClean="0"/>
              <a:t>NEP ended April 2015</a:t>
            </a:r>
          </a:p>
        </p:txBody>
      </p:sp>
      <p:pic>
        <p:nvPicPr>
          <p:cNvPr id="5"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562" y="5257800"/>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575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OSHA Guidance Document </a:t>
            </a:r>
            <a:endParaRPr lang="en-US" dirty="0"/>
          </a:p>
        </p:txBody>
      </p:sp>
      <p:sp>
        <p:nvSpPr>
          <p:cNvPr id="3" name="Content Placeholder 2"/>
          <p:cNvSpPr>
            <a:spLocks noGrp="1"/>
          </p:cNvSpPr>
          <p:nvPr>
            <p:ph idx="1"/>
          </p:nvPr>
        </p:nvSpPr>
        <p:spPr/>
        <p:txBody>
          <a:bodyPr/>
          <a:lstStyle/>
          <a:p>
            <a:r>
              <a:rPr lang="en-US" dirty="0" smtClean="0"/>
              <a:t>Inspection Guidance for Inpatient Healthcare Settings – Issued June 25, 2015</a:t>
            </a:r>
          </a:p>
          <a:p>
            <a:r>
              <a:rPr lang="en-US" dirty="0" smtClean="0"/>
              <a:t>State Plans expected to follow</a:t>
            </a:r>
          </a:p>
          <a:p>
            <a:r>
              <a:rPr lang="en-US" dirty="0" smtClean="0"/>
              <a:t>Same hazards focus as old NEP</a:t>
            </a:r>
          </a:p>
          <a:p>
            <a:r>
              <a:rPr lang="en-US" dirty="0" smtClean="0"/>
              <a:t>Includes Nursing and Residential Care Facilities (NAICS 623)</a:t>
            </a:r>
          </a:p>
          <a:p>
            <a:r>
              <a:rPr lang="en-US" dirty="0" smtClean="0"/>
              <a:t>Includes Hospitals (NAICS 622)</a:t>
            </a:r>
          </a:p>
          <a:p>
            <a:endParaRPr lang="en-US" dirty="0"/>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250" y="5181600"/>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74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924800" cy="1219200"/>
          </a:xfrm>
        </p:spPr>
        <p:txBody>
          <a:bodyPr>
            <a:noAutofit/>
          </a:bodyPr>
          <a:lstStyle/>
          <a:p>
            <a:pPr algn="ctr"/>
            <a:r>
              <a:rPr lang="en-US" sz="3200" b="1" dirty="0" smtClean="0">
                <a:effectLst/>
              </a:rPr>
              <a:t>Inpatient Healthcare Settings</a:t>
            </a:r>
            <a:br>
              <a:rPr lang="en-US" sz="3200" b="1" dirty="0" smtClean="0">
                <a:effectLst/>
              </a:rPr>
            </a:br>
            <a:r>
              <a:rPr lang="en-US" sz="3200" b="1" dirty="0" smtClean="0">
                <a:effectLst/>
              </a:rPr>
              <a:t>Main Hazards Focus</a:t>
            </a:r>
            <a:endParaRPr lang="en-US" sz="3200" b="1" dirty="0">
              <a:effectLst/>
            </a:endParaRPr>
          </a:p>
        </p:txBody>
      </p:sp>
      <p:sp>
        <p:nvSpPr>
          <p:cNvPr id="3" name="Content Placeholder 2"/>
          <p:cNvSpPr>
            <a:spLocks noGrp="1"/>
          </p:cNvSpPr>
          <p:nvPr>
            <p:ph idx="1"/>
          </p:nvPr>
        </p:nvSpPr>
        <p:spPr>
          <a:xfrm>
            <a:off x="1143000" y="1447800"/>
            <a:ext cx="7924800" cy="5257800"/>
          </a:xfrm>
        </p:spPr>
        <p:txBody>
          <a:bodyPr>
            <a:normAutofit/>
          </a:bodyPr>
          <a:lstStyle/>
          <a:p>
            <a:pPr>
              <a:spcBef>
                <a:spcPts val="0"/>
              </a:spcBef>
            </a:pPr>
            <a:r>
              <a:rPr lang="en-US" dirty="0" smtClean="0"/>
              <a:t>Musculoskeletal Disorders/Ergonomic Stress</a:t>
            </a:r>
          </a:p>
          <a:p>
            <a:pPr>
              <a:spcBef>
                <a:spcPts val="0"/>
              </a:spcBef>
            </a:pPr>
            <a:r>
              <a:rPr lang="en-US" dirty="0" smtClean="0"/>
              <a:t>Workplace violence (assaults to staff)</a:t>
            </a:r>
          </a:p>
          <a:p>
            <a:pPr>
              <a:spcBef>
                <a:spcPts val="0"/>
              </a:spcBef>
            </a:pPr>
            <a:r>
              <a:rPr lang="en-US" dirty="0" err="1" smtClean="0"/>
              <a:t>Bloodborne</a:t>
            </a:r>
            <a:r>
              <a:rPr lang="en-US" dirty="0" smtClean="0"/>
              <a:t> Pathogens (cited most)</a:t>
            </a:r>
          </a:p>
          <a:p>
            <a:pPr>
              <a:spcBef>
                <a:spcPts val="0"/>
              </a:spcBef>
            </a:pPr>
            <a:r>
              <a:rPr lang="en-US" dirty="0" smtClean="0"/>
              <a:t>Tuberculosis</a:t>
            </a:r>
          </a:p>
          <a:p>
            <a:pPr>
              <a:spcBef>
                <a:spcPts val="0"/>
              </a:spcBef>
            </a:pPr>
            <a:r>
              <a:rPr lang="en-US" dirty="0" smtClean="0"/>
              <a:t>Slips, Trips, and Falls</a:t>
            </a:r>
          </a:p>
          <a:p>
            <a:pPr>
              <a:spcBef>
                <a:spcPts val="0"/>
              </a:spcBef>
            </a:pPr>
            <a:r>
              <a:rPr lang="en-US" dirty="0" smtClean="0"/>
              <a:t>Note – No MIOSHA standards specific to:</a:t>
            </a:r>
          </a:p>
          <a:p>
            <a:pPr lvl="1">
              <a:spcBef>
                <a:spcPts val="0"/>
              </a:spcBef>
            </a:pPr>
            <a:r>
              <a:rPr lang="en-US" dirty="0" smtClean="0"/>
              <a:t>Musculoskeletal Disorders/Ergonomics</a:t>
            </a:r>
          </a:p>
          <a:p>
            <a:pPr lvl="1">
              <a:spcBef>
                <a:spcPts val="0"/>
              </a:spcBef>
            </a:pPr>
            <a:r>
              <a:rPr lang="en-US" dirty="0" smtClean="0"/>
              <a:t>Workplace Violence</a:t>
            </a:r>
          </a:p>
          <a:p>
            <a:pPr lvl="1">
              <a:spcBef>
                <a:spcPts val="0"/>
              </a:spcBef>
            </a:pPr>
            <a:r>
              <a:rPr lang="en-US" dirty="0" smtClean="0"/>
              <a:t>Tuberculosis</a:t>
            </a:r>
          </a:p>
          <a:p>
            <a:pPr lvl="1">
              <a:spcBef>
                <a:spcPts val="0"/>
              </a:spcBef>
            </a:pPr>
            <a:r>
              <a:rPr lang="en-US" dirty="0" smtClean="0"/>
              <a:t>Addressed via General Duty Clause</a:t>
            </a:r>
            <a:endParaRPr lang="en-US"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800600"/>
            <a:ext cx="1605913" cy="17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12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01000" cy="1143000"/>
          </a:xfrm>
        </p:spPr>
        <p:txBody>
          <a:bodyPr>
            <a:noAutofit/>
          </a:bodyPr>
          <a:lstStyle/>
          <a:p>
            <a:pPr algn="ctr"/>
            <a:r>
              <a:rPr lang="en-US" sz="3200" b="1" dirty="0" smtClean="0">
                <a:effectLst/>
              </a:rPr>
              <a:t>Inpatient Healthcare Settings</a:t>
            </a:r>
            <a:br>
              <a:rPr lang="en-US" sz="3200" b="1" dirty="0" smtClean="0">
                <a:effectLst/>
              </a:rPr>
            </a:br>
            <a:r>
              <a:rPr lang="en-US" sz="3200" b="1" dirty="0" smtClean="0">
                <a:effectLst/>
              </a:rPr>
              <a:t>Other Hazards Focus</a:t>
            </a:r>
            <a:endParaRPr lang="en-US" sz="3200" b="1" dirty="0">
              <a:effectLst/>
            </a:endParaRPr>
          </a:p>
        </p:txBody>
      </p:sp>
      <p:sp>
        <p:nvSpPr>
          <p:cNvPr id="3" name="Content Placeholder 2"/>
          <p:cNvSpPr>
            <a:spLocks noGrp="1"/>
          </p:cNvSpPr>
          <p:nvPr>
            <p:ph idx="1"/>
          </p:nvPr>
        </p:nvSpPr>
        <p:spPr/>
        <p:txBody>
          <a:bodyPr/>
          <a:lstStyle/>
          <a:p>
            <a:r>
              <a:rPr lang="en-US" dirty="0" smtClean="0"/>
              <a:t>Multi-drug resistant organisms (MDROs) such as Methicillin-Resistant Staphylococcus Aureus (MRSA). </a:t>
            </a:r>
          </a:p>
          <a:p>
            <a:r>
              <a:rPr lang="en-US" dirty="0" smtClean="0"/>
              <a:t>Hazardous Chemicals</a:t>
            </a:r>
          </a:p>
          <a:p>
            <a:pPr lvl="1"/>
            <a:r>
              <a:rPr lang="en-US" dirty="0" smtClean="0"/>
              <a:t>Disinfectants/Sanitizers</a:t>
            </a:r>
          </a:p>
          <a:p>
            <a:pPr lvl="1"/>
            <a:r>
              <a:rPr lang="en-US" dirty="0" smtClean="0"/>
              <a:t>Hazardous Drugs </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12135"/>
            <a:ext cx="2876550" cy="198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00600"/>
            <a:ext cx="1949931" cy="160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7353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1085088" y="1417638"/>
            <a:ext cx="7848600" cy="4800600"/>
          </a:xfrm>
        </p:spPr>
        <p:txBody>
          <a:bodyPr/>
          <a:lstStyle/>
          <a:p>
            <a:r>
              <a:rPr lang="en-US" dirty="0" smtClean="0">
                <a:hlinkClick r:id="rId3"/>
              </a:rPr>
              <a:t>OSHA’s Healthcare Safety and Health Topics</a:t>
            </a:r>
            <a:endParaRPr lang="en-US" dirty="0" smtClean="0"/>
          </a:p>
          <a:p>
            <a:pPr marL="82296" indent="0">
              <a:buNone/>
            </a:pPr>
            <a:endParaRPr lang="en-US" dirty="0"/>
          </a:p>
        </p:txBody>
      </p:sp>
      <p:pic>
        <p:nvPicPr>
          <p:cNvPr id="4" name="Picture 3"/>
          <p:cNvPicPr>
            <a:picLocks noChangeAspect="1"/>
          </p:cNvPicPr>
          <p:nvPr/>
        </p:nvPicPr>
        <p:blipFill>
          <a:blip r:embed="rId4"/>
          <a:stretch>
            <a:fillRect/>
          </a:stretch>
        </p:blipFill>
        <p:spPr>
          <a:xfrm>
            <a:off x="1435608" y="2133600"/>
            <a:ext cx="7258291" cy="4443345"/>
          </a:xfrm>
          <a:prstGeom prst="rect">
            <a:avLst/>
          </a:prstGeom>
        </p:spPr>
      </p:pic>
    </p:spTree>
    <p:custDataLst>
      <p:tags r:id="rId1"/>
    </p:custDataLst>
    <p:extLst>
      <p:ext uri="{BB962C8B-B14F-4D97-AF65-F5344CB8AC3E}">
        <p14:creationId xmlns:p14="http://schemas.microsoft.com/office/powerpoint/2010/main" val="948412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3"/>
              </a:rPr>
              <a:t>Worker Safety in Hospitals</a:t>
            </a:r>
            <a:endParaRPr lang="en-US" dirty="0"/>
          </a:p>
        </p:txBody>
      </p:sp>
      <p:pic>
        <p:nvPicPr>
          <p:cNvPr id="4" name="Picture 3"/>
          <p:cNvPicPr>
            <a:picLocks noChangeAspect="1"/>
          </p:cNvPicPr>
          <p:nvPr/>
        </p:nvPicPr>
        <p:blipFill>
          <a:blip r:embed="rId4"/>
          <a:stretch>
            <a:fillRect/>
          </a:stretch>
        </p:blipFill>
        <p:spPr>
          <a:xfrm>
            <a:off x="1336825" y="2082308"/>
            <a:ext cx="7807175" cy="4745955"/>
          </a:xfrm>
          <a:prstGeom prst="rect">
            <a:avLst/>
          </a:prstGeom>
        </p:spPr>
      </p:pic>
    </p:spTree>
    <p:custDataLst>
      <p:tags r:id="rId1"/>
    </p:custDataLst>
    <p:extLst>
      <p:ext uri="{BB962C8B-B14F-4D97-AF65-F5344CB8AC3E}">
        <p14:creationId xmlns:p14="http://schemas.microsoft.com/office/powerpoint/2010/main" val="157210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3"/>
              </a:rPr>
              <a:t>OSHA's Hospital </a:t>
            </a:r>
            <a:r>
              <a:rPr lang="en-US" dirty="0" err="1" smtClean="0">
                <a:hlinkClick r:id="rId3"/>
              </a:rPr>
              <a:t>eTool</a:t>
            </a:r>
            <a:endParaRPr lang="en-US" dirty="0"/>
          </a:p>
        </p:txBody>
      </p:sp>
      <p:pic>
        <p:nvPicPr>
          <p:cNvPr id="4" name="Picture 3"/>
          <p:cNvPicPr>
            <a:picLocks noChangeAspect="1"/>
          </p:cNvPicPr>
          <p:nvPr/>
        </p:nvPicPr>
        <p:blipFill>
          <a:blip r:embed="rId4"/>
          <a:stretch>
            <a:fillRect/>
          </a:stretch>
        </p:blipFill>
        <p:spPr>
          <a:xfrm>
            <a:off x="1871645" y="2057400"/>
            <a:ext cx="6626005" cy="4641887"/>
          </a:xfrm>
          <a:prstGeom prst="rect">
            <a:avLst/>
          </a:prstGeom>
        </p:spPr>
      </p:pic>
    </p:spTree>
    <p:custDataLst>
      <p:tags r:id="rId1"/>
    </p:custDataLst>
    <p:extLst>
      <p:ext uri="{BB962C8B-B14F-4D97-AF65-F5344CB8AC3E}">
        <p14:creationId xmlns:p14="http://schemas.microsoft.com/office/powerpoint/2010/main" val="196572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104" y="6010847"/>
            <a:ext cx="8009792" cy="980097"/>
          </a:xfrm>
        </p:spPr>
        <p:txBody>
          <a:bodyPr/>
          <a:lstStyle/>
          <a:p>
            <a:r>
              <a:rPr lang="en-US" dirty="0">
                <a:solidFill>
                  <a:srgbClr val="990000"/>
                </a:solidFill>
              </a:rPr>
              <a:t>www.mhcsa.org</a:t>
            </a:r>
            <a:endParaRPr lang="en-US"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28929" y="949569"/>
            <a:ext cx="8515071" cy="5061278"/>
          </a:xfrm>
          <a:prstGeom prst="rect">
            <a:avLst/>
          </a:prstGeom>
          <a:ln>
            <a:solidFill>
              <a:schemeClr val="tx1"/>
            </a:solidFill>
          </a:ln>
        </p:spPr>
      </p:pic>
      <p:sp>
        <p:nvSpPr>
          <p:cNvPr id="5" name="Title 1"/>
          <p:cNvSpPr txBox="1">
            <a:spLocks/>
          </p:cNvSpPr>
          <p:nvPr/>
        </p:nvSpPr>
        <p:spPr>
          <a:xfrm>
            <a:off x="791308" y="136526"/>
            <a:ext cx="8009792" cy="813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75000"/>
                  </a:schemeClr>
                </a:solidFill>
                <a:latin typeface="+mj-lt"/>
                <a:ea typeface="+mj-ea"/>
                <a:cs typeface="+mj-cs"/>
              </a:defRPr>
            </a:lvl1pPr>
          </a:lstStyle>
          <a:p>
            <a:r>
              <a:rPr lang="en-US" dirty="0" smtClean="0"/>
              <a:t>MHCSA: Who we are</a:t>
            </a:r>
            <a:endParaRPr lang="en-US" dirty="0"/>
          </a:p>
        </p:txBody>
      </p:sp>
    </p:spTree>
    <p:custDataLst>
      <p:tags r:id="rId1"/>
    </p:custDataLst>
    <p:extLst>
      <p:ext uri="{BB962C8B-B14F-4D97-AF65-F5344CB8AC3E}">
        <p14:creationId xmlns:p14="http://schemas.microsoft.com/office/powerpoint/2010/main" val="18643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Bloodborne Infectious Diseases</a:t>
            </a:r>
            <a:endParaRPr lang="en-US" dirty="0"/>
          </a:p>
        </p:txBody>
      </p:sp>
      <p:sp>
        <p:nvSpPr>
          <p:cNvPr id="3" name="Subtitle 2"/>
          <p:cNvSpPr>
            <a:spLocks noGrp="1"/>
          </p:cNvSpPr>
          <p:nvPr>
            <p:ph type="subTitle" idx="1"/>
          </p:nvPr>
        </p:nvSpPr>
        <p:spPr>
          <a:xfrm>
            <a:off x="1447800" y="2209800"/>
            <a:ext cx="7406640" cy="3581400"/>
          </a:xfrm>
        </p:spPr>
        <p:txBody>
          <a:bodyPr>
            <a:normAutofit/>
          </a:bodyPr>
          <a:lstStyle/>
          <a:p>
            <a:r>
              <a:rPr lang="en-US" dirty="0" smtClean="0"/>
              <a:t>Revised Rules Effective October 2014.</a:t>
            </a:r>
          </a:p>
          <a:p>
            <a:endParaRPr lang="en-US" dirty="0" smtClean="0"/>
          </a:p>
          <a:p>
            <a:r>
              <a:rPr lang="en-US" dirty="0" smtClean="0"/>
              <a:t>The </a:t>
            </a:r>
            <a:r>
              <a:rPr lang="en-US" dirty="0"/>
              <a:t>following </a:t>
            </a:r>
            <a:r>
              <a:rPr lang="en-US" dirty="0" smtClean="0"/>
              <a:t>include </a:t>
            </a:r>
            <a:r>
              <a:rPr lang="en-US" dirty="0"/>
              <a:t>changes to the MIOSHA BID Standard as recommended by the Michigan Office of Regulatory </a:t>
            </a:r>
            <a:r>
              <a:rPr lang="en-US" dirty="0" smtClean="0"/>
              <a:t>Reinvention (ORR).</a:t>
            </a:r>
          </a:p>
          <a:p>
            <a:endParaRPr lang="en-US" dirty="0"/>
          </a:p>
          <a:p>
            <a:r>
              <a:rPr lang="en-US" dirty="0" smtClean="0"/>
              <a:t>ORR looked at MIOSHA rules that went beyond federal OSHA requirements.</a:t>
            </a:r>
            <a:endParaRPr lang="en-US" dirty="0"/>
          </a:p>
        </p:txBody>
      </p:sp>
    </p:spTree>
    <p:custDataLst>
      <p:tags r:id="rId1"/>
    </p:custDataLst>
    <p:extLst>
      <p:ext uri="{BB962C8B-B14F-4D97-AF65-F5344CB8AC3E}">
        <p14:creationId xmlns:p14="http://schemas.microsoft.com/office/powerpoint/2010/main" val="246141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845" y="304800"/>
            <a:ext cx="8037794" cy="609600"/>
          </a:xfrm>
        </p:spPr>
        <p:txBody>
          <a:bodyPr>
            <a:normAutofit fontScale="90000"/>
          </a:bodyPr>
          <a:lstStyle/>
          <a:p>
            <a:r>
              <a:rPr lang="en-US" sz="3600" dirty="0" smtClean="0"/>
              <a:t>Part 554 Bloodborne </a:t>
            </a:r>
            <a:r>
              <a:rPr lang="en-US" sz="3600" dirty="0"/>
              <a:t>Infectious </a:t>
            </a:r>
            <a:r>
              <a:rPr lang="en-US" sz="3600" dirty="0" smtClean="0"/>
              <a:t>Diseases</a:t>
            </a:r>
            <a:endParaRPr lang="en-US" sz="1800" dirty="0">
              <a:solidFill>
                <a:schemeClr val="tx1"/>
              </a:solidFill>
            </a:endParaRPr>
          </a:p>
        </p:txBody>
      </p:sp>
      <p:pic>
        <p:nvPicPr>
          <p:cNvPr id="5"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441288"/>
            <a:ext cx="1219550" cy="11288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1447800" y="1919244"/>
          <a:ext cx="6096000" cy="3332480"/>
        </p:xfrm>
        <a:graphic>
          <a:graphicData uri="http://schemas.openxmlformats.org/drawingml/2006/table">
            <a:tbl>
              <a:tblPr firstRow="1" bandRow="1">
                <a:tableStyleId>{5C22544A-7EE6-4342-B048-85BDC9FD1C3A}</a:tableStyleId>
              </a:tblPr>
              <a:tblGrid>
                <a:gridCol w="3736760"/>
                <a:gridCol w="1143000"/>
                <a:gridCol w="1216240"/>
              </a:tblGrid>
              <a:tr h="218440">
                <a:tc>
                  <a:txBody>
                    <a:bodyPr/>
                    <a:lstStyle/>
                    <a:p>
                      <a:r>
                        <a:rPr lang="en-US" dirty="0" smtClean="0"/>
                        <a:t>Number</a:t>
                      </a:r>
                      <a:r>
                        <a:rPr lang="en-US" baseline="0" dirty="0" smtClean="0"/>
                        <a:t> of Citations</a:t>
                      </a:r>
                      <a:endParaRPr lang="en-US" dirty="0"/>
                    </a:p>
                  </a:txBody>
                  <a:tcPr/>
                </a:tc>
                <a:tc>
                  <a:txBody>
                    <a:bodyPr/>
                    <a:lstStyle/>
                    <a:p>
                      <a:r>
                        <a:rPr lang="en-US" dirty="0" smtClean="0"/>
                        <a:t>FY 2013</a:t>
                      </a:r>
                      <a:endParaRPr lang="en-US" dirty="0"/>
                    </a:p>
                  </a:txBody>
                  <a:tcPr/>
                </a:tc>
                <a:tc>
                  <a:txBody>
                    <a:bodyPr/>
                    <a:lstStyle/>
                    <a:p>
                      <a:r>
                        <a:rPr lang="en-US" dirty="0" smtClean="0"/>
                        <a:t>FY 2014</a:t>
                      </a:r>
                      <a:endParaRPr lang="en-US" dirty="0"/>
                    </a:p>
                  </a:txBody>
                  <a:tcPr/>
                </a:tc>
              </a:tr>
              <a:tr h="370840">
                <a:tc>
                  <a:txBody>
                    <a:bodyPr/>
                    <a:lstStyle/>
                    <a:p>
                      <a:r>
                        <a:rPr lang="en-US" dirty="0" smtClean="0"/>
                        <a:t>Exposure</a:t>
                      </a:r>
                      <a:r>
                        <a:rPr lang="en-US" baseline="0" dirty="0" smtClean="0"/>
                        <a:t> Control Plan</a:t>
                      </a:r>
                      <a:endParaRPr lang="en-US" dirty="0"/>
                    </a:p>
                  </a:txBody>
                  <a:tcPr/>
                </a:tc>
                <a:tc>
                  <a:txBody>
                    <a:bodyPr/>
                    <a:lstStyle/>
                    <a:p>
                      <a:r>
                        <a:rPr lang="en-US" dirty="0" smtClean="0"/>
                        <a:t>21</a:t>
                      </a:r>
                      <a:endParaRPr lang="en-US" dirty="0"/>
                    </a:p>
                  </a:txBody>
                  <a:tcPr/>
                </a:tc>
                <a:tc>
                  <a:txBody>
                    <a:bodyPr/>
                    <a:lstStyle/>
                    <a:p>
                      <a:r>
                        <a:rPr lang="en-US" dirty="0" smtClean="0"/>
                        <a:t>12</a:t>
                      </a:r>
                      <a:endParaRPr lang="en-US" dirty="0"/>
                    </a:p>
                  </a:txBody>
                  <a:tcPr/>
                </a:tc>
              </a:tr>
              <a:tr h="370840">
                <a:tc>
                  <a:txBody>
                    <a:bodyPr/>
                    <a:lstStyle/>
                    <a:p>
                      <a:r>
                        <a:rPr lang="en-US" dirty="0" smtClean="0"/>
                        <a:t>Vaccines</a:t>
                      </a:r>
                      <a:r>
                        <a:rPr lang="en-US" baseline="0" dirty="0" smtClean="0"/>
                        <a:t> and Post Exposure</a:t>
                      </a:r>
                      <a:endParaRPr lang="en-US" dirty="0"/>
                    </a:p>
                  </a:txBody>
                  <a:tcPr/>
                </a:tc>
                <a:tc>
                  <a:txBody>
                    <a:bodyPr/>
                    <a:lstStyle/>
                    <a:p>
                      <a:r>
                        <a:rPr lang="en-US" dirty="0" smtClean="0"/>
                        <a:t>14</a:t>
                      </a:r>
                      <a:endParaRPr lang="en-US" dirty="0"/>
                    </a:p>
                  </a:txBody>
                  <a:tcPr/>
                </a:tc>
                <a:tc>
                  <a:txBody>
                    <a:bodyPr/>
                    <a:lstStyle/>
                    <a:p>
                      <a:r>
                        <a:rPr lang="en-US" dirty="0" smtClean="0"/>
                        <a:t>11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Information and Training</a:t>
                      </a:r>
                    </a:p>
                  </a:txBody>
                  <a:tcPr/>
                </a:tc>
                <a:tc>
                  <a:txBody>
                    <a:bodyPr/>
                    <a:lstStyle/>
                    <a:p>
                      <a:r>
                        <a:rPr lang="en-US" dirty="0" smtClean="0"/>
                        <a:t>14</a:t>
                      </a:r>
                      <a:endParaRPr lang="en-US" dirty="0"/>
                    </a:p>
                  </a:txBody>
                  <a:tcPr/>
                </a:tc>
                <a:tc>
                  <a:txBody>
                    <a:bodyPr/>
                    <a:lstStyle/>
                    <a:p>
                      <a:r>
                        <a:rPr lang="en-US" dirty="0" smtClean="0"/>
                        <a:t>7</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Recordkeeping</a:t>
                      </a:r>
                    </a:p>
                  </a:txBody>
                  <a:tcPr/>
                </a:tc>
                <a:tc>
                  <a:txBody>
                    <a:bodyPr/>
                    <a:lstStyle/>
                    <a:p>
                      <a:r>
                        <a:rPr lang="en-US" dirty="0" smtClean="0"/>
                        <a:t>10</a:t>
                      </a:r>
                      <a:endParaRPr lang="en-US" dirty="0"/>
                    </a:p>
                  </a:txBody>
                  <a:tcPr/>
                </a:tc>
                <a:tc>
                  <a:txBody>
                    <a:bodyPr/>
                    <a:lstStyle/>
                    <a:p>
                      <a:r>
                        <a:rPr lang="en-US" dirty="0" smtClean="0"/>
                        <a:t>10</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Exposure Determination</a:t>
                      </a:r>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Waste Disposal</a:t>
                      </a:r>
                    </a:p>
                  </a:txBody>
                  <a:tcPr/>
                </a:tc>
                <a:tc>
                  <a:txBody>
                    <a:bodyPr/>
                    <a:lstStyle/>
                    <a:p>
                      <a:r>
                        <a:rPr lang="en-US" dirty="0" smtClean="0"/>
                        <a:t>2</a:t>
                      </a:r>
                      <a:endParaRPr lang="en-US" dirty="0"/>
                    </a:p>
                  </a:txBody>
                  <a:tcPr/>
                </a:tc>
                <a:tc>
                  <a:txBody>
                    <a:bodyPr/>
                    <a:lstStyle/>
                    <a:p>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Work Practice</a:t>
                      </a:r>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Protective clothing</a:t>
                      </a:r>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sp>
        <p:nvSpPr>
          <p:cNvPr id="11" name="TextBox 10"/>
          <p:cNvSpPr txBox="1"/>
          <p:nvPr/>
        </p:nvSpPr>
        <p:spPr>
          <a:xfrm>
            <a:off x="5257800" y="1579868"/>
            <a:ext cx="2077685" cy="369332"/>
          </a:xfrm>
          <a:prstGeom prst="rect">
            <a:avLst/>
          </a:prstGeom>
          <a:noFill/>
        </p:spPr>
        <p:txBody>
          <a:bodyPr wrap="none" rtlCol="0">
            <a:spAutoFit/>
          </a:bodyPr>
          <a:lstStyle/>
          <a:p>
            <a:r>
              <a:rPr lang="en-US" dirty="0" smtClean="0"/>
              <a:t>Number of Citations</a:t>
            </a:r>
            <a:endParaRPr lang="en-US" dirty="0"/>
          </a:p>
        </p:txBody>
      </p:sp>
    </p:spTree>
    <p:custDataLst>
      <p:tags r:id="rId1"/>
    </p:custDataLst>
    <p:extLst>
      <p:ext uri="{BB962C8B-B14F-4D97-AF65-F5344CB8AC3E}">
        <p14:creationId xmlns:p14="http://schemas.microsoft.com/office/powerpoint/2010/main" val="261632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066800" y="274638"/>
            <a:ext cx="7866888" cy="1143000"/>
          </a:xfrm>
        </p:spPr>
        <p:txBody>
          <a:bodyPr>
            <a:normAutofit/>
          </a:bodyPr>
          <a:lstStyle/>
          <a:p>
            <a:pPr eaLnBrk="1" hangingPunct="1">
              <a:defRPr/>
            </a:pPr>
            <a:r>
              <a:rPr lang="en-US" dirty="0">
                <a:solidFill>
                  <a:schemeClr val="tx2"/>
                </a:solidFill>
              </a:rPr>
              <a:t>Rule 3. Exposure Determination </a:t>
            </a:r>
          </a:p>
        </p:txBody>
      </p:sp>
      <p:sp>
        <p:nvSpPr>
          <p:cNvPr id="52227" name="Rectangle 3"/>
          <p:cNvSpPr>
            <a:spLocks noGrp="1" noRot="1" noChangeArrowheads="1"/>
          </p:cNvSpPr>
          <p:nvPr>
            <p:ph idx="1"/>
          </p:nvPr>
        </p:nvSpPr>
        <p:spPr>
          <a:xfrm>
            <a:off x="990600" y="1447800"/>
            <a:ext cx="8153400" cy="4800600"/>
          </a:xfrm>
        </p:spPr>
        <p:txBody>
          <a:bodyPr>
            <a:normAutofit fontScale="92500" lnSpcReduction="10000"/>
          </a:bodyPr>
          <a:lstStyle/>
          <a:p>
            <a:pPr>
              <a:buNone/>
              <a:defRPr/>
            </a:pPr>
            <a:r>
              <a:rPr lang="en-US" dirty="0" smtClean="0"/>
              <a:t>An </a:t>
            </a:r>
            <a:r>
              <a:rPr lang="en-US" dirty="0"/>
              <a:t>employer </a:t>
            </a:r>
            <a:r>
              <a:rPr lang="en-US" dirty="0" smtClean="0"/>
              <a:t>shall: </a:t>
            </a:r>
          </a:p>
          <a:p>
            <a:pPr>
              <a:defRPr/>
            </a:pPr>
            <a:r>
              <a:rPr lang="en-US" dirty="0"/>
              <a:t>E</a:t>
            </a:r>
            <a:r>
              <a:rPr lang="en-US" dirty="0" smtClean="0"/>
              <a:t>valuate </a:t>
            </a:r>
            <a:r>
              <a:rPr lang="en-US" dirty="0"/>
              <a:t>routine and reasonably anticipated tasks and procedures to </a:t>
            </a:r>
            <a:r>
              <a:rPr lang="en-US" dirty="0" smtClean="0"/>
              <a:t>determine:</a:t>
            </a:r>
          </a:p>
          <a:p>
            <a:pPr lvl="1">
              <a:defRPr/>
            </a:pPr>
            <a:r>
              <a:rPr lang="en-US" dirty="0"/>
              <a:t>A</a:t>
            </a:r>
            <a:r>
              <a:rPr lang="en-US" dirty="0" smtClean="0"/>
              <a:t>ctual </a:t>
            </a:r>
            <a:r>
              <a:rPr lang="en-US" dirty="0"/>
              <a:t>or reasonably anticipated employee exposure to blood or </a:t>
            </a:r>
            <a:r>
              <a:rPr lang="en-US" dirty="0" smtClean="0"/>
              <a:t>OPIM</a:t>
            </a:r>
          </a:p>
          <a:p>
            <a:pPr lvl="1">
              <a:defRPr/>
            </a:pPr>
            <a:r>
              <a:rPr lang="en-US" dirty="0" smtClean="0"/>
              <a:t>Category A or B</a:t>
            </a:r>
          </a:p>
          <a:p>
            <a:pPr>
              <a:defRPr/>
            </a:pPr>
            <a:r>
              <a:rPr lang="en-US" dirty="0" smtClean="0"/>
              <a:t>Make determination without regard to PPE</a:t>
            </a:r>
          </a:p>
          <a:p>
            <a:pPr>
              <a:defRPr/>
            </a:pPr>
            <a:r>
              <a:rPr lang="en-US" strike="sngStrike" dirty="0" smtClean="0"/>
              <a:t>Document </a:t>
            </a:r>
            <a:r>
              <a:rPr lang="en-US" strike="sngStrike" dirty="0"/>
              <a:t>r</a:t>
            </a:r>
            <a:r>
              <a:rPr lang="en-US" strike="sngStrike" dirty="0" smtClean="0"/>
              <a:t>ationale for determination</a:t>
            </a:r>
            <a:r>
              <a:rPr lang="en-US" dirty="0" smtClean="0"/>
              <a:t> (10/2014 revision)</a:t>
            </a:r>
            <a:endParaRPr lang="en-US" strike="sngStrike" dirty="0" smtClean="0"/>
          </a:p>
          <a:p>
            <a:pPr>
              <a:defRPr/>
            </a:pPr>
            <a:r>
              <a:rPr lang="en-US" dirty="0" smtClean="0"/>
              <a:t>Maintain a list of all Category A job classes</a:t>
            </a:r>
            <a:endParaRPr lang="en-US" dirty="0"/>
          </a:p>
        </p:txBody>
      </p:sp>
      <p:sp>
        <p:nvSpPr>
          <p:cNvPr id="2" name="Slide Number Placeholder 1"/>
          <p:cNvSpPr>
            <a:spLocks noGrp="1"/>
          </p:cNvSpPr>
          <p:nvPr>
            <p:ph type="sldNum" sz="quarter" idx="12"/>
          </p:nvPr>
        </p:nvSpPr>
        <p:spPr/>
        <p:txBody>
          <a:bodyPr/>
          <a:lstStyle/>
          <a:p>
            <a:pPr>
              <a:defRPr/>
            </a:pPr>
            <a:fld id="{B79CF792-C17A-4131-B877-09BCD03A9A85}"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34839690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1143000" y="381000"/>
            <a:ext cx="7772400" cy="1143000"/>
          </a:xfrm>
        </p:spPr>
        <p:txBody>
          <a:bodyPr/>
          <a:lstStyle/>
          <a:p>
            <a:pPr eaLnBrk="1" hangingPunct="1">
              <a:defRPr/>
            </a:pPr>
            <a:r>
              <a:rPr lang="en-US" dirty="0" smtClean="0"/>
              <a:t>Exposure Control Plan</a:t>
            </a:r>
          </a:p>
        </p:txBody>
      </p:sp>
      <p:sp>
        <p:nvSpPr>
          <p:cNvPr id="677891" name="Rectangle 3"/>
          <p:cNvSpPr>
            <a:spLocks noGrp="1" noChangeArrowheads="1"/>
          </p:cNvSpPr>
          <p:nvPr>
            <p:ph type="body" idx="1"/>
          </p:nvPr>
        </p:nvSpPr>
        <p:spPr>
          <a:xfrm>
            <a:off x="1417320" y="2209800"/>
            <a:ext cx="7498080" cy="4800600"/>
          </a:xfrm>
        </p:spPr>
        <p:txBody>
          <a:bodyPr/>
          <a:lstStyle/>
          <a:p>
            <a:pPr eaLnBrk="1" hangingPunct="1">
              <a:defRPr/>
            </a:pPr>
            <a:r>
              <a:rPr lang="en-US" dirty="0" smtClean="0"/>
              <a:t>Must be:</a:t>
            </a:r>
          </a:p>
          <a:p>
            <a:pPr lvl="1" eaLnBrk="1" hangingPunct="1">
              <a:defRPr/>
            </a:pPr>
            <a:r>
              <a:rPr lang="en-US" dirty="0" smtClean="0"/>
              <a:t>Written and reviewed by knowledgeable person </a:t>
            </a:r>
            <a:r>
              <a:rPr lang="en-US" b="1" u="sng" dirty="0" smtClean="0"/>
              <a:t>annually</a:t>
            </a:r>
          </a:p>
          <a:p>
            <a:pPr lvl="1" eaLnBrk="1" hangingPunct="1">
              <a:defRPr/>
            </a:pPr>
            <a:r>
              <a:rPr lang="en-US" dirty="0" smtClean="0"/>
              <a:t>Accessible to Category A personnel</a:t>
            </a:r>
          </a:p>
        </p:txBody>
      </p:sp>
      <p:pic>
        <p:nvPicPr>
          <p:cNvPr id="4"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018105"/>
            <a:ext cx="1676750" cy="15519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454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381000"/>
            <a:ext cx="7772400" cy="1143000"/>
          </a:xfrm>
        </p:spPr>
        <p:txBody>
          <a:bodyPr>
            <a:normAutofit fontScale="90000"/>
          </a:bodyPr>
          <a:lstStyle/>
          <a:p>
            <a:pPr eaLnBrk="1" hangingPunct="1"/>
            <a:r>
              <a:rPr lang="en-US" altLang="en-US" sz="3600" smtClean="0"/>
              <a:t>What information is contained in an </a:t>
            </a:r>
            <a:br>
              <a:rPr lang="en-US" altLang="en-US" sz="3600" smtClean="0"/>
            </a:br>
            <a:r>
              <a:rPr lang="en-US" altLang="en-US" sz="3600" smtClean="0"/>
              <a:t>Exposure Control Plan?</a:t>
            </a:r>
          </a:p>
        </p:txBody>
      </p:sp>
      <p:sp>
        <p:nvSpPr>
          <p:cNvPr id="39939" name="Rectangle 3"/>
          <p:cNvSpPr>
            <a:spLocks noGrp="1" noChangeArrowheads="1"/>
          </p:cNvSpPr>
          <p:nvPr>
            <p:ph type="body" idx="1"/>
          </p:nvPr>
        </p:nvSpPr>
        <p:spPr>
          <a:xfrm>
            <a:off x="1143000" y="1828800"/>
            <a:ext cx="7772400" cy="4800600"/>
          </a:xfrm>
        </p:spPr>
        <p:txBody>
          <a:bodyPr>
            <a:normAutofit/>
          </a:bodyPr>
          <a:lstStyle/>
          <a:p>
            <a:pPr eaLnBrk="1" hangingPunct="1">
              <a:lnSpc>
                <a:spcPct val="90000"/>
              </a:lnSpc>
              <a:defRPr/>
            </a:pPr>
            <a:r>
              <a:rPr lang="en-US" sz="2800" dirty="0" smtClean="0">
                <a:effectLst/>
              </a:rPr>
              <a:t>Exposure Determination</a:t>
            </a:r>
          </a:p>
          <a:p>
            <a:pPr eaLnBrk="1" hangingPunct="1">
              <a:lnSpc>
                <a:spcPct val="90000"/>
              </a:lnSpc>
              <a:defRPr/>
            </a:pPr>
            <a:r>
              <a:rPr lang="en-US" sz="2800" dirty="0" smtClean="0">
                <a:effectLst/>
              </a:rPr>
              <a:t>Summary of the training program</a:t>
            </a:r>
          </a:p>
          <a:p>
            <a:pPr eaLnBrk="1" hangingPunct="1">
              <a:lnSpc>
                <a:spcPct val="90000"/>
              </a:lnSpc>
              <a:defRPr/>
            </a:pPr>
            <a:r>
              <a:rPr lang="en-US" sz="2800" dirty="0" smtClean="0">
                <a:effectLst/>
              </a:rPr>
              <a:t>Procedures for evaluating exposure incidents</a:t>
            </a:r>
          </a:p>
          <a:p>
            <a:pPr eaLnBrk="1" hangingPunct="1">
              <a:lnSpc>
                <a:spcPct val="90000"/>
              </a:lnSpc>
              <a:defRPr/>
            </a:pPr>
            <a:r>
              <a:rPr lang="en-US" sz="2800" dirty="0" smtClean="0">
                <a:effectLst/>
              </a:rPr>
              <a:t>Task-Specific SOP’s to include:</a:t>
            </a:r>
          </a:p>
          <a:p>
            <a:pPr lvl="1" eaLnBrk="1" hangingPunct="1">
              <a:lnSpc>
                <a:spcPct val="90000"/>
              </a:lnSpc>
              <a:defRPr/>
            </a:pPr>
            <a:r>
              <a:rPr lang="en-US" sz="2800" dirty="0" smtClean="0">
                <a:effectLst/>
              </a:rPr>
              <a:t>Employee recognition of exposure</a:t>
            </a:r>
            <a:endParaRPr lang="en-US" dirty="0" smtClean="0"/>
          </a:p>
          <a:p>
            <a:pPr lvl="1" eaLnBrk="1" hangingPunct="1">
              <a:lnSpc>
                <a:spcPct val="90000"/>
              </a:lnSpc>
              <a:defRPr/>
            </a:pPr>
            <a:r>
              <a:rPr lang="en-US" sz="2800" dirty="0" smtClean="0">
                <a:effectLst/>
              </a:rPr>
              <a:t>Personal Protective Equipment (PPE) selection, use, maintenance, and disposal</a:t>
            </a:r>
          </a:p>
          <a:p>
            <a:pPr eaLnBrk="1" hangingPunct="1">
              <a:lnSpc>
                <a:spcPct val="90000"/>
              </a:lnSpc>
              <a:defRPr/>
            </a:pPr>
            <a:r>
              <a:rPr lang="en-US" sz="2800" dirty="0" smtClean="0">
                <a:effectLst/>
              </a:rPr>
              <a:t>Task-specific SOPs for management of inadvertent exposures such as </a:t>
            </a:r>
            <a:r>
              <a:rPr lang="en-US" sz="2800" dirty="0" err="1" smtClean="0">
                <a:effectLst/>
              </a:rPr>
              <a:t>needlesticks</a:t>
            </a:r>
            <a:endParaRPr lang="en-US" sz="2800" dirty="0" smtClean="0">
              <a:effectLst/>
            </a:endParaRPr>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515458"/>
            <a:ext cx="1219550" cy="11288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7897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1143000" y="228600"/>
            <a:ext cx="7772400" cy="1143000"/>
          </a:xfrm>
        </p:spPr>
        <p:txBody>
          <a:bodyPr/>
          <a:lstStyle/>
          <a:p>
            <a:pPr eaLnBrk="1" hangingPunct="1">
              <a:defRPr/>
            </a:pPr>
            <a:r>
              <a:rPr lang="en-US" sz="4000" dirty="0" smtClean="0"/>
              <a:t>Exposure Control Plan - Healthcare</a:t>
            </a:r>
          </a:p>
        </p:txBody>
      </p:sp>
      <p:sp>
        <p:nvSpPr>
          <p:cNvPr id="679939" name="Rectangle 3"/>
          <p:cNvSpPr>
            <a:spLocks noGrp="1" noChangeArrowheads="1"/>
          </p:cNvSpPr>
          <p:nvPr>
            <p:ph type="body" idx="1"/>
          </p:nvPr>
        </p:nvSpPr>
        <p:spPr>
          <a:xfrm>
            <a:off x="1143000" y="1371600"/>
            <a:ext cx="7772400" cy="5257800"/>
          </a:xfrm>
        </p:spPr>
        <p:txBody>
          <a:bodyPr/>
          <a:lstStyle/>
          <a:p>
            <a:pPr marL="0" indent="0" eaLnBrk="1" hangingPunct="1">
              <a:buFont typeface="Wingdings" pitchFamily="2" charset="2"/>
              <a:buNone/>
              <a:defRPr/>
            </a:pPr>
            <a:r>
              <a:rPr lang="en-US" sz="2800" dirty="0" smtClean="0"/>
              <a:t>Healthcare facility exposure control programs must:</a:t>
            </a:r>
          </a:p>
          <a:p>
            <a:pPr eaLnBrk="1" hangingPunct="1">
              <a:defRPr/>
            </a:pPr>
            <a:r>
              <a:rPr lang="en-US" sz="2800" dirty="0" smtClean="0"/>
              <a:t>Reflect changes in technology that eliminate or reduce exposure to </a:t>
            </a:r>
            <a:r>
              <a:rPr lang="en-US" sz="2800" dirty="0" err="1" smtClean="0"/>
              <a:t>bloodborne</a:t>
            </a:r>
            <a:r>
              <a:rPr lang="en-US" sz="2800" dirty="0" smtClean="0"/>
              <a:t> pathogens</a:t>
            </a:r>
          </a:p>
          <a:p>
            <a:pPr eaLnBrk="1" hangingPunct="1">
              <a:defRPr/>
            </a:pPr>
            <a:r>
              <a:rPr lang="en-US" sz="2800" dirty="0" smtClean="0"/>
              <a:t>Document </a:t>
            </a:r>
            <a:r>
              <a:rPr lang="en-US" sz="2800" b="1" u="sng" dirty="0" smtClean="0"/>
              <a:t>annually</a:t>
            </a:r>
            <a:r>
              <a:rPr lang="en-US" sz="2800" dirty="0" smtClean="0"/>
              <a:t> consideration and implementation of safer devices that are:</a:t>
            </a:r>
          </a:p>
          <a:p>
            <a:pPr lvl="1" eaLnBrk="1" hangingPunct="1">
              <a:defRPr/>
            </a:pPr>
            <a:r>
              <a:rPr lang="en-US" sz="2800" dirty="0" smtClean="0"/>
              <a:t>Appropriate</a:t>
            </a:r>
          </a:p>
          <a:p>
            <a:pPr lvl="1" eaLnBrk="1" hangingPunct="1">
              <a:defRPr/>
            </a:pPr>
            <a:r>
              <a:rPr lang="en-US" sz="2800" dirty="0" smtClean="0"/>
              <a:t>Commercially available</a:t>
            </a:r>
          </a:p>
          <a:p>
            <a:pPr lvl="1" eaLnBrk="1" hangingPunct="1">
              <a:defRPr/>
            </a:pPr>
            <a:r>
              <a:rPr lang="en-US" sz="2800" dirty="0" smtClean="0"/>
              <a:t>Effective</a:t>
            </a:r>
          </a:p>
          <a:p>
            <a:pPr eaLnBrk="1" hangingPunct="1">
              <a:defRPr/>
            </a:pPr>
            <a:r>
              <a:rPr lang="en-US" sz="2800" dirty="0"/>
              <a:t>Healthcare must solicit input from non-management personnel</a:t>
            </a:r>
          </a:p>
          <a:p>
            <a:pPr lvl="1" eaLnBrk="1" hangingPunct="1">
              <a:defRPr/>
            </a:pPr>
            <a:endParaRPr lang="en-US" sz="2400" dirty="0" smtClean="0"/>
          </a:p>
        </p:txBody>
      </p:sp>
      <p:graphicFrame>
        <p:nvGraphicFramePr>
          <p:cNvPr id="36868" name="Object 4"/>
          <p:cNvGraphicFramePr>
            <a:graphicFrameLocks noChangeAspect="1"/>
          </p:cNvGraphicFramePr>
          <p:nvPr>
            <p:extLst/>
          </p:nvPr>
        </p:nvGraphicFramePr>
        <p:xfrm>
          <a:off x="6477000" y="4038600"/>
          <a:ext cx="2133600" cy="1069340"/>
        </p:xfrm>
        <a:graphic>
          <a:graphicData uri="http://schemas.openxmlformats.org/presentationml/2006/ole">
            <mc:AlternateContent xmlns:mc="http://schemas.openxmlformats.org/markup-compatibility/2006">
              <mc:Choice xmlns:v="urn:schemas-microsoft-com:vml" Requires="v">
                <p:oleObj spid="_x0000_s1027" name="CorelDRAW" r:id="rId5" imgW="914400" imgH="914400" progId="CorelDraw.Graphic.7">
                  <p:embed/>
                </p:oleObj>
              </mc:Choice>
              <mc:Fallback>
                <p:oleObj name="CorelDRAW" r:id="rId5" imgW="914400" imgH="914400" progId="CorelDraw.Graphic.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t="12732" b="12820"/>
                      <a:stretch>
                        <a:fillRect/>
                      </a:stretch>
                    </p:blipFill>
                    <p:spPr bwMode="auto">
                      <a:xfrm>
                        <a:off x="6477000" y="4038600"/>
                        <a:ext cx="2133600" cy="1069340"/>
                      </a:xfrm>
                      <a:prstGeom prst="rect">
                        <a:avLst/>
                      </a:prstGeom>
                      <a:solidFill>
                        <a:schemeClr val="folHlink"/>
                      </a:solid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334294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943088" cy="1143000"/>
          </a:xfrm>
        </p:spPr>
        <p:txBody>
          <a:bodyPr/>
          <a:lstStyle/>
          <a:p>
            <a:r>
              <a:rPr lang="en-US" dirty="0">
                <a:solidFill>
                  <a:schemeClr val="tx2"/>
                </a:solidFill>
              </a:rPr>
              <a:t>Rule 7. </a:t>
            </a:r>
            <a:r>
              <a:rPr lang="en-US" dirty="0" smtClean="0">
                <a:solidFill>
                  <a:schemeClr val="tx2"/>
                </a:solidFill>
              </a:rPr>
              <a:t> Work </a:t>
            </a:r>
            <a:r>
              <a:rPr lang="en-US" dirty="0">
                <a:solidFill>
                  <a:schemeClr val="tx2"/>
                </a:solidFill>
              </a:rPr>
              <a:t>Practices </a:t>
            </a:r>
            <a:endParaRPr lang="en-US" dirty="0"/>
          </a:p>
        </p:txBody>
      </p:sp>
      <p:sp>
        <p:nvSpPr>
          <p:cNvPr id="3" name="Content Placeholder 2"/>
          <p:cNvSpPr>
            <a:spLocks noGrp="1"/>
          </p:cNvSpPr>
          <p:nvPr>
            <p:ph idx="1"/>
          </p:nvPr>
        </p:nvSpPr>
        <p:spPr>
          <a:xfrm>
            <a:off x="1066800" y="1447800"/>
            <a:ext cx="7866888" cy="4800600"/>
          </a:xfrm>
        </p:spPr>
        <p:txBody>
          <a:bodyPr/>
          <a:lstStyle/>
          <a:p>
            <a:pPr>
              <a:lnSpc>
                <a:spcPct val="90000"/>
              </a:lnSpc>
              <a:defRPr/>
            </a:pPr>
            <a:r>
              <a:rPr lang="en-US" dirty="0" smtClean="0"/>
              <a:t>Handwashing:</a:t>
            </a:r>
          </a:p>
          <a:p>
            <a:pPr lvl="1">
              <a:lnSpc>
                <a:spcPct val="90000"/>
              </a:lnSpc>
              <a:defRPr/>
            </a:pPr>
            <a:r>
              <a:rPr lang="en-US" dirty="0" smtClean="0"/>
              <a:t>Immediately </a:t>
            </a:r>
            <a:r>
              <a:rPr lang="en-US" dirty="0"/>
              <a:t>after removing gloves or other protective </a:t>
            </a:r>
            <a:r>
              <a:rPr lang="en-US" dirty="0" smtClean="0"/>
              <a:t>clothing</a:t>
            </a:r>
          </a:p>
          <a:p>
            <a:pPr lvl="1">
              <a:lnSpc>
                <a:spcPct val="90000"/>
              </a:lnSpc>
              <a:defRPr/>
            </a:pPr>
            <a:r>
              <a:rPr lang="en-US" dirty="0" smtClean="0"/>
              <a:t>After </a:t>
            </a:r>
            <a:r>
              <a:rPr lang="en-US" dirty="0"/>
              <a:t>contact with blood or </a:t>
            </a:r>
            <a:r>
              <a:rPr lang="en-US" dirty="0" smtClean="0"/>
              <a:t>OPIM</a:t>
            </a:r>
          </a:p>
          <a:p>
            <a:pPr lvl="1">
              <a:lnSpc>
                <a:spcPct val="90000"/>
              </a:lnSpc>
              <a:defRPr/>
            </a:pPr>
            <a:r>
              <a:rPr lang="en-US" strike="sngStrike" dirty="0" smtClean="0"/>
              <a:t>Upon leaving the work area</a:t>
            </a:r>
            <a:r>
              <a:rPr lang="en-US" dirty="0" smtClean="0"/>
              <a:t> (10/2014 revision)</a:t>
            </a:r>
            <a:endParaRPr lang="en-US" strike="sngStrike" dirty="0" smtClean="0"/>
          </a:p>
          <a:p>
            <a:pPr lvl="1">
              <a:lnSpc>
                <a:spcPct val="90000"/>
              </a:lnSpc>
              <a:defRPr/>
            </a:pPr>
            <a:r>
              <a:rPr lang="en-US" dirty="0" smtClean="0"/>
              <a:t>As soon as feasible after use of antiseptic hand cleansers when washing facilities were not available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B79CF792-C17A-4131-B877-09BCD03A9A85}" type="slidenum">
              <a:rPr lang="en-US" smtClean="0"/>
              <a:pPr>
                <a:defRPr/>
              </a:pPr>
              <a:t>26</a:t>
            </a:fld>
            <a:endParaRPr lang="en-US" dirty="0"/>
          </a:p>
        </p:txBody>
      </p:sp>
      <p:pic>
        <p:nvPicPr>
          <p:cNvPr id="77826" name="Picture 2" descr="Photo: Wash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648200"/>
            <a:ext cx="2979246"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3501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924800" cy="1143000"/>
          </a:xfrm>
        </p:spPr>
        <p:txBody>
          <a:bodyPr>
            <a:noAutofit/>
          </a:bodyPr>
          <a:lstStyle/>
          <a:p>
            <a:r>
              <a:rPr lang="en-US" sz="3500" dirty="0" smtClean="0"/>
              <a:t>Rule 8. Protective Clothing and Equipment</a:t>
            </a:r>
            <a:endParaRPr lang="en-US" sz="35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(f) </a:t>
            </a:r>
            <a:r>
              <a:rPr lang="en-US" dirty="0" smtClean="0"/>
              <a:t>An </a:t>
            </a:r>
            <a:r>
              <a:rPr lang="en-US" dirty="0"/>
              <a:t>employee shall wear gloves if there is a reasonable anticipation of direct skin contact with blood, other potentially infectious material, mucous membranes, or </a:t>
            </a:r>
            <a:r>
              <a:rPr lang="en-US" dirty="0" smtClean="0"/>
              <a:t>non-intact </a:t>
            </a:r>
            <a:r>
              <a:rPr lang="en-US" dirty="0"/>
              <a:t>skin of </a:t>
            </a:r>
            <a:r>
              <a:rPr lang="en-US" dirty="0" smtClean="0"/>
              <a:t>patients……</a:t>
            </a:r>
          </a:p>
          <a:p>
            <a:pPr marL="0" indent="0">
              <a:buNone/>
            </a:pPr>
            <a:r>
              <a:rPr lang="en-US" dirty="0" smtClean="0"/>
              <a:t> </a:t>
            </a:r>
            <a:r>
              <a:rPr lang="en-US" strike="sngStrike" dirty="0"/>
              <a:t>Gloves shall be changed between patient contacts. </a:t>
            </a:r>
            <a:endParaRPr lang="en-US" strike="sngStrike" dirty="0" smtClean="0"/>
          </a:p>
          <a:p>
            <a:pPr marL="0" indent="0">
              <a:buNone/>
            </a:pPr>
            <a:endParaRPr lang="en-US" strike="sngStrike" dirty="0" smtClean="0"/>
          </a:p>
          <a:p>
            <a:pPr marL="0" indent="0">
              <a:buNone/>
            </a:pPr>
            <a:r>
              <a:rPr lang="en-US" strike="sngStrike" dirty="0" smtClean="0"/>
              <a:t>(</a:t>
            </a:r>
            <a:r>
              <a:rPr lang="en-US" strike="sngStrike" dirty="0"/>
              <a:t>l) To minimize the need for direct mouth-to-mouth resuscitation, pocket masks, resuscitation bags, or other ventilation devices shall be provided in strategic locations and to trained personnel where the need for resuscitation is likely. </a:t>
            </a:r>
          </a:p>
        </p:txBody>
      </p:sp>
    </p:spTree>
    <p:custDataLst>
      <p:tags r:id="rId1"/>
    </p:custDataLst>
    <p:extLst>
      <p:ext uri="{BB962C8B-B14F-4D97-AF65-F5344CB8AC3E}">
        <p14:creationId xmlns:p14="http://schemas.microsoft.com/office/powerpoint/2010/main" val="4016092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1066800" y="274638"/>
            <a:ext cx="7866888" cy="1143000"/>
          </a:xfrm>
        </p:spPr>
        <p:txBody>
          <a:bodyPr>
            <a:normAutofit/>
          </a:bodyPr>
          <a:lstStyle/>
          <a:p>
            <a:pPr eaLnBrk="1" hangingPunct="1">
              <a:defRPr/>
            </a:pPr>
            <a:r>
              <a:rPr lang="en-US" dirty="0">
                <a:solidFill>
                  <a:schemeClr val="tx2"/>
                </a:solidFill>
              </a:rPr>
              <a:t>Rule 11. Laundry</a:t>
            </a:r>
          </a:p>
        </p:txBody>
      </p:sp>
      <p:sp>
        <p:nvSpPr>
          <p:cNvPr id="149507" name="Rectangle 3"/>
          <p:cNvSpPr>
            <a:spLocks noGrp="1" noRot="1" noChangeArrowheads="1"/>
          </p:cNvSpPr>
          <p:nvPr>
            <p:ph idx="1"/>
          </p:nvPr>
        </p:nvSpPr>
        <p:spPr>
          <a:xfrm>
            <a:off x="838200" y="1447800"/>
            <a:ext cx="8095488" cy="4800600"/>
          </a:xfrm>
        </p:spPr>
        <p:txBody>
          <a:bodyPr/>
          <a:lstStyle/>
          <a:p>
            <a:pPr>
              <a:defRPr/>
            </a:pPr>
            <a:r>
              <a:rPr lang="en-US" dirty="0" smtClean="0"/>
              <a:t>Laundry </a:t>
            </a:r>
            <a:r>
              <a:rPr lang="en-US" dirty="0"/>
              <a:t>workers in health care settings are usually category A and must be supplied and use PPE when handling contaminated laundry</a:t>
            </a:r>
            <a:r>
              <a:rPr lang="en-US" dirty="0" smtClean="0"/>
              <a:t>.</a:t>
            </a:r>
          </a:p>
          <a:p>
            <a:pPr>
              <a:defRPr/>
            </a:pPr>
            <a:r>
              <a:rPr lang="en-US" dirty="0" smtClean="0"/>
              <a:t>Follow universal precautions. </a:t>
            </a:r>
          </a:p>
          <a:p>
            <a:pPr marL="82296" indent="0">
              <a:buNone/>
              <a:defRPr/>
            </a:pPr>
            <a:endParaRPr lang="en-US" strike="sngStrike" dirty="0"/>
          </a:p>
        </p:txBody>
      </p:sp>
      <p:sp>
        <p:nvSpPr>
          <p:cNvPr id="2" name="Slide Number Placeholder 1"/>
          <p:cNvSpPr>
            <a:spLocks noGrp="1"/>
          </p:cNvSpPr>
          <p:nvPr>
            <p:ph type="sldNum" sz="quarter" idx="12"/>
          </p:nvPr>
        </p:nvSpPr>
        <p:spPr/>
        <p:txBody>
          <a:bodyPr/>
          <a:lstStyle/>
          <a:p>
            <a:pPr>
              <a:defRPr/>
            </a:pPr>
            <a:fld id="{B79CF792-C17A-4131-B877-09BCD03A9A85}" type="slidenum">
              <a:rPr lang="en-US" smtClean="0"/>
              <a:pPr>
                <a:defRPr/>
              </a:pPr>
              <a:t>28</a:t>
            </a:fld>
            <a:endParaRPr lang="en-US" dirty="0"/>
          </a:p>
        </p:txBody>
      </p:sp>
      <p:pic>
        <p:nvPicPr>
          <p:cNvPr id="5" name="Picture 4"/>
          <p:cNvPicPr>
            <a:picLocks noChangeAspect="1" noChangeArrowheads="1"/>
          </p:cNvPicPr>
          <p:nvPr/>
        </p:nvPicPr>
        <p:blipFill>
          <a:blip r:embed="rId4"/>
          <a:srcRect/>
          <a:stretch>
            <a:fillRect/>
          </a:stretch>
        </p:blipFill>
        <p:spPr bwMode="auto">
          <a:xfrm>
            <a:off x="2819400" y="3761755"/>
            <a:ext cx="4114800" cy="254379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452967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1066800" y="274638"/>
            <a:ext cx="7866888" cy="1143000"/>
          </a:xfrm>
        </p:spPr>
        <p:txBody>
          <a:bodyPr>
            <a:noAutofit/>
          </a:bodyPr>
          <a:lstStyle/>
          <a:p>
            <a:pPr eaLnBrk="1" hangingPunct="1">
              <a:defRPr/>
            </a:pPr>
            <a:r>
              <a:rPr lang="en-US" dirty="0">
                <a:solidFill>
                  <a:schemeClr val="tx2"/>
                </a:solidFill>
              </a:rPr>
              <a:t>Rule 13. </a:t>
            </a:r>
            <a:r>
              <a:rPr lang="en-US" dirty="0" smtClean="0">
                <a:solidFill>
                  <a:schemeClr val="tx2"/>
                </a:solidFill>
              </a:rPr>
              <a:t>Vaccinations</a:t>
            </a:r>
            <a:endParaRPr lang="en-US" dirty="0">
              <a:solidFill>
                <a:schemeClr val="tx2"/>
              </a:solidFill>
            </a:endParaRPr>
          </a:p>
        </p:txBody>
      </p:sp>
      <p:sp>
        <p:nvSpPr>
          <p:cNvPr id="153603" name="Rectangle 3"/>
          <p:cNvSpPr>
            <a:spLocks noGrp="1" noRot="1" noChangeArrowheads="1"/>
          </p:cNvSpPr>
          <p:nvPr>
            <p:ph idx="1"/>
          </p:nvPr>
        </p:nvSpPr>
        <p:spPr>
          <a:xfrm>
            <a:off x="990600" y="1722438"/>
            <a:ext cx="8153400" cy="4525962"/>
          </a:xfrm>
        </p:spPr>
        <p:txBody>
          <a:bodyPr>
            <a:normAutofit/>
          </a:bodyPr>
          <a:lstStyle/>
          <a:p>
            <a:pPr eaLnBrk="1" hangingPunct="1">
              <a:defRPr/>
            </a:pPr>
            <a:r>
              <a:rPr lang="en-US" dirty="0"/>
              <a:t>Within 10 days of initial assignment </a:t>
            </a:r>
            <a:r>
              <a:rPr lang="en-US" dirty="0" smtClean="0"/>
              <a:t>each  </a:t>
            </a:r>
            <a:r>
              <a:rPr lang="en-US" dirty="0"/>
              <a:t>category A </a:t>
            </a:r>
            <a:r>
              <a:rPr lang="en-US" dirty="0" smtClean="0"/>
              <a:t>employee must be offered:</a:t>
            </a:r>
            <a:endParaRPr lang="en-US" dirty="0"/>
          </a:p>
          <a:p>
            <a:pPr lvl="1" eaLnBrk="1" hangingPunct="1">
              <a:defRPr/>
            </a:pPr>
            <a:r>
              <a:rPr lang="en-US" dirty="0"/>
              <a:t>HBV vaccination </a:t>
            </a:r>
            <a:endParaRPr lang="en-US" strike="sngStrike" dirty="0"/>
          </a:p>
          <a:p>
            <a:pPr lvl="1" eaLnBrk="1" hangingPunct="1">
              <a:defRPr/>
            </a:pPr>
            <a:r>
              <a:rPr lang="en-US" dirty="0"/>
              <a:t>If an employee declines vaccination the employer must have a signed declination </a:t>
            </a:r>
            <a:r>
              <a:rPr lang="en-US" dirty="0" smtClean="0"/>
              <a:t>form</a:t>
            </a:r>
          </a:p>
          <a:p>
            <a:pPr marL="402336" lvl="1" indent="0" eaLnBrk="1" hangingPunct="1">
              <a:buNone/>
              <a:defRPr/>
            </a:pPr>
            <a:endParaRPr lang="en-US" dirty="0"/>
          </a:p>
        </p:txBody>
      </p:sp>
      <p:sp>
        <p:nvSpPr>
          <p:cNvPr id="2" name="Slide Number Placeholder 1"/>
          <p:cNvSpPr>
            <a:spLocks noGrp="1"/>
          </p:cNvSpPr>
          <p:nvPr>
            <p:ph type="sldNum" sz="quarter" idx="12"/>
          </p:nvPr>
        </p:nvSpPr>
        <p:spPr/>
        <p:txBody>
          <a:bodyPr/>
          <a:lstStyle/>
          <a:p>
            <a:pPr>
              <a:defRPr/>
            </a:pPr>
            <a:fld id="{B79CF792-C17A-4131-B877-09BCD03A9A85}" type="slidenum">
              <a:rPr lang="en-US" smtClean="0"/>
              <a:pPr>
                <a:defRPr/>
              </a:pPr>
              <a:t>29</a:t>
            </a:fld>
            <a:endParaRPr lang="en-US" dirty="0"/>
          </a:p>
        </p:txBody>
      </p:sp>
      <p:pic>
        <p:nvPicPr>
          <p:cNvPr id="90115" name="Picture 3" descr="C:\Documents and Settings\ThelenJ10\Local Settings\Temporary Internet Files\Content.IE5\M4HV4C3T\MP90042223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482050"/>
            <a:ext cx="3048000" cy="22788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6264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2016 MHCSA Quarterly Meetings</a:t>
            </a:r>
          </a:p>
        </p:txBody>
      </p:sp>
      <p:sp>
        <p:nvSpPr>
          <p:cNvPr id="3" name="Content Placeholder 2"/>
          <p:cNvSpPr>
            <a:spLocks noGrp="1"/>
          </p:cNvSpPr>
          <p:nvPr>
            <p:ph idx="1"/>
          </p:nvPr>
        </p:nvSpPr>
        <p:spPr>
          <a:xfrm>
            <a:off x="791308" y="1327638"/>
            <a:ext cx="8009792" cy="5011615"/>
          </a:xfrm>
        </p:spPr>
        <p:txBody>
          <a:bodyPr/>
          <a:lstStyle/>
          <a:p>
            <a:r>
              <a:rPr lang="en-US" dirty="0" smtClean="0">
                <a:solidFill>
                  <a:srgbClr val="C00000"/>
                </a:solidFill>
              </a:rPr>
              <a:t>Friday</a:t>
            </a:r>
            <a:r>
              <a:rPr lang="en-US" dirty="0">
                <a:solidFill>
                  <a:srgbClr val="C00000"/>
                </a:solidFill>
              </a:rPr>
              <a:t>, </a:t>
            </a:r>
            <a:r>
              <a:rPr lang="en-US" dirty="0"/>
              <a:t>March </a:t>
            </a:r>
            <a:r>
              <a:rPr lang="en-US" dirty="0" smtClean="0"/>
              <a:t>11, </a:t>
            </a:r>
            <a:r>
              <a:rPr lang="en-US" dirty="0"/>
              <a:t>2016</a:t>
            </a:r>
          </a:p>
          <a:p>
            <a:r>
              <a:rPr lang="en-US" dirty="0">
                <a:solidFill>
                  <a:schemeClr val="accent5">
                    <a:lumMod val="75000"/>
                  </a:schemeClr>
                </a:solidFill>
              </a:rPr>
              <a:t>Thursday, </a:t>
            </a:r>
            <a:r>
              <a:rPr lang="en-US" dirty="0"/>
              <a:t>June 16, 2016</a:t>
            </a:r>
          </a:p>
          <a:p>
            <a:r>
              <a:rPr lang="en-US" dirty="0" smtClean="0">
                <a:solidFill>
                  <a:srgbClr val="C00000"/>
                </a:solidFill>
              </a:rPr>
              <a:t>Friday, </a:t>
            </a:r>
            <a:r>
              <a:rPr lang="en-US" dirty="0" smtClean="0"/>
              <a:t>September 16, 2016 </a:t>
            </a:r>
            <a:r>
              <a:rPr lang="en-US" dirty="0"/>
              <a:t> </a:t>
            </a:r>
            <a:endParaRPr lang="en-US" dirty="0" smtClean="0"/>
          </a:p>
          <a:p>
            <a:r>
              <a:rPr lang="en-US" dirty="0" smtClean="0">
                <a:solidFill>
                  <a:schemeClr val="accent5">
                    <a:lumMod val="75000"/>
                  </a:schemeClr>
                </a:solidFill>
              </a:rPr>
              <a:t>Friday</a:t>
            </a:r>
            <a:r>
              <a:rPr lang="en-US" dirty="0">
                <a:solidFill>
                  <a:schemeClr val="accent5">
                    <a:lumMod val="75000"/>
                  </a:schemeClr>
                </a:solidFill>
              </a:rPr>
              <a:t>, </a:t>
            </a:r>
            <a:r>
              <a:rPr lang="en-US" dirty="0"/>
              <a:t>November 4, 2016 </a:t>
            </a:r>
            <a:r>
              <a:rPr lang="en-US" dirty="0" smtClean="0"/>
              <a:t>- Conference</a:t>
            </a:r>
            <a:endParaRPr lang="en-US" dirty="0"/>
          </a:p>
          <a:p>
            <a:endParaRPr lang="en-US" dirty="0" smtClean="0"/>
          </a:p>
          <a:p>
            <a:r>
              <a:rPr lang="en-US" dirty="0" smtClean="0"/>
              <a:t> </a:t>
            </a:r>
          </a:p>
          <a:p>
            <a:endParaRPr lang="en-US" dirty="0" smtClean="0"/>
          </a:p>
          <a:p>
            <a:r>
              <a:rPr lang="en-US" b="1" dirty="0" smtClean="0"/>
              <a:t>$25 Annual Membership</a:t>
            </a:r>
          </a:p>
          <a:p>
            <a:r>
              <a:rPr lang="en-US" dirty="0" smtClean="0"/>
              <a:t>To apply, see website at </a:t>
            </a:r>
            <a:r>
              <a:rPr lang="en-US" dirty="0" smtClean="0">
                <a:hlinkClick r:id="rId3"/>
              </a:rPr>
              <a:t>www.mhcsa.org</a:t>
            </a:r>
            <a:r>
              <a:rPr lang="en-US" dirty="0" smtClean="0"/>
              <a:t>.</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26434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Standards</a:t>
            </a:r>
            <a:endParaRPr lang="en-US" dirty="0"/>
          </a:p>
        </p:txBody>
      </p:sp>
      <p:sp>
        <p:nvSpPr>
          <p:cNvPr id="3" name="Content Placeholder 2"/>
          <p:cNvSpPr>
            <a:spLocks noGrp="1"/>
          </p:cNvSpPr>
          <p:nvPr>
            <p:ph idx="1"/>
          </p:nvPr>
        </p:nvSpPr>
        <p:spPr>
          <a:xfrm>
            <a:off x="1400296" y="1676400"/>
            <a:ext cx="7498080" cy="4800600"/>
          </a:xfrm>
        </p:spPr>
        <p:txBody>
          <a:bodyPr/>
          <a:lstStyle/>
          <a:p>
            <a:r>
              <a:rPr lang="en-US" dirty="0" smtClean="0"/>
              <a:t>Although not specifically listed in the OSHA guidance document, the following are other standards that may be addressed during an inspection.</a:t>
            </a:r>
          </a:p>
          <a:p>
            <a:pPr lvl="1"/>
            <a:r>
              <a:rPr lang="en-US" dirty="0" smtClean="0"/>
              <a:t>Hazard Communication</a:t>
            </a:r>
          </a:p>
          <a:p>
            <a:pPr lvl="1"/>
            <a:r>
              <a:rPr lang="en-US" dirty="0" smtClean="0"/>
              <a:t>Personal Protective Equipment</a:t>
            </a:r>
          </a:p>
          <a:p>
            <a:pPr lvl="1"/>
            <a:r>
              <a:rPr lang="en-US" dirty="0" smtClean="0"/>
              <a:t>Recording and Reporting of Occupational Injuries and Illnesses</a:t>
            </a:r>
            <a:endParaRPr lang="en-US" dirty="0"/>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229697"/>
            <a:ext cx="1448150" cy="13404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1477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1898" y="1371600"/>
            <a:ext cx="6306719" cy="1752600"/>
          </a:xfrm>
        </p:spPr>
        <p:txBody>
          <a:bodyPr>
            <a:normAutofit fontScale="90000"/>
          </a:bodyPr>
          <a:lstStyle/>
          <a:p>
            <a:r>
              <a:rPr lang="en-US" dirty="0" smtClean="0"/>
              <a:t>Hazard Communication</a:t>
            </a:r>
            <a:br>
              <a:rPr lang="en-US" dirty="0" smtClean="0"/>
            </a:br>
            <a:r>
              <a:rPr lang="en-US" dirty="0" smtClean="0"/>
              <a:t>Revised December,2012</a:t>
            </a:r>
            <a:endParaRPr lang="en-US" dirty="0"/>
          </a:p>
        </p:txBody>
      </p:sp>
      <p:pic>
        <p:nvPicPr>
          <p:cNvPr id="6"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0440" y="5791200"/>
            <a:ext cx="841510" cy="77889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Documents and Settings\ThelenJ10\Local Settings\Temporary Internet Files\Content.IE5\1OC3M40Q\MP9004392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657600"/>
            <a:ext cx="4152009" cy="27600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6160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81000"/>
            <a:ext cx="8077200" cy="1139825"/>
          </a:xfrm>
        </p:spPr>
        <p:txBody>
          <a:bodyPr>
            <a:noAutofit/>
          </a:bodyPr>
          <a:lstStyle/>
          <a:p>
            <a:pPr eaLnBrk="1" hangingPunct="1"/>
            <a:r>
              <a:rPr lang="en-US" altLang="en-US" sz="3600" dirty="0" smtClean="0">
                <a:effectLst/>
              </a:rPr>
              <a:t>Safety Data Sheets (SDSs)</a:t>
            </a:r>
            <a:br>
              <a:rPr lang="en-US" altLang="en-US" sz="3600" dirty="0" smtClean="0">
                <a:effectLst/>
              </a:rPr>
            </a:br>
            <a:r>
              <a:rPr lang="en-US" altLang="en-US" sz="1200" dirty="0" smtClean="0">
                <a:solidFill>
                  <a:schemeClr val="tx1"/>
                </a:solidFill>
                <a:effectLst/>
              </a:rPr>
              <a:t/>
            </a:r>
            <a:br>
              <a:rPr lang="en-US" altLang="en-US" sz="1200" dirty="0" smtClean="0">
                <a:solidFill>
                  <a:schemeClr val="tx1"/>
                </a:solidFill>
                <a:effectLst/>
              </a:rPr>
            </a:br>
            <a:r>
              <a:rPr lang="en-US" altLang="en-US" sz="1200" dirty="0" smtClean="0">
                <a:solidFill>
                  <a:schemeClr val="tx1"/>
                </a:solidFill>
                <a:effectLst/>
              </a:rPr>
              <a:t> </a:t>
            </a:r>
            <a:r>
              <a:rPr lang="en-US" altLang="en-US" sz="2000" dirty="0" smtClean="0">
                <a:solidFill>
                  <a:schemeClr val="tx1"/>
                </a:solidFill>
                <a:effectLst/>
              </a:rPr>
              <a:t>New 16-section standardized SDS format required (ANSI Z400.1)</a:t>
            </a:r>
          </a:p>
        </p:txBody>
      </p:sp>
      <p:sp>
        <p:nvSpPr>
          <p:cNvPr id="13" name="Rectangle 3"/>
          <p:cNvSpPr txBox="1">
            <a:spLocks noChangeArrowheads="1"/>
          </p:cNvSpPr>
          <p:nvPr/>
        </p:nvSpPr>
        <p:spPr bwMode="auto">
          <a:xfrm>
            <a:off x="939800" y="1751013"/>
            <a:ext cx="414866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sz="2000" kern="0" dirty="0" smtClean="0">
                <a:effectLst/>
              </a:rPr>
              <a:t>Section 1 – Identification</a:t>
            </a:r>
          </a:p>
          <a:p>
            <a:pPr eaLnBrk="1" hangingPunct="1">
              <a:spcAft>
                <a:spcPts val="200"/>
              </a:spcAft>
              <a:buFont typeface="Wingdings" pitchFamily="2" charset="2"/>
              <a:buNone/>
              <a:defRPr/>
            </a:pPr>
            <a:r>
              <a:rPr lang="en-US" sz="2000" kern="0" dirty="0" smtClean="0">
                <a:effectLst/>
              </a:rPr>
              <a:t>Section 2 – Hazard(s) identification </a:t>
            </a:r>
          </a:p>
          <a:p>
            <a:pPr eaLnBrk="1" hangingPunct="1">
              <a:spcAft>
                <a:spcPts val="200"/>
              </a:spcAft>
              <a:buFont typeface="Wingdings" pitchFamily="2" charset="2"/>
              <a:buNone/>
              <a:defRPr/>
            </a:pPr>
            <a:r>
              <a:rPr lang="en-US" sz="2000" kern="0" dirty="0" smtClean="0">
                <a:effectLst/>
              </a:rPr>
              <a:t>Section 3 – Composition / Information 	     on Ingredients</a:t>
            </a:r>
          </a:p>
          <a:p>
            <a:pPr eaLnBrk="1" hangingPunct="1">
              <a:spcAft>
                <a:spcPts val="200"/>
              </a:spcAft>
              <a:buFont typeface="Wingdings" pitchFamily="2" charset="2"/>
              <a:buNone/>
              <a:defRPr/>
            </a:pPr>
            <a:r>
              <a:rPr lang="en-US" sz="2000" kern="0" dirty="0" smtClean="0">
                <a:effectLst/>
              </a:rPr>
              <a:t>Section 4 – First-aid Measures</a:t>
            </a:r>
          </a:p>
          <a:p>
            <a:pPr eaLnBrk="1" hangingPunct="1">
              <a:spcAft>
                <a:spcPts val="200"/>
              </a:spcAft>
              <a:buFont typeface="Wingdings" pitchFamily="2" charset="2"/>
              <a:buNone/>
              <a:defRPr/>
            </a:pPr>
            <a:r>
              <a:rPr lang="en-US" sz="2000" kern="0" dirty="0" smtClean="0">
                <a:effectLst/>
              </a:rPr>
              <a:t>Section 5 – Fire-fighting Measures</a:t>
            </a:r>
          </a:p>
          <a:p>
            <a:pPr eaLnBrk="1" hangingPunct="1">
              <a:spcAft>
                <a:spcPts val="200"/>
              </a:spcAft>
              <a:buFont typeface="Wingdings" pitchFamily="2" charset="2"/>
              <a:buNone/>
              <a:defRPr/>
            </a:pPr>
            <a:r>
              <a:rPr lang="en-US" sz="2000" kern="0" dirty="0" smtClean="0">
                <a:effectLst/>
              </a:rPr>
              <a:t>Section 6 – Accidental Release 	     	     Measures</a:t>
            </a:r>
          </a:p>
          <a:p>
            <a:pPr eaLnBrk="1" hangingPunct="1">
              <a:spcAft>
                <a:spcPts val="200"/>
              </a:spcAft>
              <a:buFont typeface="Wingdings" pitchFamily="2" charset="2"/>
              <a:buNone/>
              <a:defRPr/>
            </a:pPr>
            <a:r>
              <a:rPr lang="en-US" sz="2000" kern="0" dirty="0" smtClean="0">
                <a:effectLst/>
              </a:rPr>
              <a:t>Section 7 – Handling and Storage</a:t>
            </a:r>
          </a:p>
          <a:p>
            <a:pPr eaLnBrk="1" hangingPunct="1">
              <a:spcAft>
                <a:spcPts val="200"/>
              </a:spcAft>
              <a:buFont typeface="Wingdings" pitchFamily="2" charset="2"/>
              <a:buNone/>
              <a:defRPr/>
            </a:pPr>
            <a:r>
              <a:rPr lang="en-US" sz="2000" kern="0" dirty="0" smtClean="0">
                <a:effectLst/>
              </a:rPr>
              <a:t>Section 8 – Exposure Controls / 	   	     Personal Protection</a:t>
            </a:r>
          </a:p>
          <a:p>
            <a:pPr eaLnBrk="1" hangingPunct="1">
              <a:spcAft>
                <a:spcPts val="200"/>
              </a:spcAft>
              <a:buFont typeface="Wingdings" pitchFamily="2" charset="2"/>
              <a:buNone/>
              <a:defRPr/>
            </a:pPr>
            <a:r>
              <a:rPr lang="en-US" sz="2000" kern="0" dirty="0" smtClean="0">
                <a:effectLst/>
              </a:rPr>
              <a:t>Section 9 – Physical and Chemical 	        </a:t>
            </a:r>
          </a:p>
          <a:p>
            <a:pPr eaLnBrk="1" hangingPunct="1">
              <a:spcAft>
                <a:spcPts val="200"/>
              </a:spcAft>
              <a:buFont typeface="Wingdings" pitchFamily="2" charset="2"/>
              <a:buNone/>
              <a:defRPr/>
            </a:pPr>
            <a:r>
              <a:rPr lang="en-US" sz="2000" kern="0" dirty="0">
                <a:effectLst/>
              </a:rPr>
              <a:t> </a:t>
            </a:r>
            <a:r>
              <a:rPr lang="en-US" sz="2000" kern="0" dirty="0" smtClean="0">
                <a:effectLst/>
              </a:rPr>
              <a:t>                  Properties</a:t>
            </a:r>
          </a:p>
        </p:txBody>
      </p:sp>
      <p:sp>
        <p:nvSpPr>
          <p:cNvPr id="14" name="Rectangle 4"/>
          <p:cNvSpPr txBox="1">
            <a:spLocks noChangeArrowheads="1"/>
          </p:cNvSpPr>
          <p:nvPr/>
        </p:nvSpPr>
        <p:spPr bwMode="auto">
          <a:xfrm>
            <a:off x="5029200" y="1751013"/>
            <a:ext cx="4114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sz="2000" kern="0" dirty="0" smtClean="0">
                <a:effectLst/>
              </a:rPr>
              <a:t>Section 10 – Stability and Reactivity</a:t>
            </a:r>
          </a:p>
          <a:p>
            <a:pPr eaLnBrk="1" hangingPunct="1">
              <a:spcAft>
                <a:spcPts val="200"/>
              </a:spcAft>
              <a:buFont typeface="Wingdings" pitchFamily="2" charset="2"/>
              <a:buNone/>
              <a:defRPr/>
            </a:pPr>
            <a:r>
              <a:rPr lang="en-US" sz="2000" kern="0" dirty="0" smtClean="0">
                <a:effectLst/>
              </a:rPr>
              <a:t>Section 11 – Toxicological Information</a:t>
            </a:r>
          </a:p>
          <a:p>
            <a:pPr eaLnBrk="1" hangingPunct="1">
              <a:spcAft>
                <a:spcPts val="200"/>
              </a:spcAft>
              <a:buFont typeface="Wingdings" pitchFamily="2" charset="2"/>
              <a:buNone/>
              <a:defRPr/>
            </a:pPr>
            <a:r>
              <a:rPr lang="en-US" sz="2000" kern="0" dirty="0" smtClean="0">
                <a:solidFill>
                  <a:srgbClr val="C00000"/>
                </a:solidFill>
                <a:effectLst/>
              </a:rPr>
              <a:t>Section 12 – Ecological Information*</a:t>
            </a:r>
          </a:p>
          <a:p>
            <a:pPr eaLnBrk="1" hangingPunct="1">
              <a:spcAft>
                <a:spcPts val="200"/>
              </a:spcAft>
              <a:buFont typeface="Wingdings" pitchFamily="2" charset="2"/>
              <a:buNone/>
              <a:defRPr/>
            </a:pPr>
            <a:r>
              <a:rPr lang="en-US" sz="2000" kern="0" dirty="0" smtClean="0">
                <a:solidFill>
                  <a:srgbClr val="C00000"/>
                </a:solidFill>
                <a:effectLst/>
              </a:rPr>
              <a:t>Section 13 – Disposal Consideration*</a:t>
            </a:r>
          </a:p>
          <a:p>
            <a:pPr eaLnBrk="1" hangingPunct="1">
              <a:spcAft>
                <a:spcPts val="200"/>
              </a:spcAft>
              <a:buFont typeface="Wingdings" pitchFamily="2" charset="2"/>
              <a:buNone/>
              <a:defRPr/>
            </a:pPr>
            <a:r>
              <a:rPr lang="en-US" sz="2000" kern="0" dirty="0" smtClean="0">
                <a:solidFill>
                  <a:srgbClr val="C00000"/>
                </a:solidFill>
                <a:effectLst/>
              </a:rPr>
              <a:t>Section 14 – Transport Information*</a:t>
            </a:r>
          </a:p>
          <a:p>
            <a:pPr eaLnBrk="1" hangingPunct="1">
              <a:spcAft>
                <a:spcPts val="200"/>
              </a:spcAft>
              <a:buFont typeface="Wingdings" pitchFamily="2" charset="2"/>
              <a:buNone/>
              <a:defRPr/>
            </a:pPr>
            <a:r>
              <a:rPr lang="en-US" sz="2000" kern="0" dirty="0" smtClean="0">
                <a:solidFill>
                  <a:srgbClr val="C00000"/>
                </a:solidFill>
                <a:effectLst/>
              </a:rPr>
              <a:t>Section 15 – Regulatory Information*</a:t>
            </a:r>
          </a:p>
          <a:p>
            <a:pPr eaLnBrk="1" hangingPunct="1">
              <a:spcAft>
                <a:spcPts val="200"/>
              </a:spcAft>
              <a:buFont typeface="Wingdings" pitchFamily="2" charset="2"/>
              <a:buNone/>
              <a:defRPr/>
            </a:pPr>
            <a:r>
              <a:rPr lang="en-US" sz="2000" kern="0" dirty="0" smtClean="0">
                <a:effectLst/>
              </a:rPr>
              <a:t>Section 16 – Other information including date of preparation of last revision</a:t>
            </a:r>
          </a:p>
        </p:txBody>
      </p:sp>
      <p:sp>
        <p:nvSpPr>
          <p:cNvPr id="9221" name="TextBox 6"/>
          <p:cNvSpPr txBox="1">
            <a:spLocks noChangeArrowheads="1"/>
          </p:cNvSpPr>
          <p:nvPr/>
        </p:nvSpPr>
        <p:spPr bwMode="auto">
          <a:xfrm>
            <a:off x="5257800" y="565785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eaLnBrk="1" hangingPunct="1">
              <a:spcBef>
                <a:spcPct val="0"/>
              </a:spcBef>
              <a:buClrTx/>
              <a:buSzTx/>
              <a:buFontTx/>
              <a:buNone/>
            </a:pPr>
            <a:r>
              <a:rPr lang="en-US" altLang="en-US" sz="1800" dirty="0">
                <a:solidFill>
                  <a:srgbClr val="C00000"/>
                </a:solidFill>
                <a:latin typeface="Arial" charset="0"/>
              </a:rPr>
              <a:t>*Sections outside of MIOSHA jurisdiction but inclusion of these sections is necessary for a GHS compliant SDS</a:t>
            </a:r>
          </a:p>
        </p:txBody>
      </p:sp>
    </p:spTree>
    <p:custDataLst>
      <p:tags r:id="rId1"/>
    </p:custDataLst>
    <p:extLst>
      <p:ext uri="{BB962C8B-B14F-4D97-AF65-F5344CB8AC3E}">
        <p14:creationId xmlns:p14="http://schemas.microsoft.com/office/powerpoint/2010/main" val="358670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6096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pPr eaLnBrk="1" hangingPunct="1"/>
            <a:r>
              <a:rPr lang="en-US" altLang="en-US" sz="4000" smtClean="0"/>
              <a:t>Safety Data Sheets (SDSs)</a:t>
            </a:r>
          </a:p>
        </p:txBody>
      </p:sp>
      <p:sp>
        <p:nvSpPr>
          <p:cNvPr id="191491" name="Rectangle 3"/>
          <p:cNvSpPr>
            <a:spLocks noGrp="1" noChangeArrowheads="1"/>
          </p:cNvSpPr>
          <p:nvPr>
            <p:ph type="body" idx="1"/>
          </p:nvPr>
        </p:nvSpPr>
        <p:spPr>
          <a:xfrm>
            <a:off x="1066800" y="1371600"/>
            <a:ext cx="7843838" cy="5181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2800" dirty="0" smtClean="0"/>
              <a:t>Maintain for:</a:t>
            </a:r>
          </a:p>
          <a:p>
            <a:pPr lvl="1" eaLnBrk="1" hangingPunct="1">
              <a:defRPr/>
            </a:pPr>
            <a:r>
              <a:rPr lang="en-US" sz="2800" dirty="0" smtClean="0"/>
              <a:t>Hazardous drugs (liquid or powdered)</a:t>
            </a:r>
          </a:p>
          <a:p>
            <a:pPr lvl="1" eaLnBrk="1" hangingPunct="1">
              <a:defRPr/>
            </a:pPr>
            <a:r>
              <a:rPr lang="en-US" sz="2800" dirty="0" smtClean="0"/>
              <a:t>Disinfectants</a:t>
            </a:r>
          </a:p>
          <a:p>
            <a:pPr lvl="1" eaLnBrk="1" hangingPunct="1">
              <a:defRPr/>
            </a:pPr>
            <a:r>
              <a:rPr lang="en-US" sz="2800" dirty="0" smtClean="0"/>
              <a:t>Oxygen</a:t>
            </a:r>
          </a:p>
          <a:p>
            <a:pPr eaLnBrk="1" hangingPunct="1">
              <a:defRPr/>
            </a:pPr>
            <a:r>
              <a:rPr lang="en-US" sz="2800" dirty="0" smtClean="0"/>
              <a:t>Consumer Products exemptions:</a:t>
            </a:r>
          </a:p>
          <a:p>
            <a:pPr lvl="1" eaLnBrk="1" hangingPunct="1">
              <a:defRPr/>
            </a:pPr>
            <a:r>
              <a:rPr lang="en-US" sz="3000" dirty="0" smtClean="0"/>
              <a:t>Personal use items (i.e. hairspray)</a:t>
            </a:r>
          </a:p>
          <a:p>
            <a:pPr lvl="1" eaLnBrk="1" hangingPunct="1">
              <a:defRPr/>
            </a:pPr>
            <a:r>
              <a:rPr lang="en-US" sz="3000" dirty="0" smtClean="0"/>
              <a:t>Other household products used for purpose and quantity intended in the home.</a:t>
            </a:r>
          </a:p>
          <a:p>
            <a:pPr eaLnBrk="1" hangingPunct="1">
              <a:defRPr/>
            </a:pPr>
            <a:r>
              <a:rPr lang="en-US" sz="2800" dirty="0" smtClean="0"/>
              <a:t>Contact manufacturer/distributor/supplier when required SDS not received</a:t>
            </a:r>
          </a:p>
        </p:txBody>
      </p:sp>
    </p:spTree>
    <p:custDataLst>
      <p:tags r:id="rId1"/>
    </p:custDataLst>
    <p:extLst>
      <p:ext uri="{BB962C8B-B14F-4D97-AF65-F5344CB8AC3E}">
        <p14:creationId xmlns:p14="http://schemas.microsoft.com/office/powerpoint/2010/main" val="245416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3962400" y="6553200"/>
            <a:ext cx="518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eaLnBrk="1" hangingPunct="1">
              <a:spcBef>
                <a:spcPct val="0"/>
              </a:spcBef>
              <a:buClrTx/>
              <a:buSzTx/>
              <a:buFontTx/>
              <a:buNone/>
            </a:pPr>
            <a:r>
              <a:rPr lang="en-US" altLang="en-US" sz="1400">
                <a:latin typeface="Arial" charset="0"/>
              </a:rPr>
              <a:t>www.osha.gov/Publications/HazComm_QuickCard_Labels.html</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38213"/>
            <a:ext cx="464661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6"/>
          <p:cNvSpPr>
            <a:spLocks noGrp="1"/>
          </p:cNvSpPr>
          <p:nvPr>
            <p:ph type="title"/>
          </p:nvPr>
        </p:nvSpPr>
        <p:spPr>
          <a:xfrm>
            <a:off x="1066800" y="152400"/>
            <a:ext cx="7391400" cy="785813"/>
          </a:xfrm>
        </p:spPr>
        <p:txBody>
          <a:bodyPr/>
          <a:lstStyle/>
          <a:p>
            <a:r>
              <a:rPr lang="en-US" altLang="en-US" dirty="0" smtClean="0"/>
              <a:t>New Label Elements</a:t>
            </a:r>
          </a:p>
        </p:txBody>
      </p:sp>
      <p:sp>
        <p:nvSpPr>
          <p:cNvPr id="8" name="Content Placeholder 7"/>
          <p:cNvSpPr>
            <a:spLocks noGrp="1"/>
          </p:cNvSpPr>
          <p:nvPr>
            <p:ph sz="half" idx="1"/>
          </p:nvPr>
        </p:nvSpPr>
        <p:spPr>
          <a:xfrm>
            <a:off x="838200" y="1066800"/>
            <a:ext cx="3429000" cy="5334000"/>
          </a:xfrm>
        </p:spPr>
        <p:txBody>
          <a:bodyPr>
            <a:normAutofit/>
          </a:bodyPr>
          <a:lstStyle/>
          <a:p>
            <a:pPr eaLnBrk="1" hangingPunct="1">
              <a:defRPr/>
            </a:pPr>
            <a:r>
              <a:rPr lang="en-US" dirty="0"/>
              <a:t>Product identifier</a:t>
            </a:r>
          </a:p>
          <a:p>
            <a:pPr eaLnBrk="1" hangingPunct="1">
              <a:defRPr/>
            </a:pPr>
            <a:r>
              <a:rPr lang="en-US" dirty="0" smtClean="0"/>
              <a:t>Pictograms</a:t>
            </a:r>
          </a:p>
          <a:p>
            <a:pPr eaLnBrk="1" hangingPunct="1">
              <a:defRPr/>
            </a:pPr>
            <a:r>
              <a:rPr lang="en-US" dirty="0" smtClean="0"/>
              <a:t>Signal word</a:t>
            </a:r>
          </a:p>
          <a:p>
            <a:pPr lvl="1" eaLnBrk="1" hangingPunct="1">
              <a:defRPr/>
            </a:pPr>
            <a:r>
              <a:rPr lang="en-US" dirty="0" smtClean="0"/>
              <a:t>Danger</a:t>
            </a:r>
          </a:p>
          <a:p>
            <a:pPr lvl="1" eaLnBrk="1" hangingPunct="1">
              <a:defRPr/>
            </a:pPr>
            <a:r>
              <a:rPr lang="en-US" dirty="0" smtClean="0"/>
              <a:t>Warning</a:t>
            </a:r>
            <a:endParaRPr lang="en-US" dirty="0"/>
          </a:p>
          <a:p>
            <a:pPr eaLnBrk="1" hangingPunct="1">
              <a:defRPr/>
            </a:pPr>
            <a:r>
              <a:rPr lang="en-US" dirty="0"/>
              <a:t>Hazard Statement</a:t>
            </a:r>
          </a:p>
          <a:p>
            <a:pPr eaLnBrk="1" hangingPunct="1">
              <a:defRPr/>
            </a:pPr>
            <a:r>
              <a:rPr lang="en-US" dirty="0" smtClean="0"/>
              <a:t>Precautionary </a:t>
            </a:r>
            <a:r>
              <a:rPr lang="en-US" dirty="0"/>
              <a:t>Statements</a:t>
            </a:r>
          </a:p>
          <a:p>
            <a:pPr eaLnBrk="1" hangingPunct="1">
              <a:defRPr/>
            </a:pPr>
            <a:r>
              <a:rPr lang="en-US" dirty="0"/>
              <a:t>Responsible </a:t>
            </a:r>
            <a:r>
              <a:rPr lang="en-US" dirty="0" smtClean="0"/>
              <a:t>party/ Supplier Identification</a:t>
            </a:r>
            <a:endParaRPr lang="en-US" dirty="0"/>
          </a:p>
        </p:txBody>
      </p:sp>
    </p:spTree>
    <p:custDataLst>
      <p:tags r:id="rId1"/>
    </p:custDataLst>
    <p:extLst>
      <p:ext uri="{BB962C8B-B14F-4D97-AF65-F5344CB8AC3E}">
        <p14:creationId xmlns:p14="http://schemas.microsoft.com/office/powerpoint/2010/main" val="238873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762000" y="76200"/>
            <a:ext cx="7772400" cy="685800"/>
          </a:xfrm>
        </p:spPr>
        <p:txBody>
          <a:bodyPr>
            <a:normAutofit fontScale="90000"/>
          </a:bodyPr>
          <a:lstStyle/>
          <a:p>
            <a:pPr algn="ctr"/>
            <a:r>
              <a:rPr lang="en-US" altLang="en-US" dirty="0" smtClean="0"/>
              <a:t>Pictograms</a:t>
            </a:r>
          </a:p>
        </p:txBody>
      </p:sp>
      <p:sp>
        <p:nvSpPr>
          <p:cNvPr id="2" name="Content Placeholder 1"/>
          <p:cNvSpPr>
            <a:spLocks noGrp="1"/>
          </p:cNvSpPr>
          <p:nvPr>
            <p:ph idx="1"/>
          </p:nvPr>
        </p:nvSpPr>
        <p:spPr/>
        <p:txBody>
          <a:bodyPr/>
          <a:lstStyle/>
          <a:p>
            <a:endParaRPr lang="en-US"/>
          </a:p>
        </p:txBody>
      </p:sp>
      <p:grpSp>
        <p:nvGrpSpPr>
          <p:cNvPr id="3" name="Group 4"/>
          <p:cNvGrpSpPr>
            <a:grpSpLocks noChangeAspect="1"/>
          </p:cNvGrpSpPr>
          <p:nvPr/>
        </p:nvGrpSpPr>
        <p:grpSpPr bwMode="auto">
          <a:xfrm>
            <a:off x="1215226" y="1219200"/>
            <a:ext cx="7724038" cy="5483225"/>
            <a:chOff x="432" y="576"/>
            <a:chExt cx="5136" cy="3646"/>
          </a:xfrm>
        </p:grpSpPr>
        <p:sp>
          <p:nvSpPr>
            <p:cNvPr id="4" name="AutoShape 3"/>
            <p:cNvSpPr>
              <a:spLocks noChangeAspect="1" noChangeArrowheads="1" noTextEdit="1"/>
            </p:cNvSpPr>
            <p:nvPr/>
          </p:nvSpPr>
          <p:spPr bwMode="auto">
            <a:xfrm>
              <a:off x="432" y="576"/>
              <a:ext cx="5136" cy="3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5"/>
            <p:cNvGrpSpPr>
              <a:grpSpLocks/>
            </p:cNvGrpSpPr>
            <p:nvPr/>
          </p:nvGrpSpPr>
          <p:grpSpPr bwMode="auto">
            <a:xfrm>
              <a:off x="514" y="576"/>
              <a:ext cx="4957" cy="3518"/>
              <a:chOff x="514" y="576"/>
              <a:chExt cx="4957" cy="3518"/>
            </a:xfrm>
          </p:grpSpPr>
          <p:sp>
            <p:nvSpPr>
              <p:cNvPr id="19478" name="Rectangle 5"/>
              <p:cNvSpPr>
                <a:spLocks noChangeArrowheads="1"/>
              </p:cNvSpPr>
              <p:nvPr/>
            </p:nvSpPr>
            <p:spPr bwMode="auto">
              <a:xfrm>
                <a:off x="1523" y="3974"/>
                <a:ext cx="961" cy="9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9" name="Freeform 6"/>
              <p:cNvSpPr>
                <a:spLocks noEditPoints="1"/>
              </p:cNvSpPr>
              <p:nvPr/>
            </p:nvSpPr>
            <p:spPr bwMode="auto">
              <a:xfrm>
                <a:off x="1514" y="3965"/>
                <a:ext cx="979" cy="113"/>
              </a:xfrm>
              <a:custGeom>
                <a:avLst/>
                <a:gdLst>
                  <a:gd name="T0" fmla="*/ 0 w 6933"/>
                  <a:gd name="T1" fmla="*/ 66 h 833"/>
                  <a:gd name="T2" fmla="*/ 66 w 6933"/>
                  <a:gd name="T3" fmla="*/ 0 h 833"/>
                  <a:gd name="T4" fmla="*/ 6866 w 6933"/>
                  <a:gd name="T5" fmla="*/ 0 h 833"/>
                  <a:gd name="T6" fmla="*/ 6933 w 6933"/>
                  <a:gd name="T7" fmla="*/ 66 h 833"/>
                  <a:gd name="T8" fmla="*/ 6933 w 6933"/>
                  <a:gd name="T9" fmla="*/ 766 h 833"/>
                  <a:gd name="T10" fmla="*/ 6866 w 6933"/>
                  <a:gd name="T11" fmla="*/ 833 h 833"/>
                  <a:gd name="T12" fmla="*/ 66 w 6933"/>
                  <a:gd name="T13" fmla="*/ 833 h 833"/>
                  <a:gd name="T14" fmla="*/ 0 w 6933"/>
                  <a:gd name="T15" fmla="*/ 766 h 833"/>
                  <a:gd name="T16" fmla="*/ 0 w 6933"/>
                  <a:gd name="T17" fmla="*/ 66 h 833"/>
                  <a:gd name="T18" fmla="*/ 133 w 6933"/>
                  <a:gd name="T19" fmla="*/ 766 h 833"/>
                  <a:gd name="T20" fmla="*/ 66 w 6933"/>
                  <a:gd name="T21" fmla="*/ 700 h 833"/>
                  <a:gd name="T22" fmla="*/ 6866 w 6933"/>
                  <a:gd name="T23" fmla="*/ 700 h 833"/>
                  <a:gd name="T24" fmla="*/ 6800 w 6933"/>
                  <a:gd name="T25" fmla="*/ 766 h 833"/>
                  <a:gd name="T26" fmla="*/ 6800 w 6933"/>
                  <a:gd name="T27" fmla="*/ 66 h 833"/>
                  <a:gd name="T28" fmla="*/ 6866 w 6933"/>
                  <a:gd name="T29" fmla="*/ 133 h 833"/>
                  <a:gd name="T30" fmla="*/ 66 w 6933"/>
                  <a:gd name="T31" fmla="*/ 133 h 833"/>
                  <a:gd name="T32" fmla="*/ 133 w 6933"/>
                  <a:gd name="T33" fmla="*/ 66 h 833"/>
                  <a:gd name="T34" fmla="*/ 133 w 6933"/>
                  <a:gd name="T35" fmla="*/ 76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33" h="833">
                    <a:moveTo>
                      <a:pt x="0" y="66"/>
                    </a:moveTo>
                    <a:cubicBezTo>
                      <a:pt x="0" y="30"/>
                      <a:pt x="30" y="0"/>
                      <a:pt x="66" y="0"/>
                    </a:cubicBezTo>
                    <a:lnTo>
                      <a:pt x="6866" y="0"/>
                    </a:lnTo>
                    <a:cubicBezTo>
                      <a:pt x="6903" y="0"/>
                      <a:pt x="6933" y="30"/>
                      <a:pt x="6933" y="66"/>
                    </a:cubicBezTo>
                    <a:lnTo>
                      <a:pt x="6933" y="766"/>
                    </a:lnTo>
                    <a:cubicBezTo>
                      <a:pt x="6933" y="803"/>
                      <a:pt x="6903" y="833"/>
                      <a:pt x="6866" y="833"/>
                    </a:cubicBezTo>
                    <a:lnTo>
                      <a:pt x="66" y="833"/>
                    </a:lnTo>
                    <a:cubicBezTo>
                      <a:pt x="30" y="833"/>
                      <a:pt x="0" y="803"/>
                      <a:pt x="0" y="766"/>
                    </a:cubicBezTo>
                    <a:lnTo>
                      <a:pt x="0" y="66"/>
                    </a:lnTo>
                    <a:close/>
                    <a:moveTo>
                      <a:pt x="133" y="766"/>
                    </a:moveTo>
                    <a:lnTo>
                      <a:pt x="66" y="700"/>
                    </a:lnTo>
                    <a:lnTo>
                      <a:pt x="6866" y="700"/>
                    </a:lnTo>
                    <a:lnTo>
                      <a:pt x="6800" y="766"/>
                    </a:lnTo>
                    <a:lnTo>
                      <a:pt x="6800" y="66"/>
                    </a:lnTo>
                    <a:lnTo>
                      <a:pt x="6866" y="133"/>
                    </a:lnTo>
                    <a:lnTo>
                      <a:pt x="66" y="133"/>
                    </a:lnTo>
                    <a:lnTo>
                      <a:pt x="133" y="66"/>
                    </a:lnTo>
                    <a:lnTo>
                      <a:pt x="133" y="766"/>
                    </a:lnTo>
                    <a:close/>
                  </a:path>
                </a:pathLst>
              </a:custGeom>
              <a:solidFill>
                <a:srgbClr val="D7E4BD"/>
              </a:solidFill>
              <a:ln w="0" cap="flat">
                <a:solidFill>
                  <a:srgbClr val="D7E4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0" name="Rectangle 7"/>
              <p:cNvSpPr>
                <a:spLocks noChangeArrowheads="1"/>
              </p:cNvSpPr>
              <p:nvPr/>
            </p:nvSpPr>
            <p:spPr bwMode="auto">
              <a:xfrm>
                <a:off x="521" y="583"/>
                <a:ext cx="4943" cy="14"/>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1" name="Rectangle 8"/>
              <p:cNvSpPr>
                <a:spLocks noChangeArrowheads="1"/>
              </p:cNvSpPr>
              <p:nvPr/>
            </p:nvSpPr>
            <p:spPr bwMode="auto">
              <a:xfrm>
                <a:off x="521" y="597"/>
                <a:ext cx="12" cy="102"/>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2" name="Rectangle 9"/>
              <p:cNvSpPr>
                <a:spLocks noChangeArrowheads="1"/>
              </p:cNvSpPr>
              <p:nvPr/>
            </p:nvSpPr>
            <p:spPr bwMode="auto">
              <a:xfrm>
                <a:off x="5453" y="597"/>
                <a:ext cx="11" cy="102"/>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3" name="Rectangle 10"/>
              <p:cNvSpPr>
                <a:spLocks noChangeArrowheads="1"/>
              </p:cNvSpPr>
              <p:nvPr/>
            </p:nvSpPr>
            <p:spPr bwMode="auto">
              <a:xfrm>
                <a:off x="521" y="699"/>
                <a:ext cx="4943" cy="15"/>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4" name="Rectangle 11"/>
              <p:cNvSpPr>
                <a:spLocks noChangeArrowheads="1"/>
              </p:cNvSpPr>
              <p:nvPr/>
            </p:nvSpPr>
            <p:spPr bwMode="auto">
              <a:xfrm>
                <a:off x="533" y="597"/>
                <a:ext cx="4920" cy="102"/>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5" name="Rectangle 12"/>
              <p:cNvSpPr>
                <a:spLocks noChangeArrowheads="1"/>
              </p:cNvSpPr>
              <p:nvPr/>
            </p:nvSpPr>
            <p:spPr bwMode="auto">
              <a:xfrm>
                <a:off x="533" y="596"/>
                <a:ext cx="7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Physical Hazard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6" name="Rectangle 13"/>
              <p:cNvSpPr>
                <a:spLocks noChangeArrowheads="1"/>
              </p:cNvSpPr>
              <p:nvPr/>
            </p:nvSpPr>
            <p:spPr bwMode="auto">
              <a:xfrm>
                <a:off x="1243" y="596"/>
                <a:ext cx="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7" name="Rectangle 14"/>
              <p:cNvSpPr>
                <a:spLocks noChangeArrowheads="1"/>
              </p:cNvSpPr>
              <p:nvPr/>
            </p:nvSpPr>
            <p:spPr bwMode="auto">
              <a:xfrm>
                <a:off x="1271" y="596"/>
                <a:ext cx="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6" name="Rectangle 15"/>
              <p:cNvSpPr>
                <a:spLocks noChangeArrowheads="1"/>
              </p:cNvSpPr>
              <p:nvPr/>
            </p:nvSpPr>
            <p:spPr bwMode="auto">
              <a:xfrm>
                <a:off x="514" y="576"/>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Rectangle 16"/>
              <p:cNvSpPr>
                <a:spLocks noChangeArrowheads="1"/>
              </p:cNvSpPr>
              <p:nvPr/>
            </p:nvSpPr>
            <p:spPr bwMode="auto">
              <a:xfrm>
                <a:off x="514" y="576"/>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8" name="Rectangle 17"/>
              <p:cNvSpPr>
                <a:spLocks noChangeArrowheads="1"/>
              </p:cNvSpPr>
              <p:nvPr/>
            </p:nvSpPr>
            <p:spPr bwMode="auto">
              <a:xfrm>
                <a:off x="521" y="576"/>
                <a:ext cx="494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Rectangle 18"/>
              <p:cNvSpPr>
                <a:spLocks noChangeArrowheads="1"/>
              </p:cNvSpPr>
              <p:nvPr/>
            </p:nvSpPr>
            <p:spPr bwMode="auto">
              <a:xfrm>
                <a:off x="521" y="582"/>
                <a:ext cx="4943" cy="15"/>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Rectangle 19"/>
              <p:cNvSpPr>
                <a:spLocks noChangeArrowheads="1"/>
              </p:cNvSpPr>
              <p:nvPr/>
            </p:nvSpPr>
            <p:spPr bwMode="auto">
              <a:xfrm>
                <a:off x="5464" y="576"/>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Rectangle 20"/>
              <p:cNvSpPr>
                <a:spLocks noChangeArrowheads="1"/>
              </p:cNvSpPr>
              <p:nvPr/>
            </p:nvSpPr>
            <p:spPr bwMode="auto">
              <a:xfrm>
                <a:off x="5464" y="576"/>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Rectangle 21"/>
              <p:cNvSpPr>
                <a:spLocks noChangeArrowheads="1"/>
              </p:cNvSpPr>
              <p:nvPr/>
            </p:nvSpPr>
            <p:spPr bwMode="auto">
              <a:xfrm>
                <a:off x="518" y="699"/>
                <a:ext cx="4950" cy="15"/>
              </a:xfrm>
              <a:prstGeom prst="rect">
                <a:avLst/>
              </a:prstGeom>
              <a:solidFill>
                <a:srgbClr val="FBD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Rectangle 22"/>
              <p:cNvSpPr>
                <a:spLocks noChangeArrowheads="1"/>
              </p:cNvSpPr>
              <p:nvPr/>
            </p:nvSpPr>
            <p:spPr bwMode="auto">
              <a:xfrm>
                <a:off x="514" y="597"/>
                <a:ext cx="7"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Rectangle 23"/>
              <p:cNvSpPr>
                <a:spLocks noChangeArrowheads="1"/>
              </p:cNvSpPr>
              <p:nvPr/>
            </p:nvSpPr>
            <p:spPr bwMode="auto">
              <a:xfrm>
                <a:off x="5464" y="597"/>
                <a:ext cx="7"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Rectangle 24"/>
              <p:cNvSpPr>
                <a:spLocks noChangeArrowheads="1"/>
              </p:cNvSpPr>
              <p:nvPr/>
            </p:nvSpPr>
            <p:spPr bwMode="auto">
              <a:xfrm>
                <a:off x="1420" y="1515"/>
                <a:ext cx="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06" name="Rectangle 25"/>
              <p:cNvSpPr>
                <a:spLocks noChangeArrowheads="1"/>
              </p:cNvSpPr>
              <p:nvPr/>
            </p:nvSpPr>
            <p:spPr bwMode="auto">
              <a:xfrm>
                <a:off x="2446" y="1528"/>
                <a:ext cx="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07" name="Rectangle 26"/>
              <p:cNvSpPr>
                <a:spLocks noChangeArrowheads="1"/>
              </p:cNvSpPr>
              <p:nvPr/>
            </p:nvSpPr>
            <p:spPr bwMode="auto">
              <a:xfrm>
                <a:off x="3439" y="1528"/>
                <a:ext cx="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08" name="Rectangle 27"/>
              <p:cNvSpPr>
                <a:spLocks noChangeArrowheads="1"/>
              </p:cNvSpPr>
              <p:nvPr/>
            </p:nvSpPr>
            <p:spPr bwMode="auto">
              <a:xfrm>
                <a:off x="4351" y="1424"/>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09" name="Rectangle 28"/>
              <p:cNvSpPr>
                <a:spLocks noChangeArrowheads="1"/>
              </p:cNvSpPr>
              <p:nvPr/>
            </p:nvSpPr>
            <p:spPr bwMode="auto">
              <a:xfrm>
                <a:off x="5354" y="1452"/>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10" name="Rectangle 29"/>
              <p:cNvSpPr>
                <a:spLocks noChangeArrowheads="1"/>
              </p:cNvSpPr>
              <p:nvPr/>
            </p:nvSpPr>
            <p:spPr bwMode="auto">
              <a:xfrm>
                <a:off x="514" y="71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Rectangle 30"/>
              <p:cNvSpPr>
                <a:spLocks noChangeArrowheads="1"/>
              </p:cNvSpPr>
              <p:nvPr/>
            </p:nvSpPr>
            <p:spPr bwMode="auto">
              <a:xfrm>
                <a:off x="521" y="714"/>
                <a:ext cx="97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Rectangle 31"/>
              <p:cNvSpPr>
                <a:spLocks noChangeArrowheads="1"/>
              </p:cNvSpPr>
              <p:nvPr/>
            </p:nvSpPr>
            <p:spPr bwMode="auto">
              <a:xfrm>
                <a:off x="1499" y="720"/>
                <a:ext cx="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Rectangle 32"/>
              <p:cNvSpPr>
                <a:spLocks noChangeArrowheads="1"/>
              </p:cNvSpPr>
              <p:nvPr/>
            </p:nvSpPr>
            <p:spPr bwMode="auto">
              <a:xfrm>
                <a:off x="1499" y="71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Rectangle 33"/>
              <p:cNvSpPr>
                <a:spLocks noChangeArrowheads="1"/>
              </p:cNvSpPr>
              <p:nvPr/>
            </p:nvSpPr>
            <p:spPr bwMode="auto">
              <a:xfrm>
                <a:off x="1506" y="714"/>
                <a:ext cx="104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Rectangle 34"/>
              <p:cNvSpPr>
                <a:spLocks noChangeArrowheads="1"/>
              </p:cNvSpPr>
              <p:nvPr/>
            </p:nvSpPr>
            <p:spPr bwMode="auto">
              <a:xfrm>
                <a:off x="2554" y="720"/>
                <a:ext cx="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6" name="Rectangle 35"/>
              <p:cNvSpPr>
                <a:spLocks noChangeArrowheads="1"/>
              </p:cNvSpPr>
              <p:nvPr/>
            </p:nvSpPr>
            <p:spPr bwMode="auto">
              <a:xfrm>
                <a:off x="2554" y="71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Rectangle 36"/>
              <p:cNvSpPr>
                <a:spLocks noChangeArrowheads="1"/>
              </p:cNvSpPr>
              <p:nvPr/>
            </p:nvSpPr>
            <p:spPr bwMode="auto">
              <a:xfrm>
                <a:off x="2561" y="714"/>
                <a:ext cx="9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Rectangle 37"/>
              <p:cNvSpPr>
                <a:spLocks noChangeArrowheads="1"/>
              </p:cNvSpPr>
              <p:nvPr/>
            </p:nvSpPr>
            <p:spPr bwMode="auto">
              <a:xfrm>
                <a:off x="3487" y="720"/>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Rectangle 38"/>
              <p:cNvSpPr>
                <a:spLocks noChangeArrowheads="1"/>
              </p:cNvSpPr>
              <p:nvPr/>
            </p:nvSpPr>
            <p:spPr bwMode="auto">
              <a:xfrm>
                <a:off x="3487" y="71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Rectangle 39"/>
              <p:cNvSpPr>
                <a:spLocks noChangeArrowheads="1"/>
              </p:cNvSpPr>
              <p:nvPr/>
            </p:nvSpPr>
            <p:spPr bwMode="auto">
              <a:xfrm>
                <a:off x="3493" y="714"/>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Rectangle 40"/>
              <p:cNvSpPr>
                <a:spLocks noChangeArrowheads="1"/>
              </p:cNvSpPr>
              <p:nvPr/>
            </p:nvSpPr>
            <p:spPr bwMode="auto">
              <a:xfrm>
                <a:off x="4377" y="720"/>
                <a:ext cx="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Rectangle 41"/>
              <p:cNvSpPr>
                <a:spLocks noChangeArrowheads="1"/>
              </p:cNvSpPr>
              <p:nvPr/>
            </p:nvSpPr>
            <p:spPr bwMode="auto">
              <a:xfrm>
                <a:off x="4377" y="71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Rectangle 42"/>
              <p:cNvSpPr>
                <a:spLocks noChangeArrowheads="1"/>
              </p:cNvSpPr>
              <p:nvPr/>
            </p:nvSpPr>
            <p:spPr bwMode="auto">
              <a:xfrm>
                <a:off x="4384" y="714"/>
                <a:ext cx="108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4" name="Rectangle 43"/>
              <p:cNvSpPr>
                <a:spLocks noChangeArrowheads="1"/>
              </p:cNvSpPr>
              <p:nvPr/>
            </p:nvSpPr>
            <p:spPr bwMode="auto">
              <a:xfrm>
                <a:off x="5464" y="71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Rectangle 44"/>
              <p:cNvSpPr>
                <a:spLocks noChangeArrowheads="1"/>
              </p:cNvSpPr>
              <p:nvPr/>
            </p:nvSpPr>
            <p:spPr bwMode="auto">
              <a:xfrm>
                <a:off x="514" y="734"/>
                <a:ext cx="7"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6" name="Rectangle 45"/>
              <p:cNvSpPr>
                <a:spLocks noChangeArrowheads="1"/>
              </p:cNvSpPr>
              <p:nvPr/>
            </p:nvSpPr>
            <p:spPr bwMode="auto">
              <a:xfrm>
                <a:off x="1499" y="734"/>
                <a:ext cx="7"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Rectangle 46"/>
              <p:cNvSpPr>
                <a:spLocks noChangeArrowheads="1"/>
              </p:cNvSpPr>
              <p:nvPr/>
            </p:nvSpPr>
            <p:spPr bwMode="auto">
              <a:xfrm>
                <a:off x="2554" y="734"/>
                <a:ext cx="7"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Rectangle 47"/>
              <p:cNvSpPr>
                <a:spLocks noChangeArrowheads="1"/>
              </p:cNvSpPr>
              <p:nvPr/>
            </p:nvSpPr>
            <p:spPr bwMode="auto">
              <a:xfrm>
                <a:off x="3487" y="734"/>
                <a:ext cx="6"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9" name="Rectangle 48"/>
              <p:cNvSpPr>
                <a:spLocks noChangeArrowheads="1"/>
              </p:cNvSpPr>
              <p:nvPr/>
            </p:nvSpPr>
            <p:spPr bwMode="auto">
              <a:xfrm>
                <a:off x="4377" y="734"/>
                <a:ext cx="7"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0" name="Rectangle 49"/>
              <p:cNvSpPr>
                <a:spLocks noChangeArrowheads="1"/>
              </p:cNvSpPr>
              <p:nvPr/>
            </p:nvSpPr>
            <p:spPr bwMode="auto">
              <a:xfrm>
                <a:off x="5464" y="734"/>
                <a:ext cx="7"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Rectangle 50"/>
              <p:cNvSpPr>
                <a:spLocks noChangeArrowheads="1"/>
              </p:cNvSpPr>
              <p:nvPr/>
            </p:nvSpPr>
            <p:spPr bwMode="auto">
              <a:xfrm>
                <a:off x="533" y="1593"/>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2" name="Rectangle 51"/>
              <p:cNvSpPr>
                <a:spLocks noChangeArrowheads="1"/>
              </p:cNvSpPr>
              <p:nvPr/>
            </p:nvSpPr>
            <p:spPr bwMode="auto">
              <a:xfrm>
                <a:off x="674" y="1593"/>
                <a:ext cx="43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Oxidizers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3" name="Rectangle 52"/>
              <p:cNvSpPr>
                <a:spLocks noChangeArrowheads="1"/>
              </p:cNvSpPr>
              <p:nvPr/>
            </p:nvSpPr>
            <p:spPr bwMode="auto">
              <a:xfrm>
                <a:off x="1057" y="159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4" name="Rectangle 53"/>
              <p:cNvSpPr>
                <a:spLocks noChangeArrowheads="1"/>
              </p:cNvSpPr>
              <p:nvPr/>
            </p:nvSpPr>
            <p:spPr bwMode="auto">
              <a:xfrm>
                <a:off x="1516" y="1593"/>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5" name="Rectangle 54"/>
              <p:cNvSpPr>
                <a:spLocks noChangeArrowheads="1"/>
              </p:cNvSpPr>
              <p:nvPr/>
            </p:nvSpPr>
            <p:spPr bwMode="auto">
              <a:xfrm>
                <a:off x="1657" y="1593"/>
                <a:ext cx="5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Flammables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6" name="Rectangle 55"/>
              <p:cNvSpPr>
                <a:spLocks noChangeArrowheads="1"/>
              </p:cNvSpPr>
              <p:nvPr/>
            </p:nvSpPr>
            <p:spPr bwMode="auto">
              <a:xfrm>
                <a:off x="2152" y="159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7" name="Rectangle 56"/>
              <p:cNvSpPr>
                <a:spLocks noChangeArrowheads="1"/>
              </p:cNvSpPr>
              <p:nvPr/>
            </p:nvSpPr>
            <p:spPr bwMode="auto">
              <a:xfrm>
                <a:off x="1516" y="1697"/>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8" name="Rectangle 57"/>
              <p:cNvSpPr>
                <a:spLocks noChangeArrowheads="1"/>
              </p:cNvSpPr>
              <p:nvPr/>
            </p:nvSpPr>
            <p:spPr bwMode="auto">
              <a:xfrm>
                <a:off x="1657" y="1697"/>
                <a:ext cx="6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Self Reactives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59" name="Rectangle 58"/>
              <p:cNvSpPr>
                <a:spLocks noChangeArrowheads="1"/>
              </p:cNvSpPr>
              <p:nvPr/>
            </p:nvSpPr>
            <p:spPr bwMode="auto">
              <a:xfrm>
                <a:off x="2230" y="1697"/>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8" name="Rectangle 59"/>
              <p:cNvSpPr>
                <a:spLocks noChangeArrowheads="1"/>
              </p:cNvSpPr>
              <p:nvPr/>
            </p:nvSpPr>
            <p:spPr bwMode="auto">
              <a:xfrm>
                <a:off x="1516" y="1800"/>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89" name="Rectangle 60"/>
              <p:cNvSpPr>
                <a:spLocks noChangeArrowheads="1"/>
              </p:cNvSpPr>
              <p:nvPr/>
            </p:nvSpPr>
            <p:spPr bwMode="auto">
              <a:xfrm>
                <a:off x="1656" y="1800"/>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0" name="Rectangle 61"/>
              <p:cNvSpPr>
                <a:spLocks noChangeArrowheads="1"/>
              </p:cNvSpPr>
              <p:nvPr/>
            </p:nvSpPr>
            <p:spPr bwMode="auto">
              <a:xfrm>
                <a:off x="1706" y="1800"/>
                <a:ext cx="4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yrophorics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1" name="Rectangle 62"/>
              <p:cNvSpPr>
                <a:spLocks noChangeArrowheads="1"/>
              </p:cNvSpPr>
              <p:nvPr/>
            </p:nvSpPr>
            <p:spPr bwMode="auto">
              <a:xfrm>
                <a:off x="2140" y="1800"/>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2" name="Rectangle 63"/>
              <p:cNvSpPr>
                <a:spLocks noChangeArrowheads="1"/>
              </p:cNvSpPr>
              <p:nvPr/>
            </p:nvSpPr>
            <p:spPr bwMode="auto">
              <a:xfrm>
                <a:off x="1516" y="1904"/>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3" name="Rectangle 64"/>
              <p:cNvSpPr>
                <a:spLocks noChangeArrowheads="1"/>
              </p:cNvSpPr>
              <p:nvPr/>
            </p:nvSpPr>
            <p:spPr bwMode="auto">
              <a:xfrm>
                <a:off x="1657" y="1904"/>
                <a:ext cx="1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Self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4" name="Rectangle 65"/>
              <p:cNvSpPr>
                <a:spLocks noChangeArrowheads="1"/>
              </p:cNvSpPr>
              <p:nvPr/>
            </p:nvSpPr>
            <p:spPr bwMode="auto">
              <a:xfrm>
                <a:off x="1802" y="1904"/>
                <a:ext cx="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5" name="Rectangle 66"/>
              <p:cNvSpPr>
                <a:spLocks noChangeArrowheads="1"/>
              </p:cNvSpPr>
              <p:nvPr/>
            </p:nvSpPr>
            <p:spPr bwMode="auto">
              <a:xfrm>
                <a:off x="1834" y="1904"/>
                <a:ext cx="3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Heating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6" name="Rectangle 67"/>
              <p:cNvSpPr>
                <a:spLocks noChangeArrowheads="1"/>
              </p:cNvSpPr>
              <p:nvPr/>
            </p:nvSpPr>
            <p:spPr bwMode="auto">
              <a:xfrm>
                <a:off x="2166" y="1904"/>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7" name="Rectangle 68"/>
              <p:cNvSpPr>
                <a:spLocks noChangeArrowheads="1"/>
              </p:cNvSpPr>
              <p:nvPr/>
            </p:nvSpPr>
            <p:spPr bwMode="auto">
              <a:xfrm>
                <a:off x="1516" y="2008"/>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8" name="Rectangle 69"/>
              <p:cNvSpPr>
                <a:spLocks noChangeArrowheads="1"/>
              </p:cNvSpPr>
              <p:nvPr/>
            </p:nvSpPr>
            <p:spPr bwMode="auto">
              <a:xfrm>
                <a:off x="1657" y="2008"/>
                <a:ext cx="93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Emits Flammable Gas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99" name="Rectangle 70"/>
              <p:cNvSpPr>
                <a:spLocks noChangeArrowheads="1"/>
              </p:cNvSpPr>
              <p:nvPr/>
            </p:nvSpPr>
            <p:spPr bwMode="auto">
              <a:xfrm>
                <a:off x="2529" y="2008"/>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0" name="Rectangle 71"/>
              <p:cNvSpPr>
                <a:spLocks noChangeArrowheads="1"/>
              </p:cNvSpPr>
              <p:nvPr/>
            </p:nvSpPr>
            <p:spPr bwMode="auto">
              <a:xfrm>
                <a:off x="1516" y="2110"/>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1" name="Rectangle 72"/>
              <p:cNvSpPr>
                <a:spLocks noChangeArrowheads="1"/>
              </p:cNvSpPr>
              <p:nvPr/>
            </p:nvSpPr>
            <p:spPr bwMode="auto">
              <a:xfrm>
                <a:off x="1657" y="2110"/>
                <a:ext cx="7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Organic Peroxides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2" name="Rectangle 73"/>
              <p:cNvSpPr>
                <a:spLocks noChangeArrowheads="1"/>
              </p:cNvSpPr>
              <p:nvPr/>
            </p:nvSpPr>
            <p:spPr bwMode="auto">
              <a:xfrm>
                <a:off x="2394" y="2110"/>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3" name="Rectangle 74"/>
              <p:cNvSpPr>
                <a:spLocks noChangeArrowheads="1"/>
              </p:cNvSpPr>
              <p:nvPr/>
            </p:nvSpPr>
            <p:spPr bwMode="auto">
              <a:xfrm>
                <a:off x="2571" y="1593"/>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4" name="Rectangle 75"/>
              <p:cNvSpPr>
                <a:spLocks noChangeArrowheads="1"/>
              </p:cNvSpPr>
              <p:nvPr/>
            </p:nvSpPr>
            <p:spPr bwMode="auto">
              <a:xfrm>
                <a:off x="2628" y="1593"/>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5" name="Rectangle 76"/>
              <p:cNvSpPr>
                <a:spLocks noChangeArrowheads="1"/>
              </p:cNvSpPr>
              <p:nvPr/>
            </p:nvSpPr>
            <p:spPr bwMode="auto">
              <a:xfrm>
                <a:off x="2684" y="1593"/>
                <a:ext cx="4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Explosives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6" name="Rectangle 77"/>
              <p:cNvSpPr>
                <a:spLocks noChangeArrowheads="1"/>
              </p:cNvSpPr>
              <p:nvPr/>
            </p:nvSpPr>
            <p:spPr bwMode="auto">
              <a:xfrm>
                <a:off x="3116" y="159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7" name="Rectangle 78"/>
              <p:cNvSpPr>
                <a:spLocks noChangeArrowheads="1"/>
              </p:cNvSpPr>
              <p:nvPr/>
            </p:nvSpPr>
            <p:spPr bwMode="auto">
              <a:xfrm>
                <a:off x="2571" y="1697"/>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8" name="Rectangle 79"/>
              <p:cNvSpPr>
                <a:spLocks noChangeArrowheads="1"/>
              </p:cNvSpPr>
              <p:nvPr/>
            </p:nvSpPr>
            <p:spPr bwMode="auto">
              <a:xfrm>
                <a:off x="2656" y="1697"/>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9" name="Rectangle 80"/>
              <p:cNvSpPr>
                <a:spLocks noChangeArrowheads="1"/>
              </p:cNvSpPr>
              <p:nvPr/>
            </p:nvSpPr>
            <p:spPr bwMode="auto">
              <a:xfrm>
                <a:off x="2684" y="1697"/>
                <a:ext cx="6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Self Reactives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0" name="Rectangle 81"/>
              <p:cNvSpPr>
                <a:spLocks noChangeArrowheads="1"/>
              </p:cNvSpPr>
              <p:nvPr/>
            </p:nvSpPr>
            <p:spPr bwMode="auto">
              <a:xfrm>
                <a:off x="3257" y="1697"/>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1" name="Rectangle 82"/>
              <p:cNvSpPr>
                <a:spLocks noChangeArrowheads="1"/>
              </p:cNvSpPr>
              <p:nvPr/>
            </p:nvSpPr>
            <p:spPr bwMode="auto">
              <a:xfrm>
                <a:off x="2571" y="1800"/>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2" name="Rectangle 83"/>
              <p:cNvSpPr>
                <a:spLocks noChangeArrowheads="1"/>
              </p:cNvSpPr>
              <p:nvPr/>
            </p:nvSpPr>
            <p:spPr bwMode="auto">
              <a:xfrm>
                <a:off x="2656" y="1800"/>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3" name="Rectangle 84"/>
              <p:cNvSpPr>
                <a:spLocks noChangeArrowheads="1"/>
              </p:cNvSpPr>
              <p:nvPr/>
            </p:nvSpPr>
            <p:spPr bwMode="auto">
              <a:xfrm>
                <a:off x="2684" y="1800"/>
                <a:ext cx="7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ahoma" pitchFamily="34" charset="0"/>
                    <a:cs typeface="Arial" pitchFamily="34" charset="0"/>
                  </a:rPr>
                  <a:t>Organic Peroxides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4" name="Rectangle 85"/>
              <p:cNvSpPr>
                <a:spLocks noChangeArrowheads="1"/>
              </p:cNvSpPr>
              <p:nvPr/>
            </p:nvSpPr>
            <p:spPr bwMode="auto">
              <a:xfrm>
                <a:off x="3421" y="1800"/>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5" name="Rectangle 86"/>
              <p:cNvSpPr>
                <a:spLocks noChangeArrowheads="1"/>
              </p:cNvSpPr>
              <p:nvPr/>
            </p:nvSpPr>
            <p:spPr bwMode="auto">
              <a:xfrm>
                <a:off x="3504" y="1593"/>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Corrosiv</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6" name="Rectangle 87"/>
              <p:cNvSpPr>
                <a:spLocks noChangeArrowheads="1"/>
              </p:cNvSpPr>
              <p:nvPr/>
            </p:nvSpPr>
            <p:spPr bwMode="auto">
              <a:xfrm>
                <a:off x="3822" y="1593"/>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 to Metal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7" name="Rectangle 88"/>
              <p:cNvSpPr>
                <a:spLocks noChangeArrowheads="1"/>
              </p:cNvSpPr>
              <p:nvPr/>
            </p:nvSpPr>
            <p:spPr bwMode="auto">
              <a:xfrm>
                <a:off x="4219" y="159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8" name="Rectangle 89"/>
              <p:cNvSpPr>
                <a:spLocks noChangeArrowheads="1"/>
              </p:cNvSpPr>
              <p:nvPr/>
            </p:nvSpPr>
            <p:spPr bwMode="auto">
              <a:xfrm>
                <a:off x="4394" y="1593"/>
                <a:ext cx="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19" name="Rectangle 90"/>
              <p:cNvSpPr>
                <a:spLocks noChangeArrowheads="1"/>
              </p:cNvSpPr>
              <p:nvPr/>
            </p:nvSpPr>
            <p:spPr bwMode="auto">
              <a:xfrm>
                <a:off x="4451" y="1593"/>
                <a:ext cx="9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Gases Under 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20" name="Rectangle 91"/>
              <p:cNvSpPr>
                <a:spLocks noChangeArrowheads="1"/>
              </p:cNvSpPr>
              <p:nvPr/>
            </p:nvSpPr>
            <p:spPr bwMode="auto">
              <a:xfrm>
                <a:off x="5315" y="159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21" name="Rectangle 92"/>
              <p:cNvSpPr>
                <a:spLocks noChangeArrowheads="1"/>
              </p:cNvSpPr>
              <p:nvPr/>
            </p:nvSpPr>
            <p:spPr bwMode="auto">
              <a:xfrm>
                <a:off x="514" y="157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2" name="Rectangle 93"/>
              <p:cNvSpPr>
                <a:spLocks noChangeArrowheads="1"/>
              </p:cNvSpPr>
              <p:nvPr/>
            </p:nvSpPr>
            <p:spPr bwMode="auto">
              <a:xfrm>
                <a:off x="521" y="1574"/>
                <a:ext cx="97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3" name="Rectangle 94"/>
              <p:cNvSpPr>
                <a:spLocks noChangeArrowheads="1"/>
              </p:cNvSpPr>
              <p:nvPr/>
            </p:nvSpPr>
            <p:spPr bwMode="auto">
              <a:xfrm>
                <a:off x="1499" y="157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4" name="Rectangle 95"/>
              <p:cNvSpPr>
                <a:spLocks noChangeArrowheads="1"/>
              </p:cNvSpPr>
              <p:nvPr/>
            </p:nvSpPr>
            <p:spPr bwMode="auto">
              <a:xfrm>
                <a:off x="1506" y="1574"/>
                <a:ext cx="104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5" name="Rectangle 96"/>
              <p:cNvSpPr>
                <a:spLocks noChangeArrowheads="1"/>
              </p:cNvSpPr>
              <p:nvPr/>
            </p:nvSpPr>
            <p:spPr bwMode="auto">
              <a:xfrm>
                <a:off x="2554" y="157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6" name="Rectangle 97"/>
              <p:cNvSpPr>
                <a:spLocks noChangeArrowheads="1"/>
              </p:cNvSpPr>
              <p:nvPr/>
            </p:nvSpPr>
            <p:spPr bwMode="auto">
              <a:xfrm>
                <a:off x="2561" y="1574"/>
                <a:ext cx="9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7" name="Rectangle 98"/>
              <p:cNvSpPr>
                <a:spLocks noChangeArrowheads="1"/>
              </p:cNvSpPr>
              <p:nvPr/>
            </p:nvSpPr>
            <p:spPr bwMode="auto">
              <a:xfrm>
                <a:off x="3487" y="157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8" name="Rectangle 99"/>
              <p:cNvSpPr>
                <a:spLocks noChangeArrowheads="1"/>
              </p:cNvSpPr>
              <p:nvPr/>
            </p:nvSpPr>
            <p:spPr bwMode="auto">
              <a:xfrm>
                <a:off x="3493" y="1574"/>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9" name="Rectangle 100"/>
              <p:cNvSpPr>
                <a:spLocks noChangeArrowheads="1"/>
              </p:cNvSpPr>
              <p:nvPr/>
            </p:nvSpPr>
            <p:spPr bwMode="auto">
              <a:xfrm>
                <a:off x="4377" y="157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0" name="Rectangle 101"/>
              <p:cNvSpPr>
                <a:spLocks noChangeArrowheads="1"/>
              </p:cNvSpPr>
              <p:nvPr/>
            </p:nvSpPr>
            <p:spPr bwMode="auto">
              <a:xfrm>
                <a:off x="4384" y="1574"/>
                <a:ext cx="108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1" name="Rectangle 102"/>
              <p:cNvSpPr>
                <a:spLocks noChangeArrowheads="1"/>
              </p:cNvSpPr>
              <p:nvPr/>
            </p:nvSpPr>
            <p:spPr bwMode="auto">
              <a:xfrm>
                <a:off x="5464" y="1574"/>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2" name="Rectangle 103"/>
              <p:cNvSpPr>
                <a:spLocks noChangeArrowheads="1"/>
              </p:cNvSpPr>
              <p:nvPr/>
            </p:nvSpPr>
            <p:spPr bwMode="auto">
              <a:xfrm>
                <a:off x="514" y="1594"/>
                <a:ext cx="7"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3" name="Rectangle 104"/>
              <p:cNvSpPr>
                <a:spLocks noChangeArrowheads="1"/>
              </p:cNvSpPr>
              <p:nvPr/>
            </p:nvSpPr>
            <p:spPr bwMode="auto">
              <a:xfrm>
                <a:off x="1499" y="1594"/>
                <a:ext cx="7"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4" name="Rectangle 105"/>
              <p:cNvSpPr>
                <a:spLocks noChangeArrowheads="1"/>
              </p:cNvSpPr>
              <p:nvPr/>
            </p:nvSpPr>
            <p:spPr bwMode="auto">
              <a:xfrm>
                <a:off x="2554" y="1594"/>
                <a:ext cx="7"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5" name="Rectangle 106"/>
              <p:cNvSpPr>
                <a:spLocks noChangeArrowheads="1"/>
              </p:cNvSpPr>
              <p:nvPr/>
            </p:nvSpPr>
            <p:spPr bwMode="auto">
              <a:xfrm>
                <a:off x="3487" y="1594"/>
                <a:ext cx="6"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6" name="Rectangle 107"/>
              <p:cNvSpPr>
                <a:spLocks noChangeArrowheads="1"/>
              </p:cNvSpPr>
              <p:nvPr/>
            </p:nvSpPr>
            <p:spPr bwMode="auto">
              <a:xfrm>
                <a:off x="4377" y="1594"/>
                <a:ext cx="7"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7" name="Rectangle 108"/>
              <p:cNvSpPr>
                <a:spLocks noChangeArrowheads="1"/>
              </p:cNvSpPr>
              <p:nvPr/>
            </p:nvSpPr>
            <p:spPr bwMode="auto">
              <a:xfrm>
                <a:off x="5464" y="1594"/>
                <a:ext cx="7"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8" name="Rectangle 109"/>
              <p:cNvSpPr>
                <a:spLocks noChangeArrowheads="1"/>
              </p:cNvSpPr>
              <p:nvPr/>
            </p:nvSpPr>
            <p:spPr bwMode="auto">
              <a:xfrm>
                <a:off x="521" y="2234"/>
                <a:ext cx="3856"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9" name="Rectangle 110"/>
              <p:cNvSpPr>
                <a:spLocks noChangeArrowheads="1"/>
              </p:cNvSpPr>
              <p:nvPr/>
            </p:nvSpPr>
            <p:spPr bwMode="auto">
              <a:xfrm>
                <a:off x="521" y="2248"/>
                <a:ext cx="12" cy="103"/>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0" name="Rectangle 111"/>
              <p:cNvSpPr>
                <a:spLocks noChangeArrowheads="1"/>
              </p:cNvSpPr>
              <p:nvPr/>
            </p:nvSpPr>
            <p:spPr bwMode="auto">
              <a:xfrm>
                <a:off x="4366" y="2248"/>
                <a:ext cx="11" cy="103"/>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1" name="Rectangle 112"/>
              <p:cNvSpPr>
                <a:spLocks noChangeArrowheads="1"/>
              </p:cNvSpPr>
              <p:nvPr/>
            </p:nvSpPr>
            <p:spPr bwMode="auto">
              <a:xfrm>
                <a:off x="521" y="2351"/>
                <a:ext cx="3856"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2" name="Rectangle 113"/>
              <p:cNvSpPr>
                <a:spLocks noChangeArrowheads="1"/>
              </p:cNvSpPr>
              <p:nvPr/>
            </p:nvSpPr>
            <p:spPr bwMode="auto">
              <a:xfrm>
                <a:off x="533" y="2248"/>
                <a:ext cx="3833" cy="103"/>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3" name="Rectangle 114"/>
              <p:cNvSpPr>
                <a:spLocks noChangeArrowheads="1"/>
              </p:cNvSpPr>
              <p:nvPr/>
            </p:nvSpPr>
            <p:spPr bwMode="auto">
              <a:xfrm>
                <a:off x="533" y="2248"/>
                <a:ext cx="7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Health Hazard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44" name="Rectangle 115"/>
              <p:cNvSpPr>
                <a:spLocks noChangeArrowheads="1"/>
              </p:cNvSpPr>
              <p:nvPr/>
            </p:nvSpPr>
            <p:spPr bwMode="auto">
              <a:xfrm>
                <a:off x="1173" y="2248"/>
                <a:ext cx="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45" name="Rectangle 116"/>
              <p:cNvSpPr>
                <a:spLocks noChangeArrowheads="1"/>
              </p:cNvSpPr>
              <p:nvPr/>
            </p:nvSpPr>
            <p:spPr bwMode="auto">
              <a:xfrm>
                <a:off x="4384" y="2234"/>
                <a:ext cx="1080" cy="14"/>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6" name="Rectangle 117"/>
              <p:cNvSpPr>
                <a:spLocks noChangeArrowheads="1"/>
              </p:cNvSpPr>
              <p:nvPr/>
            </p:nvSpPr>
            <p:spPr bwMode="auto">
              <a:xfrm>
                <a:off x="4384" y="2248"/>
                <a:ext cx="10" cy="103"/>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7" name="Rectangle 118"/>
              <p:cNvSpPr>
                <a:spLocks noChangeArrowheads="1"/>
              </p:cNvSpPr>
              <p:nvPr/>
            </p:nvSpPr>
            <p:spPr bwMode="auto">
              <a:xfrm>
                <a:off x="5453" y="2248"/>
                <a:ext cx="11" cy="103"/>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8" name="Rectangle 119"/>
              <p:cNvSpPr>
                <a:spLocks noChangeArrowheads="1"/>
              </p:cNvSpPr>
              <p:nvPr/>
            </p:nvSpPr>
            <p:spPr bwMode="auto">
              <a:xfrm>
                <a:off x="4384" y="2351"/>
                <a:ext cx="1080" cy="14"/>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9" name="Rectangle 120"/>
              <p:cNvSpPr>
                <a:spLocks noChangeArrowheads="1"/>
              </p:cNvSpPr>
              <p:nvPr/>
            </p:nvSpPr>
            <p:spPr bwMode="auto">
              <a:xfrm>
                <a:off x="4394" y="2248"/>
                <a:ext cx="1059" cy="103"/>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0" name="Rectangle 121"/>
              <p:cNvSpPr>
                <a:spLocks noChangeArrowheads="1"/>
              </p:cNvSpPr>
              <p:nvPr/>
            </p:nvSpPr>
            <p:spPr bwMode="auto">
              <a:xfrm>
                <a:off x="4394" y="2248"/>
                <a:ext cx="10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Environmental Hazard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51" name="Rectangle 122"/>
              <p:cNvSpPr>
                <a:spLocks noChangeArrowheads="1"/>
              </p:cNvSpPr>
              <p:nvPr/>
            </p:nvSpPr>
            <p:spPr bwMode="auto">
              <a:xfrm>
                <a:off x="5394" y="2248"/>
                <a:ext cx="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52" name="Rectangle 123"/>
              <p:cNvSpPr>
                <a:spLocks noChangeArrowheads="1"/>
              </p:cNvSpPr>
              <p:nvPr/>
            </p:nvSpPr>
            <p:spPr bwMode="auto">
              <a:xfrm>
                <a:off x="514" y="2228"/>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3" name="Rectangle 124"/>
              <p:cNvSpPr>
                <a:spLocks noChangeArrowheads="1"/>
              </p:cNvSpPr>
              <p:nvPr/>
            </p:nvSpPr>
            <p:spPr bwMode="auto">
              <a:xfrm>
                <a:off x="521" y="2228"/>
                <a:ext cx="97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4" name="Rectangle 125"/>
              <p:cNvSpPr>
                <a:spLocks noChangeArrowheads="1"/>
              </p:cNvSpPr>
              <p:nvPr/>
            </p:nvSpPr>
            <p:spPr bwMode="auto">
              <a:xfrm>
                <a:off x="521" y="2234"/>
                <a:ext cx="978"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5" name="Rectangle 126"/>
              <p:cNvSpPr>
                <a:spLocks noChangeArrowheads="1"/>
              </p:cNvSpPr>
              <p:nvPr/>
            </p:nvSpPr>
            <p:spPr bwMode="auto">
              <a:xfrm>
                <a:off x="1499" y="2234"/>
                <a:ext cx="7"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6" name="Rectangle 127"/>
              <p:cNvSpPr>
                <a:spLocks noChangeArrowheads="1"/>
              </p:cNvSpPr>
              <p:nvPr/>
            </p:nvSpPr>
            <p:spPr bwMode="auto">
              <a:xfrm>
                <a:off x="1499" y="222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7" name="Rectangle 128"/>
              <p:cNvSpPr>
                <a:spLocks noChangeArrowheads="1"/>
              </p:cNvSpPr>
              <p:nvPr/>
            </p:nvSpPr>
            <p:spPr bwMode="auto">
              <a:xfrm>
                <a:off x="1506" y="2228"/>
                <a:ext cx="104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8" name="Rectangle 129"/>
              <p:cNvSpPr>
                <a:spLocks noChangeArrowheads="1"/>
              </p:cNvSpPr>
              <p:nvPr/>
            </p:nvSpPr>
            <p:spPr bwMode="auto">
              <a:xfrm>
                <a:off x="1506" y="2234"/>
                <a:ext cx="1048"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9" name="Rectangle 130"/>
              <p:cNvSpPr>
                <a:spLocks noChangeArrowheads="1"/>
              </p:cNvSpPr>
              <p:nvPr/>
            </p:nvSpPr>
            <p:spPr bwMode="auto">
              <a:xfrm>
                <a:off x="2554" y="2234"/>
                <a:ext cx="7"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0" name="Rectangle 131"/>
              <p:cNvSpPr>
                <a:spLocks noChangeArrowheads="1"/>
              </p:cNvSpPr>
              <p:nvPr/>
            </p:nvSpPr>
            <p:spPr bwMode="auto">
              <a:xfrm>
                <a:off x="2554" y="222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1" name="Rectangle 132"/>
              <p:cNvSpPr>
                <a:spLocks noChangeArrowheads="1"/>
              </p:cNvSpPr>
              <p:nvPr/>
            </p:nvSpPr>
            <p:spPr bwMode="auto">
              <a:xfrm>
                <a:off x="2561" y="2228"/>
                <a:ext cx="9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2" name="Rectangle 133"/>
              <p:cNvSpPr>
                <a:spLocks noChangeArrowheads="1"/>
              </p:cNvSpPr>
              <p:nvPr/>
            </p:nvSpPr>
            <p:spPr bwMode="auto">
              <a:xfrm>
                <a:off x="2561" y="2234"/>
                <a:ext cx="926"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3" name="Rectangle 134"/>
              <p:cNvSpPr>
                <a:spLocks noChangeArrowheads="1"/>
              </p:cNvSpPr>
              <p:nvPr/>
            </p:nvSpPr>
            <p:spPr bwMode="auto">
              <a:xfrm>
                <a:off x="3487" y="2234"/>
                <a:ext cx="6"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4" name="Rectangle 135"/>
              <p:cNvSpPr>
                <a:spLocks noChangeArrowheads="1"/>
              </p:cNvSpPr>
              <p:nvPr/>
            </p:nvSpPr>
            <p:spPr bwMode="auto">
              <a:xfrm>
                <a:off x="3487" y="222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5" name="Rectangle 136"/>
              <p:cNvSpPr>
                <a:spLocks noChangeArrowheads="1"/>
              </p:cNvSpPr>
              <p:nvPr/>
            </p:nvSpPr>
            <p:spPr bwMode="auto">
              <a:xfrm>
                <a:off x="3493" y="2228"/>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6" name="Rectangle 137"/>
              <p:cNvSpPr>
                <a:spLocks noChangeArrowheads="1"/>
              </p:cNvSpPr>
              <p:nvPr/>
            </p:nvSpPr>
            <p:spPr bwMode="auto">
              <a:xfrm>
                <a:off x="3493" y="2234"/>
                <a:ext cx="884"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7" name="Rectangle 138"/>
              <p:cNvSpPr>
                <a:spLocks noChangeArrowheads="1"/>
              </p:cNvSpPr>
              <p:nvPr/>
            </p:nvSpPr>
            <p:spPr bwMode="auto">
              <a:xfrm>
                <a:off x="4377" y="2228"/>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8" name="Rectangle 139"/>
              <p:cNvSpPr>
                <a:spLocks noChangeArrowheads="1"/>
              </p:cNvSpPr>
              <p:nvPr/>
            </p:nvSpPr>
            <p:spPr bwMode="auto">
              <a:xfrm>
                <a:off x="4384" y="2228"/>
                <a:ext cx="108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9" name="Rectangle 140"/>
              <p:cNvSpPr>
                <a:spLocks noChangeArrowheads="1"/>
              </p:cNvSpPr>
              <p:nvPr/>
            </p:nvSpPr>
            <p:spPr bwMode="auto">
              <a:xfrm>
                <a:off x="4384" y="2234"/>
                <a:ext cx="1080" cy="14"/>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0" name="Rectangle 141"/>
              <p:cNvSpPr>
                <a:spLocks noChangeArrowheads="1"/>
              </p:cNvSpPr>
              <p:nvPr/>
            </p:nvSpPr>
            <p:spPr bwMode="auto">
              <a:xfrm>
                <a:off x="5464" y="2228"/>
                <a:ext cx="7"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1" name="Rectangle 142"/>
              <p:cNvSpPr>
                <a:spLocks noChangeArrowheads="1"/>
              </p:cNvSpPr>
              <p:nvPr/>
            </p:nvSpPr>
            <p:spPr bwMode="auto">
              <a:xfrm>
                <a:off x="518" y="2351"/>
                <a:ext cx="3863" cy="1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2" name="Rectangle 143"/>
              <p:cNvSpPr>
                <a:spLocks noChangeArrowheads="1"/>
              </p:cNvSpPr>
              <p:nvPr/>
            </p:nvSpPr>
            <p:spPr bwMode="auto">
              <a:xfrm>
                <a:off x="514" y="2248"/>
                <a:ext cx="7"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3" name="Rectangle 144"/>
              <p:cNvSpPr>
                <a:spLocks noChangeArrowheads="1"/>
              </p:cNvSpPr>
              <p:nvPr/>
            </p:nvSpPr>
            <p:spPr bwMode="auto">
              <a:xfrm>
                <a:off x="4381" y="2351"/>
                <a:ext cx="1087" cy="14"/>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4" name="Rectangle 145"/>
              <p:cNvSpPr>
                <a:spLocks noChangeArrowheads="1"/>
              </p:cNvSpPr>
              <p:nvPr/>
            </p:nvSpPr>
            <p:spPr bwMode="auto">
              <a:xfrm>
                <a:off x="4377" y="2248"/>
                <a:ext cx="7"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5" name="Rectangle 146"/>
              <p:cNvSpPr>
                <a:spLocks noChangeArrowheads="1"/>
              </p:cNvSpPr>
              <p:nvPr/>
            </p:nvSpPr>
            <p:spPr bwMode="auto">
              <a:xfrm>
                <a:off x="5464" y="2248"/>
                <a:ext cx="7"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6" name="Rectangle 147"/>
              <p:cNvSpPr>
                <a:spLocks noChangeArrowheads="1"/>
              </p:cNvSpPr>
              <p:nvPr/>
            </p:nvSpPr>
            <p:spPr bwMode="auto">
              <a:xfrm>
                <a:off x="1440" y="3207"/>
                <a:ext cx="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77" name="Rectangle 148"/>
              <p:cNvSpPr>
                <a:spLocks noChangeArrowheads="1"/>
              </p:cNvSpPr>
              <p:nvPr/>
            </p:nvSpPr>
            <p:spPr bwMode="auto">
              <a:xfrm>
                <a:off x="2453" y="3194"/>
                <a:ext cx="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78" name="Rectangle 149"/>
              <p:cNvSpPr>
                <a:spLocks noChangeArrowheads="1"/>
              </p:cNvSpPr>
              <p:nvPr/>
            </p:nvSpPr>
            <p:spPr bwMode="auto">
              <a:xfrm>
                <a:off x="3447" y="3090"/>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79" name="Rectangle 150"/>
              <p:cNvSpPr>
                <a:spLocks noChangeArrowheads="1"/>
              </p:cNvSpPr>
              <p:nvPr/>
            </p:nvSpPr>
            <p:spPr bwMode="auto">
              <a:xfrm>
                <a:off x="4358" y="3090"/>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80" name="Rectangle 151"/>
              <p:cNvSpPr>
                <a:spLocks noChangeArrowheads="1"/>
              </p:cNvSpPr>
              <p:nvPr/>
            </p:nvSpPr>
            <p:spPr bwMode="auto">
              <a:xfrm>
                <a:off x="5354" y="3103"/>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81" name="Rectangle 152"/>
              <p:cNvSpPr>
                <a:spLocks noChangeArrowheads="1"/>
              </p:cNvSpPr>
              <p:nvPr/>
            </p:nvSpPr>
            <p:spPr bwMode="auto">
              <a:xfrm>
                <a:off x="514" y="236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2" name="Rectangle 153"/>
              <p:cNvSpPr>
                <a:spLocks noChangeArrowheads="1"/>
              </p:cNvSpPr>
              <p:nvPr/>
            </p:nvSpPr>
            <p:spPr bwMode="auto">
              <a:xfrm>
                <a:off x="521" y="2365"/>
                <a:ext cx="97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3" name="Rectangle 154"/>
              <p:cNvSpPr>
                <a:spLocks noChangeArrowheads="1"/>
              </p:cNvSpPr>
              <p:nvPr/>
            </p:nvSpPr>
            <p:spPr bwMode="auto">
              <a:xfrm>
                <a:off x="1499" y="2372"/>
                <a:ext cx="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4" name="Rectangle 155"/>
              <p:cNvSpPr>
                <a:spLocks noChangeArrowheads="1"/>
              </p:cNvSpPr>
              <p:nvPr/>
            </p:nvSpPr>
            <p:spPr bwMode="auto">
              <a:xfrm>
                <a:off x="1499" y="2365"/>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5" name="Rectangle 156"/>
              <p:cNvSpPr>
                <a:spLocks noChangeArrowheads="1"/>
              </p:cNvSpPr>
              <p:nvPr/>
            </p:nvSpPr>
            <p:spPr bwMode="auto">
              <a:xfrm>
                <a:off x="1506" y="2365"/>
                <a:ext cx="10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6" name="Rectangle 157"/>
              <p:cNvSpPr>
                <a:spLocks noChangeArrowheads="1"/>
              </p:cNvSpPr>
              <p:nvPr/>
            </p:nvSpPr>
            <p:spPr bwMode="auto">
              <a:xfrm>
                <a:off x="2554" y="2372"/>
                <a:ext cx="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7" name="Rectangle 158"/>
              <p:cNvSpPr>
                <a:spLocks noChangeArrowheads="1"/>
              </p:cNvSpPr>
              <p:nvPr/>
            </p:nvSpPr>
            <p:spPr bwMode="auto">
              <a:xfrm>
                <a:off x="2554" y="2365"/>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8" name="Rectangle 159"/>
              <p:cNvSpPr>
                <a:spLocks noChangeArrowheads="1"/>
              </p:cNvSpPr>
              <p:nvPr/>
            </p:nvSpPr>
            <p:spPr bwMode="auto">
              <a:xfrm>
                <a:off x="2561" y="2365"/>
                <a:ext cx="9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9" name="Rectangle 160"/>
              <p:cNvSpPr>
                <a:spLocks noChangeArrowheads="1"/>
              </p:cNvSpPr>
              <p:nvPr/>
            </p:nvSpPr>
            <p:spPr bwMode="auto">
              <a:xfrm>
                <a:off x="3487" y="2372"/>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0" name="Rectangle 161"/>
              <p:cNvSpPr>
                <a:spLocks noChangeArrowheads="1"/>
              </p:cNvSpPr>
              <p:nvPr/>
            </p:nvSpPr>
            <p:spPr bwMode="auto">
              <a:xfrm>
                <a:off x="3487" y="2365"/>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1" name="Rectangle 162"/>
              <p:cNvSpPr>
                <a:spLocks noChangeArrowheads="1"/>
              </p:cNvSpPr>
              <p:nvPr/>
            </p:nvSpPr>
            <p:spPr bwMode="auto">
              <a:xfrm>
                <a:off x="3493" y="2365"/>
                <a:ext cx="8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2" name="Rectangle 163"/>
              <p:cNvSpPr>
                <a:spLocks noChangeArrowheads="1"/>
              </p:cNvSpPr>
              <p:nvPr/>
            </p:nvSpPr>
            <p:spPr bwMode="auto">
              <a:xfrm>
                <a:off x="4377" y="236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3" name="Rectangle 164"/>
              <p:cNvSpPr>
                <a:spLocks noChangeArrowheads="1"/>
              </p:cNvSpPr>
              <p:nvPr/>
            </p:nvSpPr>
            <p:spPr bwMode="auto">
              <a:xfrm>
                <a:off x="4384" y="2365"/>
                <a:ext cx="10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4" name="Rectangle 165"/>
              <p:cNvSpPr>
                <a:spLocks noChangeArrowheads="1"/>
              </p:cNvSpPr>
              <p:nvPr/>
            </p:nvSpPr>
            <p:spPr bwMode="auto">
              <a:xfrm>
                <a:off x="5464" y="236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5" name="Rectangle 166"/>
              <p:cNvSpPr>
                <a:spLocks noChangeArrowheads="1"/>
              </p:cNvSpPr>
              <p:nvPr/>
            </p:nvSpPr>
            <p:spPr bwMode="auto">
              <a:xfrm>
                <a:off x="514" y="2386"/>
                <a:ext cx="7"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6" name="Rectangle 167"/>
              <p:cNvSpPr>
                <a:spLocks noChangeArrowheads="1"/>
              </p:cNvSpPr>
              <p:nvPr/>
            </p:nvSpPr>
            <p:spPr bwMode="auto">
              <a:xfrm>
                <a:off x="1499" y="2386"/>
                <a:ext cx="7"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7" name="Rectangle 168"/>
              <p:cNvSpPr>
                <a:spLocks noChangeArrowheads="1"/>
              </p:cNvSpPr>
              <p:nvPr/>
            </p:nvSpPr>
            <p:spPr bwMode="auto">
              <a:xfrm>
                <a:off x="2554" y="2386"/>
                <a:ext cx="7"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8" name="Rectangle 169"/>
              <p:cNvSpPr>
                <a:spLocks noChangeArrowheads="1"/>
              </p:cNvSpPr>
              <p:nvPr/>
            </p:nvSpPr>
            <p:spPr bwMode="auto">
              <a:xfrm>
                <a:off x="3487" y="2386"/>
                <a:ext cx="6"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9" name="Rectangle 170"/>
              <p:cNvSpPr>
                <a:spLocks noChangeArrowheads="1"/>
              </p:cNvSpPr>
              <p:nvPr/>
            </p:nvSpPr>
            <p:spPr bwMode="auto">
              <a:xfrm>
                <a:off x="4377" y="2386"/>
                <a:ext cx="7"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0" name="Rectangle 171"/>
              <p:cNvSpPr>
                <a:spLocks noChangeArrowheads="1"/>
              </p:cNvSpPr>
              <p:nvPr/>
            </p:nvSpPr>
            <p:spPr bwMode="auto">
              <a:xfrm>
                <a:off x="5464" y="2386"/>
                <a:ext cx="7" cy="8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1" name="Rectangle 172"/>
              <p:cNvSpPr>
                <a:spLocks noChangeArrowheads="1"/>
              </p:cNvSpPr>
              <p:nvPr/>
            </p:nvSpPr>
            <p:spPr bwMode="auto">
              <a:xfrm>
                <a:off x="533" y="3245"/>
                <a:ext cx="9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Acute toxicity (severe)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2" name="Rectangle 173"/>
              <p:cNvSpPr>
                <a:spLocks noChangeArrowheads="1"/>
              </p:cNvSpPr>
              <p:nvPr/>
            </p:nvSpPr>
            <p:spPr bwMode="auto">
              <a:xfrm>
                <a:off x="1445" y="324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3" name="Rectangle 174"/>
              <p:cNvSpPr>
                <a:spLocks noChangeArrowheads="1"/>
              </p:cNvSpPr>
              <p:nvPr/>
            </p:nvSpPr>
            <p:spPr bwMode="auto">
              <a:xfrm>
                <a:off x="1516" y="3245"/>
                <a:ext cx="35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Irritant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4" name="Rectangle 175"/>
              <p:cNvSpPr>
                <a:spLocks noChangeArrowheads="1"/>
              </p:cNvSpPr>
              <p:nvPr/>
            </p:nvSpPr>
            <p:spPr bwMode="auto">
              <a:xfrm>
                <a:off x="1818" y="3245"/>
                <a:ext cx="6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(skin and eye)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5" name="Rectangle 176"/>
              <p:cNvSpPr>
                <a:spLocks noChangeArrowheads="1"/>
              </p:cNvSpPr>
              <p:nvPr/>
            </p:nvSpPr>
            <p:spPr bwMode="auto">
              <a:xfrm>
                <a:off x="2383" y="324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6" name="Rectangle 177"/>
              <p:cNvSpPr>
                <a:spLocks noChangeArrowheads="1"/>
              </p:cNvSpPr>
              <p:nvPr/>
            </p:nvSpPr>
            <p:spPr bwMode="auto">
              <a:xfrm>
                <a:off x="1516" y="3349"/>
                <a:ext cx="7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Dermal Sensitizer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7" name="Rectangle 178"/>
              <p:cNvSpPr>
                <a:spLocks noChangeArrowheads="1"/>
              </p:cNvSpPr>
              <p:nvPr/>
            </p:nvSpPr>
            <p:spPr bwMode="auto">
              <a:xfrm>
                <a:off x="2231" y="334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8" name="Rectangle 179"/>
              <p:cNvSpPr>
                <a:spLocks noChangeArrowheads="1"/>
              </p:cNvSpPr>
              <p:nvPr/>
            </p:nvSpPr>
            <p:spPr bwMode="auto">
              <a:xfrm>
                <a:off x="1516" y="3453"/>
                <a:ext cx="102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Acute toxicity (harmful)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09" name="Rectangle 180"/>
              <p:cNvSpPr>
                <a:spLocks noChangeArrowheads="1"/>
              </p:cNvSpPr>
              <p:nvPr/>
            </p:nvSpPr>
            <p:spPr bwMode="auto">
              <a:xfrm>
                <a:off x="2473" y="345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0" name="Rectangle 181"/>
              <p:cNvSpPr>
                <a:spLocks noChangeArrowheads="1"/>
              </p:cNvSpPr>
              <p:nvPr/>
            </p:nvSpPr>
            <p:spPr bwMode="auto">
              <a:xfrm>
                <a:off x="1516" y="3555"/>
                <a:ext cx="6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Narcotic Effects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1" name="Rectangle 182"/>
              <p:cNvSpPr>
                <a:spLocks noChangeArrowheads="1"/>
              </p:cNvSpPr>
              <p:nvPr/>
            </p:nvSpPr>
            <p:spPr bwMode="auto">
              <a:xfrm>
                <a:off x="2158" y="355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2" name="Rectangle 183"/>
              <p:cNvSpPr>
                <a:spLocks noChangeArrowheads="1"/>
              </p:cNvSpPr>
              <p:nvPr/>
            </p:nvSpPr>
            <p:spPr bwMode="auto">
              <a:xfrm>
                <a:off x="1516" y="3659"/>
                <a:ext cx="7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Respiratory Tract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3" name="Rectangle 184"/>
              <p:cNvSpPr>
                <a:spLocks noChangeArrowheads="1"/>
              </p:cNvSpPr>
              <p:nvPr/>
            </p:nvSpPr>
            <p:spPr bwMode="auto">
              <a:xfrm>
                <a:off x="1516" y="3762"/>
                <a:ext cx="39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Irritation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4" name="Rectangle 185"/>
              <p:cNvSpPr>
                <a:spLocks noChangeArrowheads="1"/>
              </p:cNvSpPr>
              <p:nvPr/>
            </p:nvSpPr>
            <p:spPr bwMode="auto">
              <a:xfrm>
                <a:off x="1859" y="3762"/>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5" name="Rectangle 186"/>
              <p:cNvSpPr>
                <a:spLocks noChangeArrowheads="1"/>
              </p:cNvSpPr>
              <p:nvPr/>
            </p:nvSpPr>
            <p:spPr bwMode="auto">
              <a:xfrm>
                <a:off x="1516" y="3866"/>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6" name="Rectangle 187"/>
              <p:cNvSpPr>
                <a:spLocks noChangeArrowheads="1"/>
              </p:cNvSpPr>
              <p:nvPr/>
            </p:nvSpPr>
            <p:spPr bwMode="auto">
              <a:xfrm>
                <a:off x="1516" y="3969"/>
                <a:ext cx="96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Ozone Depleting (EPA)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7" name="Rectangle 188"/>
              <p:cNvSpPr>
                <a:spLocks noChangeArrowheads="1"/>
              </p:cNvSpPr>
              <p:nvPr/>
            </p:nvSpPr>
            <p:spPr bwMode="auto">
              <a:xfrm>
                <a:off x="2416" y="396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8" name="Rectangle 189"/>
              <p:cNvSpPr>
                <a:spLocks noChangeArrowheads="1"/>
              </p:cNvSpPr>
              <p:nvPr/>
            </p:nvSpPr>
            <p:spPr bwMode="auto">
              <a:xfrm>
                <a:off x="2571" y="3245"/>
                <a:ext cx="5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Carcinogen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19" name="Rectangle 190"/>
              <p:cNvSpPr>
                <a:spLocks noChangeArrowheads="1"/>
              </p:cNvSpPr>
              <p:nvPr/>
            </p:nvSpPr>
            <p:spPr bwMode="auto">
              <a:xfrm>
                <a:off x="3039" y="324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0" name="Rectangle 191"/>
              <p:cNvSpPr>
                <a:spLocks noChangeArrowheads="1"/>
              </p:cNvSpPr>
              <p:nvPr/>
            </p:nvSpPr>
            <p:spPr bwMode="auto">
              <a:xfrm>
                <a:off x="2571" y="3349"/>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Respiratory Sensitizer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1" name="Rectangle 192"/>
              <p:cNvSpPr>
                <a:spLocks noChangeArrowheads="1"/>
              </p:cNvSpPr>
              <p:nvPr/>
            </p:nvSpPr>
            <p:spPr bwMode="auto">
              <a:xfrm>
                <a:off x="3451" y="334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2" name="Rectangle 193"/>
              <p:cNvSpPr>
                <a:spLocks noChangeArrowheads="1"/>
              </p:cNvSpPr>
              <p:nvPr/>
            </p:nvSpPr>
            <p:spPr bwMode="auto">
              <a:xfrm>
                <a:off x="2571" y="3453"/>
                <a:ext cx="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3" name="Rectangle 194"/>
              <p:cNvSpPr>
                <a:spLocks noChangeArrowheads="1"/>
              </p:cNvSpPr>
              <p:nvPr/>
            </p:nvSpPr>
            <p:spPr bwMode="auto">
              <a:xfrm>
                <a:off x="2627" y="3453"/>
                <a:ext cx="8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eproductive Toxicity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4" name="Rectangle 195"/>
              <p:cNvSpPr>
                <a:spLocks noChangeArrowheads="1"/>
              </p:cNvSpPr>
              <p:nvPr/>
            </p:nvSpPr>
            <p:spPr bwMode="auto">
              <a:xfrm>
                <a:off x="3445" y="3453"/>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5" name="Rectangle 196"/>
              <p:cNvSpPr>
                <a:spLocks noChangeArrowheads="1"/>
              </p:cNvSpPr>
              <p:nvPr/>
            </p:nvSpPr>
            <p:spPr bwMode="auto">
              <a:xfrm>
                <a:off x="2571" y="3555"/>
                <a:ext cx="95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Target Organ Toxicity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6" name="Rectangle 197"/>
              <p:cNvSpPr>
                <a:spLocks noChangeArrowheads="1"/>
              </p:cNvSpPr>
              <p:nvPr/>
            </p:nvSpPr>
            <p:spPr bwMode="auto">
              <a:xfrm>
                <a:off x="2571" y="3659"/>
                <a:ext cx="5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Mutagenicity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7" name="Rectangle 198"/>
              <p:cNvSpPr>
                <a:spLocks noChangeArrowheads="1"/>
              </p:cNvSpPr>
              <p:nvPr/>
            </p:nvSpPr>
            <p:spPr bwMode="auto">
              <a:xfrm>
                <a:off x="3098" y="365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8" name="Rectangle 199"/>
              <p:cNvSpPr>
                <a:spLocks noChangeArrowheads="1"/>
              </p:cNvSpPr>
              <p:nvPr/>
            </p:nvSpPr>
            <p:spPr bwMode="auto">
              <a:xfrm>
                <a:off x="2571" y="376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9" name="Rectangle 200"/>
              <p:cNvSpPr>
                <a:spLocks noChangeArrowheads="1"/>
              </p:cNvSpPr>
              <p:nvPr/>
            </p:nvSpPr>
            <p:spPr bwMode="auto">
              <a:xfrm>
                <a:off x="2624" y="3762"/>
                <a:ext cx="7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spiration Toxicity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30" name="Rectangle 201"/>
              <p:cNvSpPr>
                <a:spLocks noChangeArrowheads="1"/>
              </p:cNvSpPr>
              <p:nvPr/>
            </p:nvSpPr>
            <p:spPr bwMode="auto">
              <a:xfrm>
                <a:off x="3292" y="3762"/>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31" name="Rectangle 202"/>
              <p:cNvSpPr>
                <a:spLocks noChangeArrowheads="1"/>
              </p:cNvSpPr>
              <p:nvPr/>
            </p:nvSpPr>
            <p:spPr bwMode="auto">
              <a:xfrm>
                <a:off x="3504" y="3245"/>
                <a:ext cx="2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Skin 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32" name="Rectangle 203"/>
              <p:cNvSpPr>
                <a:spLocks noChangeArrowheads="1"/>
              </p:cNvSpPr>
              <p:nvPr/>
            </p:nvSpPr>
            <p:spPr bwMode="auto">
              <a:xfrm>
                <a:off x="3749" y="3245"/>
                <a:ext cx="40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orrosion/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33" name="Rectangle 204"/>
              <p:cNvSpPr>
                <a:spLocks noChangeArrowheads="1"/>
              </p:cNvSpPr>
              <p:nvPr/>
            </p:nvSpPr>
            <p:spPr bwMode="auto">
              <a:xfrm>
                <a:off x="4104" y="3245"/>
                <a:ext cx="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6"/>
            <p:cNvSpPr>
              <a:spLocks noChangeArrowheads="1"/>
            </p:cNvSpPr>
            <p:nvPr/>
          </p:nvSpPr>
          <p:spPr bwMode="auto">
            <a:xfrm>
              <a:off x="4157" y="3245"/>
              <a:ext cx="2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urns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07"/>
            <p:cNvSpPr>
              <a:spLocks noChangeArrowheads="1"/>
            </p:cNvSpPr>
            <p:nvPr/>
          </p:nvSpPr>
          <p:spPr bwMode="auto">
            <a:xfrm>
              <a:off x="4330" y="324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8"/>
            <p:cNvSpPr>
              <a:spLocks noChangeArrowheads="1"/>
            </p:cNvSpPr>
            <p:nvPr/>
          </p:nvSpPr>
          <p:spPr bwMode="auto">
            <a:xfrm>
              <a:off x="3504" y="3349"/>
              <a:ext cx="36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Serious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09"/>
            <p:cNvSpPr>
              <a:spLocks noChangeArrowheads="1"/>
            </p:cNvSpPr>
            <p:nvPr/>
          </p:nvSpPr>
          <p:spPr bwMode="auto">
            <a:xfrm>
              <a:off x="3819" y="3349"/>
              <a:ext cx="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10"/>
            <p:cNvSpPr>
              <a:spLocks noChangeArrowheads="1"/>
            </p:cNvSpPr>
            <p:nvPr/>
          </p:nvSpPr>
          <p:spPr bwMode="auto">
            <a:xfrm>
              <a:off x="3869" y="3349"/>
              <a:ext cx="1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ye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1"/>
            <p:cNvSpPr>
              <a:spLocks noChangeArrowheads="1"/>
            </p:cNvSpPr>
            <p:nvPr/>
          </p:nvSpPr>
          <p:spPr bwMode="auto">
            <a:xfrm>
              <a:off x="3988" y="3349"/>
              <a:ext cx="1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2"/>
            <p:cNvSpPr>
              <a:spLocks noChangeArrowheads="1"/>
            </p:cNvSpPr>
            <p:nvPr/>
          </p:nvSpPr>
          <p:spPr bwMode="auto">
            <a:xfrm>
              <a:off x="4050" y="3349"/>
              <a:ext cx="31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amage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3"/>
            <p:cNvSpPr>
              <a:spLocks noChangeArrowheads="1"/>
            </p:cNvSpPr>
            <p:nvPr/>
          </p:nvSpPr>
          <p:spPr bwMode="auto">
            <a:xfrm>
              <a:off x="4316" y="334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4"/>
            <p:cNvSpPr>
              <a:spLocks noChangeArrowheads="1"/>
            </p:cNvSpPr>
            <p:nvPr/>
          </p:nvSpPr>
          <p:spPr bwMode="auto">
            <a:xfrm>
              <a:off x="4394" y="3245"/>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5"/>
            <p:cNvSpPr>
              <a:spLocks noChangeArrowheads="1"/>
            </p:cNvSpPr>
            <p:nvPr/>
          </p:nvSpPr>
          <p:spPr bwMode="auto">
            <a:xfrm>
              <a:off x="4479" y="3245"/>
              <a:ext cx="9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Environmental Toxicity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6"/>
            <p:cNvSpPr>
              <a:spLocks noChangeArrowheads="1"/>
            </p:cNvSpPr>
            <p:nvPr/>
          </p:nvSpPr>
          <p:spPr bwMode="auto">
            <a:xfrm>
              <a:off x="5373" y="3245"/>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7"/>
            <p:cNvSpPr>
              <a:spLocks noChangeArrowheads="1"/>
            </p:cNvSpPr>
            <p:nvPr/>
          </p:nvSpPr>
          <p:spPr bwMode="auto">
            <a:xfrm>
              <a:off x="4394" y="3349"/>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8"/>
            <p:cNvSpPr>
              <a:spLocks noChangeArrowheads="1"/>
            </p:cNvSpPr>
            <p:nvPr/>
          </p:nvSpPr>
          <p:spPr bwMode="auto">
            <a:xfrm>
              <a:off x="4535" y="3349"/>
              <a:ext cx="5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(acute and 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9"/>
            <p:cNvSpPr>
              <a:spLocks noChangeArrowheads="1"/>
            </p:cNvSpPr>
            <p:nvPr/>
          </p:nvSpPr>
          <p:spPr bwMode="auto">
            <a:xfrm>
              <a:off x="5026" y="3349"/>
              <a:ext cx="3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hronic)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0"/>
            <p:cNvSpPr>
              <a:spLocks noChangeArrowheads="1"/>
            </p:cNvSpPr>
            <p:nvPr/>
          </p:nvSpPr>
          <p:spPr bwMode="auto">
            <a:xfrm>
              <a:off x="5304" y="3349"/>
              <a:ext cx="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ahom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1"/>
            <p:cNvSpPr>
              <a:spLocks noChangeArrowheads="1"/>
            </p:cNvSpPr>
            <p:nvPr/>
          </p:nvSpPr>
          <p:spPr bwMode="auto">
            <a:xfrm>
              <a:off x="514" y="322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2"/>
            <p:cNvSpPr>
              <a:spLocks noChangeArrowheads="1"/>
            </p:cNvSpPr>
            <p:nvPr/>
          </p:nvSpPr>
          <p:spPr bwMode="auto">
            <a:xfrm>
              <a:off x="521" y="3225"/>
              <a:ext cx="97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3"/>
            <p:cNvSpPr>
              <a:spLocks noChangeArrowheads="1"/>
            </p:cNvSpPr>
            <p:nvPr/>
          </p:nvSpPr>
          <p:spPr bwMode="auto">
            <a:xfrm>
              <a:off x="1499" y="322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4"/>
            <p:cNvSpPr>
              <a:spLocks noChangeArrowheads="1"/>
            </p:cNvSpPr>
            <p:nvPr/>
          </p:nvSpPr>
          <p:spPr bwMode="auto">
            <a:xfrm>
              <a:off x="1506" y="3225"/>
              <a:ext cx="10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5"/>
            <p:cNvSpPr>
              <a:spLocks noChangeArrowheads="1"/>
            </p:cNvSpPr>
            <p:nvPr/>
          </p:nvSpPr>
          <p:spPr bwMode="auto">
            <a:xfrm>
              <a:off x="2554" y="322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6"/>
            <p:cNvSpPr>
              <a:spLocks noChangeArrowheads="1"/>
            </p:cNvSpPr>
            <p:nvPr/>
          </p:nvSpPr>
          <p:spPr bwMode="auto">
            <a:xfrm>
              <a:off x="2561" y="3225"/>
              <a:ext cx="9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7"/>
            <p:cNvSpPr>
              <a:spLocks noChangeArrowheads="1"/>
            </p:cNvSpPr>
            <p:nvPr/>
          </p:nvSpPr>
          <p:spPr bwMode="auto">
            <a:xfrm>
              <a:off x="3487" y="3225"/>
              <a:ext cx="6"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8"/>
            <p:cNvSpPr>
              <a:spLocks noChangeArrowheads="1"/>
            </p:cNvSpPr>
            <p:nvPr/>
          </p:nvSpPr>
          <p:spPr bwMode="auto">
            <a:xfrm>
              <a:off x="3493" y="3225"/>
              <a:ext cx="8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9"/>
            <p:cNvSpPr>
              <a:spLocks noChangeArrowheads="1"/>
            </p:cNvSpPr>
            <p:nvPr/>
          </p:nvSpPr>
          <p:spPr bwMode="auto">
            <a:xfrm>
              <a:off x="4377" y="322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30"/>
            <p:cNvSpPr>
              <a:spLocks noChangeArrowheads="1"/>
            </p:cNvSpPr>
            <p:nvPr/>
          </p:nvSpPr>
          <p:spPr bwMode="auto">
            <a:xfrm>
              <a:off x="4384" y="3225"/>
              <a:ext cx="10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6" name="Rectangle 231"/>
            <p:cNvSpPr>
              <a:spLocks noChangeArrowheads="1"/>
            </p:cNvSpPr>
            <p:nvPr/>
          </p:nvSpPr>
          <p:spPr bwMode="auto">
            <a:xfrm>
              <a:off x="5464" y="3225"/>
              <a:ext cx="7"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7" name="Rectangle 232"/>
            <p:cNvSpPr>
              <a:spLocks noChangeArrowheads="1"/>
            </p:cNvSpPr>
            <p:nvPr/>
          </p:nvSpPr>
          <p:spPr bwMode="auto">
            <a:xfrm>
              <a:off x="514" y="3246"/>
              <a:ext cx="7"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9" name="Rectangle 233"/>
            <p:cNvSpPr>
              <a:spLocks noChangeArrowheads="1"/>
            </p:cNvSpPr>
            <p:nvPr/>
          </p:nvSpPr>
          <p:spPr bwMode="auto">
            <a:xfrm>
              <a:off x="514"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0" name="Rectangle 234"/>
            <p:cNvSpPr>
              <a:spLocks noChangeArrowheads="1"/>
            </p:cNvSpPr>
            <p:nvPr/>
          </p:nvSpPr>
          <p:spPr bwMode="auto">
            <a:xfrm>
              <a:off x="514"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1" name="Rectangle 235"/>
            <p:cNvSpPr>
              <a:spLocks noChangeArrowheads="1"/>
            </p:cNvSpPr>
            <p:nvPr/>
          </p:nvSpPr>
          <p:spPr bwMode="auto">
            <a:xfrm>
              <a:off x="521" y="4088"/>
              <a:ext cx="97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2" name="Rectangle 236"/>
            <p:cNvSpPr>
              <a:spLocks noChangeArrowheads="1"/>
            </p:cNvSpPr>
            <p:nvPr/>
          </p:nvSpPr>
          <p:spPr bwMode="auto">
            <a:xfrm>
              <a:off x="1499" y="3246"/>
              <a:ext cx="7"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3" name="Rectangle 237"/>
            <p:cNvSpPr>
              <a:spLocks noChangeArrowheads="1"/>
            </p:cNvSpPr>
            <p:nvPr/>
          </p:nvSpPr>
          <p:spPr bwMode="auto">
            <a:xfrm>
              <a:off x="1499"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4" name="Rectangle 238"/>
            <p:cNvSpPr>
              <a:spLocks noChangeArrowheads="1"/>
            </p:cNvSpPr>
            <p:nvPr/>
          </p:nvSpPr>
          <p:spPr bwMode="auto">
            <a:xfrm>
              <a:off x="1506" y="4088"/>
              <a:ext cx="104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5" name="Rectangle 239"/>
            <p:cNvSpPr>
              <a:spLocks noChangeArrowheads="1"/>
            </p:cNvSpPr>
            <p:nvPr/>
          </p:nvSpPr>
          <p:spPr bwMode="auto">
            <a:xfrm>
              <a:off x="2554" y="3246"/>
              <a:ext cx="7"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6" name="Rectangle 240"/>
            <p:cNvSpPr>
              <a:spLocks noChangeArrowheads="1"/>
            </p:cNvSpPr>
            <p:nvPr/>
          </p:nvSpPr>
          <p:spPr bwMode="auto">
            <a:xfrm>
              <a:off x="2554"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7" name="Rectangle 241"/>
            <p:cNvSpPr>
              <a:spLocks noChangeArrowheads="1"/>
            </p:cNvSpPr>
            <p:nvPr/>
          </p:nvSpPr>
          <p:spPr bwMode="auto">
            <a:xfrm>
              <a:off x="2561" y="4088"/>
              <a:ext cx="9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8" name="Rectangle 242"/>
            <p:cNvSpPr>
              <a:spLocks noChangeArrowheads="1"/>
            </p:cNvSpPr>
            <p:nvPr/>
          </p:nvSpPr>
          <p:spPr bwMode="auto">
            <a:xfrm>
              <a:off x="3487" y="3246"/>
              <a:ext cx="6"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9" name="Rectangle 243"/>
            <p:cNvSpPr>
              <a:spLocks noChangeArrowheads="1"/>
            </p:cNvSpPr>
            <p:nvPr/>
          </p:nvSpPr>
          <p:spPr bwMode="auto">
            <a:xfrm>
              <a:off x="3487" y="408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0" name="Rectangle 244"/>
            <p:cNvSpPr>
              <a:spLocks noChangeArrowheads="1"/>
            </p:cNvSpPr>
            <p:nvPr/>
          </p:nvSpPr>
          <p:spPr bwMode="auto">
            <a:xfrm>
              <a:off x="3493" y="4088"/>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1" name="Rectangle 245"/>
            <p:cNvSpPr>
              <a:spLocks noChangeArrowheads="1"/>
            </p:cNvSpPr>
            <p:nvPr/>
          </p:nvSpPr>
          <p:spPr bwMode="auto">
            <a:xfrm>
              <a:off x="4377" y="3246"/>
              <a:ext cx="7"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2" name="Rectangle 246"/>
            <p:cNvSpPr>
              <a:spLocks noChangeArrowheads="1"/>
            </p:cNvSpPr>
            <p:nvPr/>
          </p:nvSpPr>
          <p:spPr bwMode="auto">
            <a:xfrm>
              <a:off x="4377"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3" name="Rectangle 247"/>
            <p:cNvSpPr>
              <a:spLocks noChangeArrowheads="1"/>
            </p:cNvSpPr>
            <p:nvPr/>
          </p:nvSpPr>
          <p:spPr bwMode="auto">
            <a:xfrm>
              <a:off x="4384" y="4088"/>
              <a:ext cx="108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4" name="Rectangle 248"/>
            <p:cNvSpPr>
              <a:spLocks noChangeArrowheads="1"/>
            </p:cNvSpPr>
            <p:nvPr/>
          </p:nvSpPr>
          <p:spPr bwMode="auto">
            <a:xfrm>
              <a:off x="5464" y="3246"/>
              <a:ext cx="7" cy="8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5" name="Rectangle 249"/>
            <p:cNvSpPr>
              <a:spLocks noChangeArrowheads="1"/>
            </p:cNvSpPr>
            <p:nvPr/>
          </p:nvSpPr>
          <p:spPr bwMode="auto">
            <a:xfrm>
              <a:off x="5464"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6" name="Rectangle 250"/>
            <p:cNvSpPr>
              <a:spLocks noChangeArrowheads="1"/>
            </p:cNvSpPr>
            <p:nvPr/>
          </p:nvSpPr>
          <p:spPr bwMode="auto">
            <a:xfrm>
              <a:off x="5464" y="4088"/>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7" name="Rectangle 251"/>
            <p:cNvSpPr>
              <a:spLocks noChangeArrowheads="1"/>
            </p:cNvSpPr>
            <p:nvPr/>
          </p:nvSpPr>
          <p:spPr bwMode="auto">
            <a:xfrm>
              <a:off x="450" y="4095"/>
              <a:ext cx="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24" name="Picture 2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 y="734"/>
              <a:ext cx="813"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5" name="Picture 2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 y="734"/>
              <a:ext cx="813"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6" name="Picture 2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3" y="734"/>
              <a:ext cx="833"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7" name="Picture 2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 y="734"/>
              <a:ext cx="833"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 name="Picture 2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6" y="734"/>
              <a:ext cx="834"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9" name="Picture 2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6" y="734"/>
              <a:ext cx="834"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0" name="Picture 25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8" y="734"/>
              <a:ext cx="833"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1" name="Picture 25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8" y="734"/>
              <a:ext cx="833"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2" name="Picture 26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3" y="734"/>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3" name="Picture 26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3" y="734"/>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4" name="Picture 26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9" y="2386"/>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5" name="Picture 26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 y="2386"/>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6" name="Picture 26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06" y="2386"/>
              <a:ext cx="840"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7" name="Picture 2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06" y="2386"/>
              <a:ext cx="840"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 name="Picture 26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00" y="2386"/>
              <a:ext cx="840"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9" name="Picture 26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00" y="2386"/>
              <a:ext cx="840"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0" name="Picture 26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12" y="2386"/>
              <a:ext cx="839"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1" name="Picture 2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12" y="2386"/>
              <a:ext cx="839"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2" name="Picture 27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93" y="2386"/>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3" name="Picture 27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93" y="2386"/>
              <a:ext cx="855"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71287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4588" y="304800"/>
            <a:ext cx="8610600" cy="609600"/>
          </a:xfrm>
        </p:spPr>
        <p:txBody>
          <a:bodyPr/>
          <a:lstStyle/>
          <a:p>
            <a:pPr eaLnBrk="1" hangingPunct="1"/>
            <a:r>
              <a:rPr lang="en-US" altLang="en-US" sz="3200" dirty="0" smtClean="0"/>
              <a:t>PERSONAL PROTECTIVE EQUIPMENT (PPE)</a:t>
            </a:r>
          </a:p>
        </p:txBody>
      </p:sp>
      <p:sp>
        <p:nvSpPr>
          <p:cNvPr id="203779" name="Rectangle 3"/>
          <p:cNvSpPr>
            <a:spLocks noGrp="1" noChangeArrowheads="1"/>
          </p:cNvSpPr>
          <p:nvPr>
            <p:ph type="body" sz="half" idx="1"/>
          </p:nvPr>
        </p:nvSpPr>
        <p:spPr>
          <a:xfrm>
            <a:off x="989012" y="1143000"/>
            <a:ext cx="8154988" cy="5638800"/>
          </a:xfrm>
        </p:spPr>
        <p:txBody>
          <a:bodyPr>
            <a:normAutofit/>
          </a:bodyPr>
          <a:lstStyle/>
          <a:p>
            <a:pPr eaLnBrk="1" hangingPunct="1">
              <a:buFont typeface="Wingdings" pitchFamily="2" charset="2"/>
              <a:buNone/>
              <a:defRPr/>
            </a:pPr>
            <a:r>
              <a:rPr lang="en-US" dirty="0" smtClean="0"/>
              <a:t>MIOSHA Parts 33 and 433:</a:t>
            </a:r>
          </a:p>
          <a:p>
            <a:pPr eaLnBrk="1" hangingPunct="1">
              <a:defRPr/>
            </a:pPr>
            <a:r>
              <a:rPr lang="en-US" dirty="0" smtClean="0"/>
              <a:t>Perform a hazard assessment to determine necessary PPE</a:t>
            </a:r>
          </a:p>
          <a:p>
            <a:pPr eaLnBrk="1" hangingPunct="1">
              <a:defRPr/>
            </a:pPr>
            <a:r>
              <a:rPr lang="en-US" dirty="0" smtClean="0"/>
              <a:t>Employee training on PPE</a:t>
            </a:r>
          </a:p>
          <a:p>
            <a:pPr lvl="1" eaLnBrk="1" hangingPunct="1">
              <a:defRPr/>
            </a:pPr>
            <a:r>
              <a:rPr lang="en-US" sz="2800" dirty="0" smtClean="0"/>
              <a:t>Initial and when:</a:t>
            </a:r>
          </a:p>
          <a:p>
            <a:pPr lvl="2" eaLnBrk="1" hangingPunct="1">
              <a:defRPr/>
            </a:pPr>
            <a:r>
              <a:rPr lang="en-US" sz="2800" dirty="0" smtClean="0"/>
              <a:t>Changes in workplace</a:t>
            </a:r>
          </a:p>
          <a:p>
            <a:pPr lvl="2" eaLnBrk="1" hangingPunct="1">
              <a:defRPr/>
            </a:pPr>
            <a:r>
              <a:rPr lang="en-US" sz="2800" dirty="0" smtClean="0"/>
              <a:t>Changes in PPE</a:t>
            </a:r>
          </a:p>
          <a:p>
            <a:pPr lvl="2" eaLnBrk="1" hangingPunct="1">
              <a:defRPr/>
            </a:pPr>
            <a:r>
              <a:rPr lang="en-US" sz="2800" dirty="0" smtClean="0"/>
              <a:t>Inadequacies in knowledge</a:t>
            </a:r>
          </a:p>
        </p:txBody>
      </p:sp>
      <p:pic>
        <p:nvPicPr>
          <p:cNvPr id="22532" name="Picture 4" descr="Untitled-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854" t="-2173" r="3854" b="2174"/>
          <a:stretch>
            <a:fillRect/>
          </a:stretch>
        </p:blipFill>
        <p:spPr>
          <a:xfrm>
            <a:off x="6705600" y="3200400"/>
            <a:ext cx="2071688"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409037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228600"/>
            <a:ext cx="7773988" cy="1143000"/>
          </a:xfrm>
        </p:spPr>
        <p:txBody>
          <a:bodyPr>
            <a:normAutofit fontScale="90000"/>
          </a:bodyPr>
          <a:lstStyle/>
          <a:p>
            <a:pPr eaLnBrk="1" hangingPunct="1"/>
            <a:r>
              <a:rPr lang="en-US" altLang="en-US" sz="4000" smtClean="0"/>
              <a:t>PPE HAZARD ASSESSMENT CONT….</a:t>
            </a:r>
          </a:p>
        </p:txBody>
      </p:sp>
      <p:sp>
        <p:nvSpPr>
          <p:cNvPr id="205827" name="Rectangle 3"/>
          <p:cNvSpPr>
            <a:spLocks noGrp="1" noChangeArrowheads="1"/>
          </p:cNvSpPr>
          <p:nvPr>
            <p:ph type="body" idx="4294967295"/>
          </p:nvPr>
        </p:nvSpPr>
        <p:spPr>
          <a:xfrm>
            <a:off x="1171575" y="2224088"/>
            <a:ext cx="7772400" cy="3049587"/>
          </a:xfrm>
        </p:spPr>
        <p:txBody>
          <a:bodyPr>
            <a:normAutofit lnSpcReduction="10000"/>
          </a:bodyPr>
          <a:lstStyle/>
          <a:p>
            <a:pPr eaLnBrk="1" hangingPunct="1">
              <a:buSzPct val="80000"/>
              <a:buFont typeface="Wingdings" pitchFamily="2" charset="2"/>
              <a:buNone/>
              <a:defRPr/>
            </a:pPr>
            <a:r>
              <a:rPr lang="en-US" smtClean="0"/>
              <a:t>An employer shall:</a:t>
            </a:r>
          </a:p>
          <a:p>
            <a:pPr eaLnBrk="1" hangingPunct="1">
              <a:defRPr/>
            </a:pPr>
            <a:r>
              <a:rPr lang="en-US" smtClean="0"/>
              <a:t>Verify </a:t>
            </a:r>
            <a:r>
              <a:rPr lang="en-US" u="sng" smtClean="0"/>
              <a:t>written</a:t>
            </a:r>
            <a:r>
              <a:rPr lang="en-US" smtClean="0"/>
              <a:t> PPE assessment </a:t>
            </a:r>
            <a:r>
              <a:rPr lang="en-US" u="sng" smtClean="0"/>
              <a:t>certification</a:t>
            </a:r>
            <a:r>
              <a:rPr lang="en-US" smtClean="0"/>
              <a:t> which includes:</a:t>
            </a:r>
          </a:p>
          <a:p>
            <a:pPr lvl="1" eaLnBrk="1" hangingPunct="1">
              <a:defRPr/>
            </a:pPr>
            <a:r>
              <a:rPr lang="en-US" sz="2800" smtClean="0"/>
              <a:t>Workplace evaluated</a:t>
            </a:r>
          </a:p>
          <a:p>
            <a:pPr lvl="1" eaLnBrk="1" hangingPunct="1">
              <a:defRPr/>
            </a:pPr>
            <a:r>
              <a:rPr lang="en-US" sz="2800" smtClean="0"/>
              <a:t>Person who certified assessment	</a:t>
            </a:r>
          </a:p>
          <a:p>
            <a:pPr lvl="1" eaLnBrk="1" hangingPunct="1">
              <a:defRPr/>
            </a:pPr>
            <a:r>
              <a:rPr lang="en-US" sz="2800" smtClean="0"/>
              <a:t>Date of hazard assessment completion</a:t>
            </a:r>
          </a:p>
        </p:txBody>
      </p:sp>
    </p:spTree>
    <p:custDataLst>
      <p:tags r:id="rId1"/>
    </p:custDataLst>
    <p:extLst>
      <p:ext uri="{BB962C8B-B14F-4D97-AF65-F5344CB8AC3E}">
        <p14:creationId xmlns:p14="http://schemas.microsoft.com/office/powerpoint/2010/main" val="3297204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304800"/>
            <a:ext cx="8001000" cy="1143000"/>
          </a:xfrm>
        </p:spPr>
        <p:txBody>
          <a:bodyPr/>
          <a:lstStyle/>
          <a:p>
            <a:pPr eaLnBrk="1" hangingPunct="1"/>
            <a:r>
              <a:rPr lang="en-US" altLang="en-US" sz="4000" smtClean="0"/>
              <a:t>PPE Hazard Assessment Elements</a:t>
            </a:r>
            <a:r>
              <a:rPr lang="en-US" altLang="en-US" sz="4000" smtClean="0">
                <a:latin typeface="Arial Black" pitchFamily="34" charset="0"/>
              </a:rPr>
              <a:t> </a:t>
            </a:r>
          </a:p>
        </p:txBody>
      </p:sp>
      <p:sp>
        <p:nvSpPr>
          <p:cNvPr id="206851" name="Rectangle 3"/>
          <p:cNvSpPr>
            <a:spLocks noGrp="1" noChangeArrowheads="1"/>
          </p:cNvSpPr>
          <p:nvPr>
            <p:ph type="body" idx="1"/>
          </p:nvPr>
        </p:nvSpPr>
        <p:spPr>
          <a:xfrm>
            <a:off x="1143000" y="1828800"/>
            <a:ext cx="6934200" cy="4114800"/>
          </a:xfrm>
        </p:spPr>
        <p:txBody>
          <a:bodyPr/>
          <a:lstStyle/>
          <a:p>
            <a:pPr eaLnBrk="1" hangingPunct="1">
              <a:defRPr/>
            </a:pPr>
            <a:r>
              <a:rPr lang="en-US" sz="2800" dirty="0" smtClean="0"/>
              <a:t>Workstation / Job Category</a:t>
            </a:r>
          </a:p>
          <a:p>
            <a:pPr eaLnBrk="1" hangingPunct="1">
              <a:defRPr/>
            </a:pPr>
            <a:r>
              <a:rPr lang="en-US" sz="2800" dirty="0" smtClean="0"/>
              <a:t>Hazard Source</a:t>
            </a:r>
          </a:p>
          <a:p>
            <a:pPr eaLnBrk="1" hangingPunct="1">
              <a:defRPr/>
            </a:pPr>
            <a:r>
              <a:rPr lang="en-US" sz="2800" dirty="0" smtClean="0"/>
              <a:t>Body Part Affected</a:t>
            </a:r>
          </a:p>
          <a:p>
            <a:pPr eaLnBrk="1" hangingPunct="1">
              <a:defRPr/>
            </a:pPr>
            <a:r>
              <a:rPr lang="en-US" sz="2800" dirty="0" smtClean="0"/>
              <a:t>Is PPE Required</a:t>
            </a:r>
          </a:p>
          <a:p>
            <a:pPr eaLnBrk="1" hangingPunct="1">
              <a:defRPr/>
            </a:pPr>
            <a:r>
              <a:rPr lang="en-US" sz="2800" dirty="0" smtClean="0"/>
              <a:t>Type of PPE Required</a:t>
            </a:r>
          </a:p>
        </p:txBody>
      </p:sp>
      <p:pic>
        <p:nvPicPr>
          <p:cNvPr id="4" name="Picture 6" descr="Image Pre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3771901"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0387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nvPr>
        </p:nvGraphicFramePr>
        <p:xfrm>
          <a:off x="1066800" y="457200"/>
          <a:ext cx="7750175" cy="6024563"/>
        </p:xfrm>
        <a:graphic>
          <a:graphicData uri="http://schemas.openxmlformats.org/presentationml/2006/ole">
            <mc:AlternateContent xmlns:mc="http://schemas.openxmlformats.org/markup-compatibility/2006">
              <mc:Choice xmlns:v="urn:schemas-microsoft-com:vml" Requires="v">
                <p:oleObj spid="_x0000_s2051" name="CorelPhotoPaint.Image.7" r:id="rId5" imgW="8184589" imgH="6363251" progId="CorelPhotoPaint.Image.7">
                  <p:embed/>
                </p:oleObj>
              </mc:Choice>
              <mc:Fallback>
                <p:oleObj name="CorelPhotoPaint.Image.7" r:id="rId5" imgW="8184589" imgH="6363251" progId="CorelPhotoPaint.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57200"/>
                        <a:ext cx="7750175" cy="602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34500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 More </a:t>
            </a:r>
            <a:r>
              <a:rPr lang="en-US" b="1" dirty="0" smtClean="0"/>
              <a:t>Information</a:t>
            </a:r>
            <a:endParaRPr lang="en-US" dirty="0"/>
          </a:p>
        </p:txBody>
      </p:sp>
      <p:pic>
        <p:nvPicPr>
          <p:cNvPr id="6" name="Picture 5"/>
          <p:cNvPicPr>
            <a:picLocks noChangeAspect="1"/>
          </p:cNvPicPr>
          <p:nvPr/>
        </p:nvPicPr>
        <p:blipFill>
          <a:blip r:embed="rId3"/>
          <a:stretch>
            <a:fillRect/>
          </a:stretch>
        </p:blipFill>
        <p:spPr>
          <a:xfrm>
            <a:off x="1022524" y="1346020"/>
            <a:ext cx="7269169" cy="4320725"/>
          </a:xfrm>
          <a:prstGeom prst="rect">
            <a:avLst/>
          </a:prstGeom>
        </p:spPr>
      </p:pic>
    </p:spTree>
    <p:custDataLst>
      <p:tags r:id="rId1"/>
    </p:custDataLst>
    <p:extLst>
      <p:ext uri="{BB962C8B-B14F-4D97-AF65-F5344CB8AC3E}">
        <p14:creationId xmlns:p14="http://schemas.microsoft.com/office/powerpoint/2010/main" val="53963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nvPr>
        </p:nvGraphicFramePr>
        <p:xfrm>
          <a:off x="1143000" y="457200"/>
          <a:ext cx="7765414" cy="6005513"/>
        </p:xfrm>
        <a:graphic>
          <a:graphicData uri="http://schemas.openxmlformats.org/presentationml/2006/ole">
            <mc:AlternateContent xmlns:mc="http://schemas.openxmlformats.org/markup-compatibility/2006">
              <mc:Choice xmlns:v="urn:schemas-microsoft-com:vml" Requires="v">
                <p:oleObj spid="_x0000_s3075" name="CorelPhotoPaint.Image.7" r:id="rId4" imgW="8237934" imgH="6370872" progId="CorelPhotoPaint.Image.7">
                  <p:embed/>
                </p:oleObj>
              </mc:Choice>
              <mc:Fallback>
                <p:oleObj name="CorelPhotoPaint.Image.7" r:id="rId4" imgW="8237934" imgH="6370872" progId="CorelPhotoPaint.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
                        <a:ext cx="7765414" cy="6005513"/>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36574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sz="3600" dirty="0" smtClean="0"/>
              <a:t>PPE Training Requirements</a:t>
            </a:r>
            <a:r>
              <a:rPr lang="en-US" altLang="en-US" sz="4000" dirty="0" smtClean="0">
                <a:latin typeface="Arial Black" pitchFamily="34" charset="0"/>
              </a:rPr>
              <a:t>  </a:t>
            </a:r>
          </a:p>
        </p:txBody>
      </p:sp>
      <p:sp>
        <p:nvSpPr>
          <p:cNvPr id="221187" name="Rectangle 3"/>
          <p:cNvSpPr>
            <a:spLocks noGrp="1" noChangeArrowheads="1"/>
          </p:cNvSpPr>
          <p:nvPr>
            <p:ph type="body" idx="1"/>
          </p:nvPr>
        </p:nvSpPr>
        <p:spPr>
          <a:xfrm>
            <a:off x="1295400" y="1752600"/>
            <a:ext cx="7340600" cy="4400550"/>
          </a:xfrm>
        </p:spPr>
        <p:txBody>
          <a:bodyPr/>
          <a:lstStyle/>
          <a:p>
            <a:pPr eaLnBrk="1" hangingPunct="1">
              <a:buSzPct val="80000"/>
              <a:buFont typeface="Wingdings" pitchFamily="2" charset="2"/>
              <a:buNone/>
              <a:defRPr/>
            </a:pPr>
            <a:r>
              <a:rPr lang="en-US" altLang="en-US" sz="2800" dirty="0"/>
              <a:t>Employer shall provide training to each </a:t>
            </a:r>
            <a:r>
              <a:rPr lang="en-US" altLang="en-US" sz="2800" dirty="0" smtClean="0"/>
              <a:t>employee who </a:t>
            </a:r>
            <a:r>
              <a:rPr lang="en-US" altLang="en-US" sz="2800" dirty="0"/>
              <a:t>is required use </a:t>
            </a:r>
            <a:r>
              <a:rPr lang="en-US" altLang="en-US" sz="2800" dirty="0" smtClean="0"/>
              <a:t>PPE</a:t>
            </a:r>
            <a:r>
              <a:rPr lang="en-US" sz="2800" dirty="0" smtClean="0"/>
              <a:t>:</a:t>
            </a:r>
          </a:p>
          <a:p>
            <a:pPr lvl="1" eaLnBrk="1" hangingPunct="1">
              <a:buFontTx/>
              <a:buChar char="•"/>
              <a:defRPr/>
            </a:pPr>
            <a:r>
              <a:rPr lang="en-US" sz="2800" dirty="0" smtClean="0"/>
              <a:t>When PPE is necessary</a:t>
            </a:r>
          </a:p>
          <a:p>
            <a:pPr lvl="1" eaLnBrk="1" hangingPunct="1">
              <a:buFontTx/>
              <a:buChar char="•"/>
              <a:defRPr/>
            </a:pPr>
            <a:r>
              <a:rPr lang="en-US" sz="2800" dirty="0" smtClean="0"/>
              <a:t>What PPE is necessary</a:t>
            </a:r>
          </a:p>
          <a:p>
            <a:pPr lvl="1" eaLnBrk="1" hangingPunct="1">
              <a:buFontTx/>
              <a:buChar char="•"/>
              <a:defRPr/>
            </a:pPr>
            <a:r>
              <a:rPr lang="en-US" sz="2800" dirty="0" smtClean="0"/>
              <a:t>How to:</a:t>
            </a:r>
          </a:p>
          <a:p>
            <a:pPr lvl="2" eaLnBrk="1" hangingPunct="1">
              <a:buSzTx/>
              <a:buFontTx/>
              <a:buChar char="•"/>
              <a:defRPr/>
            </a:pPr>
            <a:r>
              <a:rPr lang="en-US" sz="2800" dirty="0" smtClean="0"/>
              <a:t>Put it on (don)</a:t>
            </a:r>
          </a:p>
          <a:p>
            <a:pPr lvl="2" eaLnBrk="1" hangingPunct="1">
              <a:buSzTx/>
              <a:buFontTx/>
              <a:buChar char="•"/>
              <a:defRPr/>
            </a:pPr>
            <a:r>
              <a:rPr lang="en-US" sz="2800" dirty="0" smtClean="0"/>
              <a:t>Take it off (doff)</a:t>
            </a:r>
          </a:p>
          <a:p>
            <a:pPr lvl="2" eaLnBrk="1" hangingPunct="1">
              <a:buSzTx/>
              <a:buFontTx/>
              <a:buChar char="•"/>
              <a:defRPr/>
            </a:pPr>
            <a:r>
              <a:rPr lang="en-US" sz="2800" dirty="0" smtClean="0"/>
              <a:t>Adjust, and wear PPE</a:t>
            </a:r>
            <a:r>
              <a:rPr lang="en-US" sz="2800" dirty="0" smtClean="0">
                <a:latin typeface="Arial" charset="0"/>
              </a:rPr>
              <a:t>	</a:t>
            </a:r>
            <a:r>
              <a:rPr lang="en-US" sz="3600" dirty="0" smtClean="0"/>
              <a:t>	</a:t>
            </a:r>
          </a:p>
        </p:txBody>
      </p:sp>
      <p:pic>
        <p:nvPicPr>
          <p:cNvPr id="4" name="Picture 5" descr="new MIOS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159166"/>
            <a:ext cx="1524350" cy="14109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7827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ctrTitle"/>
          </p:nvPr>
        </p:nvSpPr>
        <p:spPr>
          <a:xfrm>
            <a:off x="990600" y="76200"/>
            <a:ext cx="7467600" cy="1143000"/>
          </a:xfrm>
        </p:spPr>
        <p:txBody>
          <a:bodyPr lIns="92075" tIns="46038" rIns="92075" bIns="46038" anchor="ctr" anchorCtr="0">
            <a:normAutofit fontScale="90000"/>
          </a:bodyPr>
          <a:lstStyle/>
          <a:p>
            <a:pPr eaLnBrk="1" hangingPunct="1">
              <a:defRPr/>
            </a:pPr>
            <a:r>
              <a:rPr lang="en-US" b="1" dirty="0" smtClean="0"/>
              <a:t>MIOSHA RECORDKEEPING</a:t>
            </a:r>
          </a:p>
        </p:txBody>
      </p:sp>
      <p:sp>
        <p:nvSpPr>
          <p:cNvPr id="686083" name="Rectangle 3"/>
          <p:cNvSpPr>
            <a:spLocks noGrp="1" noChangeArrowheads="1"/>
          </p:cNvSpPr>
          <p:nvPr>
            <p:ph type="subTitle" idx="1"/>
          </p:nvPr>
        </p:nvSpPr>
        <p:spPr>
          <a:xfrm>
            <a:off x="1557454" y="1524000"/>
            <a:ext cx="7620000" cy="2743200"/>
          </a:xfrm>
        </p:spPr>
        <p:txBody>
          <a:bodyPr lIns="92075" tIns="46038" rIns="92075" bIns="46038"/>
          <a:lstStyle/>
          <a:p>
            <a:pPr eaLnBrk="1" hangingPunct="1">
              <a:defRPr/>
            </a:pPr>
            <a:r>
              <a:rPr lang="en-US" sz="3600" dirty="0" smtClean="0"/>
              <a:t>Part 11. Recording and Reporting Occupational Injuries and Illnesses</a:t>
            </a:r>
          </a:p>
          <a:p>
            <a:pPr eaLnBrk="1" hangingPunct="1">
              <a:defRPr/>
            </a:pPr>
            <a:endParaRPr lang="en-US" sz="3600" dirty="0" smtClean="0"/>
          </a:p>
          <a:p>
            <a:pPr eaLnBrk="1" hangingPunct="1">
              <a:defRPr/>
            </a:pPr>
            <a:endParaRPr lang="en-US" sz="3600" dirty="0" smtClean="0"/>
          </a:p>
          <a:p>
            <a:pPr eaLnBrk="1" hangingPunct="1">
              <a:defRPr/>
            </a:pPr>
            <a:endParaRPr lang="en-US" sz="3600" dirty="0" smtClean="0"/>
          </a:p>
          <a:p>
            <a:pPr eaLnBrk="1" hangingPunct="1">
              <a:defRPr/>
            </a:pPr>
            <a:endParaRPr lang="en-US" sz="3600" dirty="0" smtClean="0"/>
          </a:p>
          <a:p>
            <a:pPr eaLnBrk="1" hangingPunct="1">
              <a:defRPr/>
            </a:pPr>
            <a:endParaRPr lang="en-US" sz="3600" dirty="0" smtClean="0"/>
          </a:p>
        </p:txBody>
      </p:sp>
      <p:sp>
        <p:nvSpPr>
          <p:cNvPr id="5" name="Rectangle 1095"/>
          <p:cNvSpPr>
            <a:spLocks noGrp="1" noChangeArrowheads="1"/>
          </p:cNvSpPr>
          <p:nvPr>
            <p:ph type="sldNum" sz="quarter" idx="12"/>
          </p:nvPr>
        </p:nvSpPr>
        <p:spPr/>
        <p:txBody>
          <a:bodyPr/>
          <a:lstStyle/>
          <a:p>
            <a:pPr>
              <a:defRPr/>
            </a:pPr>
            <a:fld id="{D6245D3B-0103-49D0-A603-2F7CD4FBA4FB}" type="slidenum">
              <a:rPr lang="en-US"/>
              <a:pPr>
                <a:defRPr/>
              </a:pPr>
              <a:t>42</a:t>
            </a:fld>
            <a:endParaRPr lang="en-US"/>
          </a:p>
        </p:txBody>
      </p:sp>
      <p:graphicFrame>
        <p:nvGraphicFramePr>
          <p:cNvPr id="59397" name="Object 4"/>
          <p:cNvGraphicFramePr>
            <a:graphicFrameLocks noChangeAspect="1"/>
          </p:cNvGraphicFramePr>
          <p:nvPr>
            <p:extLst/>
          </p:nvPr>
        </p:nvGraphicFramePr>
        <p:xfrm>
          <a:off x="3276600" y="2971800"/>
          <a:ext cx="3429000" cy="3049587"/>
        </p:xfrm>
        <a:graphic>
          <a:graphicData uri="http://schemas.openxmlformats.org/presentationml/2006/ole">
            <mc:AlternateContent xmlns:mc="http://schemas.openxmlformats.org/markup-compatibility/2006">
              <mc:Choice xmlns:v="urn:schemas-microsoft-com:vml" Requires="v">
                <p:oleObj spid="_x0000_s4099" name="CorelDRAW" r:id="rId5" imgW="4410075" imgH="3924300" progId="CorelDRAW.Graphic.9">
                  <p:embed/>
                </p:oleObj>
              </mc:Choice>
              <mc:Fallback>
                <p:oleObj name="CorelDRAW" r:id="rId5" imgW="4410075" imgH="3924300" progId="CorelDRAW.Graphic.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971800"/>
                        <a:ext cx="34290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95080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990600" y="76200"/>
            <a:ext cx="8153400" cy="1143000"/>
          </a:xfrm>
        </p:spPr>
        <p:txBody>
          <a:bodyPr lIns="92075" tIns="46038" rIns="92075" bIns="46038" anchorCtr="0"/>
          <a:lstStyle/>
          <a:p>
            <a:pPr eaLnBrk="1" hangingPunct="1">
              <a:defRPr/>
            </a:pPr>
            <a:r>
              <a:rPr lang="en-US" sz="4000" b="1" dirty="0" smtClean="0"/>
              <a:t>What Records Must Be Kept?</a:t>
            </a:r>
          </a:p>
        </p:txBody>
      </p:sp>
      <p:sp>
        <p:nvSpPr>
          <p:cNvPr id="689155" name="Rectangle 3"/>
          <p:cNvSpPr>
            <a:spLocks noGrp="1" noChangeArrowheads="1"/>
          </p:cNvSpPr>
          <p:nvPr>
            <p:ph idx="1"/>
          </p:nvPr>
        </p:nvSpPr>
        <p:spPr>
          <a:xfrm>
            <a:off x="990600" y="1600200"/>
            <a:ext cx="7772400" cy="5410200"/>
          </a:xfrm>
        </p:spPr>
        <p:txBody>
          <a:bodyPr lIns="92075" tIns="46038" rIns="92075" bIns="46038"/>
          <a:lstStyle/>
          <a:p>
            <a:pPr lvl="1" eaLnBrk="1" hangingPunct="1">
              <a:buClr>
                <a:schemeClr val="accent2"/>
              </a:buClr>
              <a:defRPr/>
            </a:pPr>
            <a:r>
              <a:rPr lang="en-US" sz="3200" dirty="0" smtClean="0"/>
              <a:t> Forms	</a:t>
            </a:r>
          </a:p>
          <a:p>
            <a:pPr lvl="2" eaLnBrk="1" hangingPunct="1">
              <a:buClr>
                <a:schemeClr val="accent2"/>
              </a:buClr>
              <a:defRPr/>
            </a:pPr>
            <a:r>
              <a:rPr lang="en-US" sz="2800" dirty="0" smtClean="0"/>
              <a:t>MIOSHA Form 300</a:t>
            </a:r>
          </a:p>
          <a:p>
            <a:pPr lvl="3" eaLnBrk="1" hangingPunct="1">
              <a:buClr>
                <a:schemeClr val="accent2"/>
              </a:buClr>
              <a:defRPr/>
            </a:pPr>
            <a:r>
              <a:rPr lang="en-US" sz="2400" dirty="0" smtClean="0"/>
              <a:t>Log of work related injuries and illnesses</a:t>
            </a:r>
          </a:p>
          <a:p>
            <a:pPr lvl="2" eaLnBrk="1" hangingPunct="1">
              <a:buClr>
                <a:schemeClr val="accent2"/>
              </a:buClr>
              <a:defRPr/>
            </a:pPr>
            <a:r>
              <a:rPr lang="en-US" sz="2800" dirty="0" smtClean="0"/>
              <a:t>MIOSHA Form 301</a:t>
            </a:r>
          </a:p>
          <a:p>
            <a:pPr lvl="3" eaLnBrk="1" hangingPunct="1">
              <a:buClr>
                <a:schemeClr val="accent2"/>
              </a:buClr>
              <a:defRPr/>
            </a:pPr>
            <a:r>
              <a:rPr lang="en-US" sz="2400" dirty="0" smtClean="0"/>
              <a:t>Injury and illness incident report</a:t>
            </a:r>
          </a:p>
          <a:p>
            <a:pPr lvl="2" eaLnBrk="1" hangingPunct="1">
              <a:buClr>
                <a:schemeClr val="accent2"/>
              </a:buClr>
              <a:defRPr/>
            </a:pPr>
            <a:r>
              <a:rPr lang="en-US" sz="2800" dirty="0" smtClean="0"/>
              <a:t>MIOSHA Form 300A</a:t>
            </a:r>
          </a:p>
          <a:p>
            <a:pPr lvl="3" eaLnBrk="1" hangingPunct="1">
              <a:buClr>
                <a:schemeClr val="accent2"/>
              </a:buClr>
              <a:defRPr/>
            </a:pPr>
            <a:r>
              <a:rPr lang="en-US" sz="2400" dirty="0" smtClean="0"/>
              <a:t>Summary of work-related injuries and illnesses</a:t>
            </a:r>
          </a:p>
          <a:p>
            <a:pPr lvl="1" eaLnBrk="1" hangingPunct="1">
              <a:buClr>
                <a:schemeClr val="accent2"/>
              </a:buClr>
              <a:buFont typeface="Wingdings" pitchFamily="2" charset="2"/>
              <a:buNone/>
              <a:defRPr/>
            </a:pPr>
            <a:endParaRPr lang="en-US" sz="3200" dirty="0" smtClean="0"/>
          </a:p>
        </p:txBody>
      </p:sp>
    </p:spTree>
    <p:custDataLst>
      <p:tags r:id="rId1"/>
    </p:custDataLst>
    <p:extLst>
      <p:ext uri="{BB962C8B-B14F-4D97-AF65-F5344CB8AC3E}">
        <p14:creationId xmlns:p14="http://schemas.microsoft.com/office/powerpoint/2010/main" val="133238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990600" y="304800"/>
            <a:ext cx="7467600" cy="685800"/>
          </a:xfrm>
        </p:spPr>
        <p:txBody>
          <a:bodyPr>
            <a:normAutofit fontScale="90000"/>
          </a:bodyPr>
          <a:lstStyle/>
          <a:p>
            <a:pPr eaLnBrk="1" hangingPunct="1">
              <a:defRPr/>
            </a:pPr>
            <a:r>
              <a:rPr lang="en-US" dirty="0" smtClean="0">
                <a:effectLst/>
              </a:rPr>
              <a:t>MIOSHA Log 300</a:t>
            </a:r>
          </a:p>
        </p:txBody>
      </p:sp>
      <p:pic>
        <p:nvPicPr>
          <p:cNvPr id="62467" name="Picture 3" descr="Log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2967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1219200" y="304800"/>
            <a:ext cx="7239000" cy="762000"/>
          </a:xfrm>
        </p:spPr>
        <p:txBody>
          <a:bodyPr/>
          <a:lstStyle/>
          <a:p>
            <a:pPr eaLnBrk="1" hangingPunct="1">
              <a:defRPr/>
            </a:pPr>
            <a:r>
              <a:rPr lang="en-US" dirty="0" smtClean="0"/>
              <a:t>MIOSHA Log 301</a:t>
            </a:r>
          </a:p>
        </p:txBody>
      </p:sp>
      <p:pic>
        <p:nvPicPr>
          <p:cNvPr id="63491" name="Picture 3" descr="Log 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387475"/>
            <a:ext cx="8469313"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564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066800" y="381000"/>
            <a:ext cx="8077200" cy="762000"/>
          </a:xfrm>
        </p:spPr>
        <p:txBody>
          <a:bodyPr/>
          <a:lstStyle/>
          <a:p>
            <a:pPr eaLnBrk="1" hangingPunct="1">
              <a:defRPr/>
            </a:pPr>
            <a:r>
              <a:rPr lang="en-US" dirty="0" smtClean="0"/>
              <a:t>MIOSHA Log 300A – Posting form</a:t>
            </a:r>
          </a:p>
        </p:txBody>
      </p:sp>
      <p:pic>
        <p:nvPicPr>
          <p:cNvPr id="64515" name="Picture 3" descr="Log 3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322388"/>
            <a:ext cx="8469313"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2103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990600"/>
          </a:xfrm>
        </p:spPr>
        <p:txBody>
          <a:bodyPr>
            <a:normAutofit/>
          </a:bodyPr>
          <a:lstStyle/>
          <a:p>
            <a:pPr>
              <a:defRPr/>
            </a:pPr>
            <a:r>
              <a:rPr lang="en-US" sz="4000" dirty="0" smtClean="0">
                <a:effectLst/>
              </a:rPr>
              <a:t>Expanded Reporting </a:t>
            </a:r>
            <a:r>
              <a:rPr lang="en-US" sz="4000" dirty="0">
                <a:effectLst/>
              </a:rPr>
              <a:t>R</a:t>
            </a:r>
            <a:r>
              <a:rPr lang="en-US" sz="4000" dirty="0" smtClean="0">
                <a:effectLst/>
              </a:rPr>
              <a:t>equirements</a:t>
            </a:r>
            <a:endParaRPr lang="en-US" sz="4000" dirty="0">
              <a:effectLst/>
            </a:endParaRPr>
          </a:p>
        </p:txBody>
      </p:sp>
      <p:sp>
        <p:nvSpPr>
          <p:cNvPr id="3" name="Content Placeholder 2"/>
          <p:cNvSpPr>
            <a:spLocks noGrp="1"/>
          </p:cNvSpPr>
          <p:nvPr>
            <p:ph idx="1"/>
          </p:nvPr>
        </p:nvSpPr>
        <p:spPr>
          <a:xfrm>
            <a:off x="960863" y="1236098"/>
            <a:ext cx="8153399" cy="5334000"/>
          </a:xfrm>
        </p:spPr>
        <p:txBody>
          <a:bodyPr>
            <a:noAutofit/>
          </a:bodyPr>
          <a:lstStyle/>
          <a:p>
            <a:pPr>
              <a:defRPr/>
            </a:pPr>
            <a:r>
              <a:rPr lang="en-US" dirty="0" smtClean="0"/>
              <a:t>All  work-related fatalities within 8 hours (same as current requirement)</a:t>
            </a:r>
          </a:p>
          <a:p>
            <a:pPr>
              <a:defRPr/>
            </a:pPr>
            <a:r>
              <a:rPr lang="en-US" dirty="0" smtClean="0"/>
              <a:t>All  work-related in-patient hospitalizations of one or more employees within 24 hours</a:t>
            </a:r>
          </a:p>
          <a:p>
            <a:pPr>
              <a:defRPr/>
            </a:pPr>
            <a:r>
              <a:rPr lang="en-US" dirty="0" smtClean="0"/>
              <a:t>All work-related amputations within 24 hours</a:t>
            </a:r>
          </a:p>
          <a:p>
            <a:pPr>
              <a:defRPr/>
            </a:pPr>
            <a:r>
              <a:rPr lang="en-US" dirty="0" smtClean="0"/>
              <a:t>All work-related losses of an eye within 24 hours</a:t>
            </a:r>
          </a:p>
          <a:p>
            <a:pPr>
              <a:defRPr/>
            </a:pPr>
            <a:r>
              <a:rPr lang="en-US" dirty="0" smtClean="0"/>
              <a:t>Fatality Hotline 800-858-0397</a:t>
            </a:r>
          </a:p>
          <a:p>
            <a:pPr>
              <a:defRPr/>
            </a:pPr>
            <a:r>
              <a:rPr lang="en-US" dirty="0" smtClean="0"/>
              <a:t>I&amp;I Reporting 844-464-6742</a:t>
            </a:r>
          </a:p>
        </p:txBody>
      </p:sp>
      <p:pic>
        <p:nvPicPr>
          <p:cNvPr id="4"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5159166"/>
            <a:ext cx="1524350" cy="14109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175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1371600" y="228600"/>
            <a:ext cx="7086600" cy="1143000"/>
          </a:xfrm>
        </p:spPr>
        <p:txBody>
          <a:bodyPr/>
          <a:lstStyle/>
          <a:p>
            <a:pPr eaLnBrk="1" hangingPunct="1">
              <a:defRPr/>
            </a:pPr>
            <a:r>
              <a:rPr lang="en-US" b="1" dirty="0" smtClean="0"/>
              <a:t>Recordkeeping Questions?</a:t>
            </a:r>
          </a:p>
        </p:txBody>
      </p:sp>
      <p:sp>
        <p:nvSpPr>
          <p:cNvPr id="707587" name="Rectangle 3"/>
          <p:cNvSpPr>
            <a:spLocks noGrp="1" noChangeArrowheads="1"/>
          </p:cNvSpPr>
          <p:nvPr>
            <p:ph idx="1"/>
          </p:nvPr>
        </p:nvSpPr>
        <p:spPr>
          <a:xfrm>
            <a:off x="990600" y="1524000"/>
            <a:ext cx="7696200" cy="4800600"/>
          </a:xfrm>
        </p:spPr>
        <p:txBody>
          <a:bodyPr/>
          <a:lstStyle/>
          <a:p>
            <a:pPr eaLnBrk="1" hangingPunct="1">
              <a:lnSpc>
                <a:spcPct val="90000"/>
              </a:lnSpc>
              <a:buClr>
                <a:schemeClr val="accent2"/>
              </a:buClr>
              <a:buFont typeface="Wingdings" pitchFamily="2" charset="2"/>
              <a:buChar char="ü"/>
              <a:defRPr/>
            </a:pPr>
            <a:r>
              <a:rPr lang="en-US" sz="2800" dirty="0" smtClean="0"/>
              <a:t>General Assistance</a:t>
            </a:r>
          </a:p>
          <a:p>
            <a:pPr eaLnBrk="1" hangingPunct="1">
              <a:lnSpc>
                <a:spcPct val="90000"/>
              </a:lnSpc>
              <a:buClr>
                <a:schemeClr val="accent2"/>
              </a:buClr>
              <a:buFont typeface="Wingdings" pitchFamily="2" charset="2"/>
              <a:buChar char="ü"/>
              <a:defRPr/>
            </a:pPr>
            <a:r>
              <a:rPr lang="en-US" sz="2800" dirty="0" smtClean="0"/>
              <a:t>Forms</a:t>
            </a:r>
          </a:p>
          <a:p>
            <a:pPr eaLnBrk="1" hangingPunct="1">
              <a:lnSpc>
                <a:spcPct val="90000"/>
              </a:lnSpc>
              <a:buClr>
                <a:schemeClr val="accent2"/>
              </a:buClr>
              <a:buFont typeface="Wingdings" pitchFamily="2" charset="2"/>
              <a:buChar char="ü"/>
              <a:defRPr/>
            </a:pPr>
            <a:r>
              <a:rPr lang="en-US" sz="2800" dirty="0" smtClean="0"/>
              <a:t>Posters</a:t>
            </a:r>
          </a:p>
          <a:p>
            <a:pPr eaLnBrk="1" hangingPunct="1">
              <a:lnSpc>
                <a:spcPct val="90000"/>
              </a:lnSpc>
              <a:buClr>
                <a:schemeClr val="accent2"/>
              </a:buClr>
              <a:buFont typeface="Wingdings" pitchFamily="2" charset="2"/>
              <a:buChar char="ü"/>
              <a:defRPr/>
            </a:pPr>
            <a:r>
              <a:rPr lang="en-US" sz="2800" dirty="0" smtClean="0"/>
              <a:t>Information</a:t>
            </a:r>
          </a:p>
          <a:p>
            <a:pPr eaLnBrk="1" hangingPunct="1">
              <a:lnSpc>
                <a:spcPct val="90000"/>
              </a:lnSpc>
              <a:buClr>
                <a:schemeClr val="accent2"/>
              </a:buClr>
              <a:buFont typeface="Wingdings" pitchFamily="2" charset="2"/>
              <a:buNone/>
              <a:defRPr/>
            </a:pPr>
            <a:endParaRPr lang="en-US" sz="2800" dirty="0" smtClean="0"/>
          </a:p>
          <a:p>
            <a:pPr algn="ctr" eaLnBrk="1" hangingPunct="1">
              <a:lnSpc>
                <a:spcPct val="90000"/>
              </a:lnSpc>
              <a:buClr>
                <a:schemeClr val="tx1"/>
              </a:buClr>
              <a:buFont typeface="Wingdings" pitchFamily="2" charset="2"/>
              <a:buNone/>
              <a:defRPr/>
            </a:pPr>
            <a:r>
              <a:rPr lang="en-US" sz="2400" b="1" dirty="0" smtClean="0">
                <a:hlinkClick r:id="rId4"/>
              </a:rPr>
              <a:t>www.michigan.gov/recordkeeping</a:t>
            </a:r>
            <a:endParaRPr lang="en-US" sz="2400" b="1" dirty="0" smtClean="0"/>
          </a:p>
          <a:p>
            <a:pPr algn="ctr" eaLnBrk="1" hangingPunct="1">
              <a:lnSpc>
                <a:spcPct val="90000"/>
              </a:lnSpc>
              <a:buClr>
                <a:schemeClr val="tx1"/>
              </a:buClr>
              <a:buFont typeface="Wingdings" pitchFamily="2" charset="2"/>
              <a:buNone/>
              <a:defRPr/>
            </a:pPr>
            <a:endParaRPr lang="en-US" sz="2400" b="1" dirty="0" smtClean="0"/>
          </a:p>
          <a:p>
            <a:pPr algn="ctr" eaLnBrk="1" hangingPunct="1">
              <a:lnSpc>
                <a:spcPct val="90000"/>
              </a:lnSpc>
              <a:buClr>
                <a:schemeClr val="tx1"/>
              </a:buClr>
              <a:buFont typeface="Wingdings" pitchFamily="2" charset="2"/>
              <a:buNone/>
              <a:defRPr/>
            </a:pPr>
            <a:r>
              <a:rPr lang="en-US" sz="2400" b="1" dirty="0" smtClean="0"/>
              <a:t>Management Information Systems Section</a:t>
            </a:r>
          </a:p>
          <a:p>
            <a:pPr algn="ctr">
              <a:lnSpc>
                <a:spcPct val="90000"/>
              </a:lnSpc>
              <a:buClr>
                <a:schemeClr val="tx1"/>
              </a:buClr>
              <a:buNone/>
              <a:defRPr/>
            </a:pPr>
            <a:r>
              <a:rPr lang="en-US" sz="2400" b="1" dirty="0" smtClean="0"/>
              <a:t>(</a:t>
            </a:r>
            <a:r>
              <a:rPr lang="en-US" sz="2400" b="1" dirty="0"/>
              <a:t>517) 284-7788</a:t>
            </a:r>
          </a:p>
        </p:txBody>
      </p:sp>
    </p:spTree>
    <p:custDataLst>
      <p:tags r:id="rId1"/>
    </p:custDataLst>
    <p:extLst>
      <p:ext uri="{BB962C8B-B14F-4D97-AF65-F5344CB8AC3E}">
        <p14:creationId xmlns:p14="http://schemas.microsoft.com/office/powerpoint/2010/main" val="261755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2019300" y="287482"/>
            <a:ext cx="5867400" cy="1143000"/>
          </a:xfrm>
        </p:spPr>
        <p:txBody>
          <a:bodyPr/>
          <a:lstStyle/>
          <a:p>
            <a:pPr eaLnBrk="1" hangingPunct="1">
              <a:defRPr/>
            </a:pPr>
            <a:r>
              <a:rPr lang="en-US" dirty="0" smtClean="0"/>
              <a:t>Questions and Assistance</a:t>
            </a:r>
          </a:p>
        </p:txBody>
      </p:sp>
      <p:sp>
        <p:nvSpPr>
          <p:cNvPr id="577539" name="Rectangle 3"/>
          <p:cNvSpPr>
            <a:spLocks noGrp="1" noChangeArrowheads="1"/>
          </p:cNvSpPr>
          <p:nvPr>
            <p:ph type="subTitle" idx="1"/>
          </p:nvPr>
        </p:nvSpPr>
        <p:spPr>
          <a:xfrm>
            <a:off x="1143000" y="4800600"/>
            <a:ext cx="7848600" cy="1676400"/>
          </a:xfrm>
        </p:spPr>
        <p:txBody>
          <a:bodyPr>
            <a:normAutofit/>
          </a:bodyPr>
          <a:lstStyle/>
          <a:p>
            <a:pPr eaLnBrk="1" hangingPunct="1">
              <a:lnSpc>
                <a:spcPct val="80000"/>
              </a:lnSpc>
              <a:defRPr/>
            </a:pPr>
            <a:r>
              <a:rPr lang="en-US" sz="2800" dirty="0" smtClean="0"/>
              <a:t>MIOSHA Consultation Education and Training </a:t>
            </a:r>
          </a:p>
          <a:p>
            <a:pPr eaLnBrk="1" hangingPunct="1">
              <a:lnSpc>
                <a:spcPct val="80000"/>
              </a:lnSpc>
              <a:defRPr/>
            </a:pPr>
            <a:r>
              <a:rPr lang="en-US" sz="2800" dirty="0" smtClean="0"/>
              <a:t>(517) 284-7720</a:t>
            </a:r>
          </a:p>
          <a:p>
            <a:pPr eaLnBrk="1" hangingPunct="1">
              <a:lnSpc>
                <a:spcPct val="80000"/>
              </a:lnSpc>
              <a:defRPr/>
            </a:pPr>
            <a:r>
              <a:rPr lang="en-US" sz="2800" dirty="0" smtClean="0"/>
              <a:t>www.michigan.gov/miosha</a:t>
            </a:r>
          </a:p>
        </p:txBody>
      </p:sp>
      <p:sp>
        <p:nvSpPr>
          <p:cNvPr id="5" name="Rectangle 1095"/>
          <p:cNvSpPr>
            <a:spLocks noGrp="1" noChangeArrowheads="1"/>
          </p:cNvSpPr>
          <p:nvPr>
            <p:ph type="sldNum" sz="quarter" idx="12"/>
          </p:nvPr>
        </p:nvSpPr>
        <p:spPr/>
        <p:txBody>
          <a:bodyPr/>
          <a:lstStyle/>
          <a:p>
            <a:pPr>
              <a:defRPr/>
            </a:pPr>
            <a:fld id="{5CA10549-18A2-437E-9C17-8854967D1B0D}" type="slidenum">
              <a:rPr lang="en-US"/>
              <a:pPr>
                <a:defRPr/>
              </a:pPr>
              <a:t>49</a:t>
            </a:fld>
            <a:endParaRPr lang="en-US"/>
          </a:p>
        </p:txBody>
      </p:sp>
      <p:pic>
        <p:nvPicPr>
          <p:cNvPr id="70661" name="Picture 4" descr="MC90044142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72491"/>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641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Speaker</a:t>
            </a:r>
            <a:endParaRPr lang="en-US" dirty="0"/>
          </a:p>
        </p:txBody>
      </p:sp>
      <p:sp>
        <p:nvSpPr>
          <p:cNvPr id="3" name="Content Placeholder 2"/>
          <p:cNvSpPr>
            <a:spLocks noGrp="1"/>
          </p:cNvSpPr>
          <p:nvPr>
            <p:ph idx="1"/>
          </p:nvPr>
        </p:nvSpPr>
        <p:spPr>
          <a:xfrm>
            <a:off x="4093827" y="1336242"/>
            <a:ext cx="4765995" cy="2598195"/>
          </a:xfrm>
        </p:spPr>
        <p:txBody>
          <a:bodyPr/>
          <a:lstStyle/>
          <a:p>
            <a:pPr algn="r"/>
            <a:r>
              <a:rPr lang="en-US" sz="3200" b="1" dirty="0" smtClean="0"/>
              <a:t>Barton G Pickelman, CIH</a:t>
            </a:r>
          </a:p>
          <a:p>
            <a:pPr algn="r"/>
            <a:r>
              <a:rPr lang="en-US" dirty="0" smtClean="0"/>
              <a:t>MIOSHA Deputy Director</a:t>
            </a:r>
          </a:p>
          <a:p>
            <a:pPr algn="r"/>
            <a:r>
              <a:rPr lang="en-US" dirty="0"/>
              <a:t>Michigan Department of Licensing &amp; Regulatory Affairs</a:t>
            </a:r>
          </a:p>
          <a:p>
            <a:pPr algn="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919" b="12490"/>
          <a:stretch/>
        </p:blipFill>
        <p:spPr>
          <a:xfrm>
            <a:off x="853416" y="1442906"/>
            <a:ext cx="3240411" cy="3632433"/>
          </a:xfrm>
          <a:prstGeom prst="rect">
            <a:avLst/>
          </a:prstGeom>
        </p:spPr>
      </p:pic>
    </p:spTree>
    <p:custDataLst>
      <p:tags r:id="rId1"/>
    </p:custDataLst>
    <p:extLst>
      <p:ext uri="{BB962C8B-B14F-4D97-AF65-F5344CB8AC3E}">
        <p14:creationId xmlns:p14="http://schemas.microsoft.com/office/powerpoint/2010/main" val="333546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2999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559390" cy="2383302"/>
          </a:xfrm>
        </p:spPr>
        <p:txBody>
          <a:bodyPr>
            <a:normAutofit/>
          </a:bodyPr>
          <a:lstStyle/>
          <a:p>
            <a:r>
              <a:rPr lang="en-US" dirty="0" smtClean="0"/>
              <a:t>MIOSHA Update for Inpatient Healthcare Settings</a:t>
            </a:r>
            <a:r>
              <a:rPr lang="en-US" dirty="0"/>
              <a:t/>
            </a:r>
            <a:br>
              <a:rPr lang="en-US" dirty="0"/>
            </a:br>
            <a:endParaRPr lang="en-US" dirty="0"/>
          </a:p>
        </p:txBody>
      </p:sp>
      <p:sp>
        <p:nvSpPr>
          <p:cNvPr id="3" name="Subtitle 2"/>
          <p:cNvSpPr>
            <a:spLocks noGrp="1"/>
          </p:cNvSpPr>
          <p:nvPr>
            <p:ph type="subTitle" idx="1"/>
          </p:nvPr>
        </p:nvSpPr>
        <p:spPr>
          <a:xfrm>
            <a:off x="1371600" y="2819401"/>
            <a:ext cx="6400800" cy="2514600"/>
          </a:xfrm>
        </p:spPr>
        <p:txBody>
          <a:bodyPr>
            <a:noAutofit/>
          </a:bodyPr>
          <a:lstStyle/>
          <a:p>
            <a:r>
              <a:rPr lang="en-US" sz="2400" dirty="0" smtClean="0"/>
              <a:t>Presented by </a:t>
            </a:r>
          </a:p>
          <a:p>
            <a:r>
              <a:rPr lang="en-US" sz="2400" dirty="0" smtClean="0"/>
              <a:t>Barton G. Pickelman, CIH</a:t>
            </a:r>
            <a:endParaRPr lang="en-US" sz="2400" dirty="0"/>
          </a:p>
          <a:p>
            <a:r>
              <a:rPr lang="en-US" sz="2400" dirty="0" smtClean="0"/>
              <a:t>MIOSHA Deputy Director</a:t>
            </a:r>
            <a:endParaRPr lang="en-US" sz="2400" dirty="0"/>
          </a:p>
          <a:p>
            <a:pPr algn="ctr"/>
            <a:endParaRPr lang="en-US" sz="2400" dirty="0"/>
          </a:p>
        </p:txBody>
      </p:sp>
      <p:pic>
        <p:nvPicPr>
          <p:cNvPr id="4"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184315"/>
            <a:ext cx="3657950" cy="33857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494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524000" y="2057400"/>
            <a:ext cx="7498080" cy="4800600"/>
          </a:xfrm>
        </p:spPr>
        <p:txBody>
          <a:bodyPr>
            <a:normAutofit/>
          </a:bodyPr>
          <a:lstStyle/>
          <a:p>
            <a:r>
              <a:rPr lang="en-US" dirty="0" smtClean="0"/>
              <a:t>Background</a:t>
            </a:r>
          </a:p>
          <a:p>
            <a:pPr lvl="1"/>
            <a:r>
              <a:rPr lang="en-US" dirty="0" smtClean="0"/>
              <a:t>Injury and Illness Rates</a:t>
            </a:r>
          </a:p>
          <a:p>
            <a:pPr lvl="1"/>
            <a:r>
              <a:rPr lang="en-US" dirty="0" smtClean="0"/>
              <a:t>MIOSHA Strategic Plan</a:t>
            </a:r>
          </a:p>
          <a:p>
            <a:r>
              <a:rPr lang="en-US" dirty="0" smtClean="0"/>
              <a:t>Former National Emphasis Program</a:t>
            </a:r>
          </a:p>
          <a:p>
            <a:r>
              <a:rPr lang="en-US" dirty="0" smtClean="0"/>
              <a:t>New OSHA Guidance Document </a:t>
            </a:r>
          </a:p>
          <a:p>
            <a:r>
              <a:rPr lang="en-US" dirty="0" smtClean="0"/>
              <a:t>Focus of Inspections</a:t>
            </a:r>
          </a:p>
          <a:p>
            <a:pPr lvl="1"/>
            <a:endParaRPr lang="en-US" dirty="0" smtClean="0"/>
          </a:p>
        </p:txBody>
      </p:sp>
    </p:spTree>
    <p:custDataLst>
      <p:tags r:id="rId1"/>
    </p:custDataLst>
    <p:extLst>
      <p:ext uri="{BB962C8B-B14F-4D97-AF65-F5344CB8AC3E}">
        <p14:creationId xmlns:p14="http://schemas.microsoft.com/office/powerpoint/2010/main" val="173186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3000" y="228600"/>
            <a:ext cx="7124700" cy="923925"/>
          </a:xfrm>
        </p:spPr>
        <p:txBody>
          <a:bodyPr/>
          <a:lstStyle/>
          <a:p>
            <a:r>
              <a:rPr lang="en-US" altLang="en-US" dirty="0" smtClean="0">
                <a:cs typeface="Trebuchet MS" panose="020B0603020202020204" pitchFamily="34" charset="0"/>
              </a:rPr>
              <a:t>Federal OSHA vs. State Plans</a:t>
            </a:r>
          </a:p>
        </p:txBody>
      </p:sp>
      <p:pic>
        <p:nvPicPr>
          <p:cNvPr id="32771" name="Picture 2" descr="C:\Users\yoderm\AppData\Local\Microsoft\Windows\Temporary Internet Files\Content.Outlook\UZE575OE\Federal and State OSHA Programs - Illustrator Fil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59" r="28606"/>
          <a:stretch>
            <a:fillRect/>
          </a:stretch>
        </p:blipFill>
        <p:spPr>
          <a:xfrm>
            <a:off x="1295400" y="1447800"/>
            <a:ext cx="8083550" cy="4814888"/>
          </a:xfrm>
          <a:noFill/>
        </p:spPr>
      </p:pic>
    </p:spTree>
    <p:custDataLst>
      <p:tags r:id="rId1"/>
    </p:custDataLst>
    <p:extLst>
      <p:ext uri="{BB962C8B-B14F-4D97-AF65-F5344CB8AC3E}">
        <p14:creationId xmlns:p14="http://schemas.microsoft.com/office/powerpoint/2010/main" val="415160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Changes </a:t>
            </a:r>
            <a:r>
              <a:rPr lang="en-US" dirty="0" smtClean="0"/>
              <a:t>– </a:t>
            </a:r>
            <a:br>
              <a:rPr lang="en-US" dirty="0" smtClean="0"/>
            </a:br>
            <a:r>
              <a:rPr lang="en-US" dirty="0" smtClean="0"/>
              <a:t>Relationship to Federal OSHA</a:t>
            </a:r>
            <a:endParaRPr lang="en-US" dirty="0"/>
          </a:p>
        </p:txBody>
      </p:sp>
      <p:sp>
        <p:nvSpPr>
          <p:cNvPr id="3" name="Content Placeholder 2"/>
          <p:cNvSpPr>
            <a:spLocks noGrp="1"/>
          </p:cNvSpPr>
          <p:nvPr>
            <p:ph idx="1"/>
          </p:nvPr>
        </p:nvSpPr>
        <p:spPr>
          <a:xfrm>
            <a:off x="1295400" y="2323171"/>
            <a:ext cx="7696550" cy="4572000"/>
          </a:xfrm>
        </p:spPr>
        <p:txBody>
          <a:bodyPr/>
          <a:lstStyle/>
          <a:p>
            <a:r>
              <a:rPr lang="en-US" dirty="0" smtClean="0"/>
              <a:t>State Plan Agreement</a:t>
            </a:r>
          </a:p>
          <a:p>
            <a:r>
              <a:rPr lang="en-US" dirty="0" smtClean="0"/>
              <a:t>6 Months allowance to implement changes</a:t>
            </a:r>
          </a:p>
          <a:p>
            <a:r>
              <a:rPr lang="en-US" dirty="0" smtClean="0"/>
              <a:t>New standards/rules</a:t>
            </a:r>
          </a:p>
          <a:p>
            <a:r>
              <a:rPr lang="en-US" dirty="0" smtClean="0"/>
              <a:t>Compliance Instructions</a:t>
            </a:r>
          </a:p>
          <a:p>
            <a:r>
              <a:rPr lang="en-US" dirty="0" smtClean="0"/>
              <a:t>Interpretations</a:t>
            </a:r>
            <a:endParaRPr lang="en-US" dirty="0"/>
          </a:p>
        </p:txBody>
      </p:sp>
      <p:pic>
        <p:nvPicPr>
          <p:cNvPr id="4"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9512" y="5105400"/>
            <a:ext cx="1582438" cy="1464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35383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3516</TotalTime>
  <Words>1644</Words>
  <Application>Microsoft Office PowerPoint</Application>
  <PresentationFormat>On-screen Show (4:3)</PresentationFormat>
  <Paragraphs>434</Paragraphs>
  <Slides>50</Slides>
  <Notes>23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5" baseType="lpstr">
      <vt:lpstr>Arial</vt:lpstr>
      <vt:lpstr>Arial Black</vt:lpstr>
      <vt:lpstr>Calibri</vt:lpstr>
      <vt:lpstr>Calibri Light</vt:lpstr>
      <vt:lpstr>Gill Sans MT</vt:lpstr>
      <vt:lpstr>Tahoma</vt:lpstr>
      <vt:lpstr>Times New Roman</vt:lpstr>
      <vt:lpstr>Trebuchet MS</vt:lpstr>
      <vt:lpstr>Verdana</vt:lpstr>
      <vt:lpstr>Wingdings</vt:lpstr>
      <vt:lpstr>Wingdings 2</vt:lpstr>
      <vt:lpstr>Office Theme</vt:lpstr>
      <vt:lpstr>Solstice</vt:lpstr>
      <vt:lpstr>CorelDRAW</vt:lpstr>
      <vt:lpstr>CorelPhotoPaint.Image.7</vt:lpstr>
      <vt:lpstr>MIOSHA Update  for Inpatient Healthcare Settings</vt:lpstr>
      <vt:lpstr>www.mhcsa.org</vt:lpstr>
      <vt:lpstr>2016 MHCSA Quarterly Meetings</vt:lpstr>
      <vt:lpstr>For More Information</vt:lpstr>
      <vt:lpstr>Our Speaker</vt:lpstr>
      <vt:lpstr>MIOSHA Update for Inpatient Healthcare Settings </vt:lpstr>
      <vt:lpstr>Agenda</vt:lpstr>
      <vt:lpstr>Federal OSHA vs. State Plans</vt:lpstr>
      <vt:lpstr>Regulatory Changes –  Relationship to Federal OSHA</vt:lpstr>
      <vt:lpstr>MIOSHA Strategic Plan</vt:lpstr>
      <vt:lpstr>Injury and Illness Rates</vt:lpstr>
      <vt:lpstr>Strategic Plan Results/Activities</vt:lpstr>
      <vt:lpstr>     Nursing and Residential Care Facility National Emphasis Program(NEP):  Scope and Purpose     </vt:lpstr>
      <vt:lpstr>New OSHA Guidance Document </vt:lpstr>
      <vt:lpstr>Inpatient Healthcare Settings Main Hazards Focus</vt:lpstr>
      <vt:lpstr>Inpatient Healthcare Settings Other Hazards Focus</vt:lpstr>
      <vt:lpstr>Resources </vt:lpstr>
      <vt:lpstr>Resources</vt:lpstr>
      <vt:lpstr>Resources</vt:lpstr>
      <vt:lpstr>Bloodborne Infectious Diseases</vt:lpstr>
      <vt:lpstr>Part 554 Bloodborne Infectious Diseases</vt:lpstr>
      <vt:lpstr>Rule 3. Exposure Determination </vt:lpstr>
      <vt:lpstr>Exposure Control Plan</vt:lpstr>
      <vt:lpstr>What information is contained in an  Exposure Control Plan?</vt:lpstr>
      <vt:lpstr>Exposure Control Plan - Healthcare</vt:lpstr>
      <vt:lpstr>Rule 7.  Work Practices </vt:lpstr>
      <vt:lpstr>Rule 8. Protective Clothing and Equipment</vt:lpstr>
      <vt:lpstr>Rule 11. Laundry</vt:lpstr>
      <vt:lpstr>Rule 13. Vaccinations</vt:lpstr>
      <vt:lpstr>Other Standards</vt:lpstr>
      <vt:lpstr>Hazard Communication Revised December,2012</vt:lpstr>
      <vt:lpstr>Safety Data Sheets (SDSs)   New 16-section standardized SDS format required (ANSI Z400.1)</vt:lpstr>
      <vt:lpstr>Safety Data Sheets (SDSs)</vt:lpstr>
      <vt:lpstr>New Label Elements</vt:lpstr>
      <vt:lpstr>Pictograms</vt:lpstr>
      <vt:lpstr>PERSONAL PROTECTIVE EQUIPMENT (PPE)</vt:lpstr>
      <vt:lpstr>PPE HAZARD ASSESSMENT CONT….</vt:lpstr>
      <vt:lpstr>PPE Hazard Assessment Elements </vt:lpstr>
      <vt:lpstr>PowerPoint Presentation</vt:lpstr>
      <vt:lpstr>PowerPoint Presentation</vt:lpstr>
      <vt:lpstr>PPE Training Requirements  </vt:lpstr>
      <vt:lpstr>MIOSHA RECORDKEEPING</vt:lpstr>
      <vt:lpstr>What Records Must Be Kept?</vt:lpstr>
      <vt:lpstr>MIOSHA Log 300</vt:lpstr>
      <vt:lpstr>MIOSHA Log 301</vt:lpstr>
      <vt:lpstr>MIOSHA Log 300A – Posting form</vt:lpstr>
      <vt:lpstr>Expanded Reporting Requirements</vt:lpstr>
      <vt:lpstr>Recordkeeping Questions?</vt:lpstr>
      <vt:lpstr>Questions and Assistance</vt:lpstr>
      <vt:lpstr>PowerPoint Presentation</vt:lpstr>
    </vt:vector>
  </TitlesOfParts>
  <Company>Coverys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Homola</dc:creator>
  <cp:lastModifiedBy>Janice Homola</cp:lastModifiedBy>
  <cp:revision>21</cp:revision>
  <cp:lastPrinted>2016-03-08T12:43:36Z</cp:lastPrinted>
  <dcterms:created xsi:type="dcterms:W3CDTF">2015-12-01T20:06:03Z</dcterms:created>
  <dcterms:modified xsi:type="dcterms:W3CDTF">2016-03-08T12:45:00Z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C34AED4D-78B3-4555-B0B7-C39CAE0E164B</vt:lpwstr>
  </property>
  <property fmtid="{D5CDD505-2E9C-101B-9397-08002B2CF9AE}" pid="3" name="ArticulatePath">
    <vt:lpwstr>Presentation23</vt:lpwstr>
  </property>
</Properties>
</file>