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74" r:id="rId3"/>
    <p:sldId id="275" r:id="rId4"/>
    <p:sldId id="276" r:id="rId5"/>
    <p:sldId id="282" r:id="rId6"/>
    <p:sldId id="280" r:id="rId7"/>
    <p:sldId id="281" r:id="rId8"/>
    <p:sldId id="287" r:id="rId9"/>
    <p:sldId id="288" r:id="rId10"/>
    <p:sldId id="289" r:id="rId11"/>
    <p:sldId id="284" r:id="rId12"/>
    <p:sldId id="290" r:id="rId13"/>
    <p:sldId id="291" r:id="rId14"/>
    <p:sldId id="285" r:id="rId15"/>
    <p:sldId id="293" r:id="rId16"/>
    <p:sldId id="292" r:id="rId17"/>
    <p:sldId id="298" r:id="rId18"/>
    <p:sldId id="286" r:id="rId19"/>
    <p:sldId id="294" r:id="rId20"/>
    <p:sldId id="295" r:id="rId21"/>
    <p:sldId id="283" r:id="rId22"/>
    <p:sldId id="296" r:id="rId23"/>
    <p:sldId id="297" r:id="rId24"/>
    <p:sldId id="307" r:id="rId25"/>
    <p:sldId id="379" r:id="rId26"/>
    <p:sldId id="380" r:id="rId27"/>
    <p:sldId id="31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-107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14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203620-F51F-4CB6-8A3E-6A0A97281DD6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B3A75-9195-4CBD-BD20-B53B86B80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71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Salesman strategy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EA0644-6100-4F54-86AB-815A173AFEAD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7FF79-A138-4311-98EC-1F315D763430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A9C10-4A7A-4A2C-AC9B-D4D3246574E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43AA3-E19E-4060-A56F-3E7CF69E85DD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25D2A-9D80-4F69-8729-6E6775A74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5158" y="1383048"/>
              <a:ext cx="877649" cy="92332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3750" y="1926557"/>
              <a:ext cx="2469482" cy="1589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4424" y="1929735"/>
              <a:ext cx="2469482" cy="1589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CD25D4-420F-4F81-AF63-8BBEB0362D42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8026A-D116-44AE-874E-E5121A959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6DC45-3615-4C54-A190-93EA85D0F5D3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B6F37-9D0E-4253-AE90-1A0FD582073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84B60-991E-4480-BD1B-AA077FA44050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D7F84-9933-4BDD-8F0E-92DFFB157CF6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39068FD-1879-434F-B62B-AB3AC3CF87C6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A30903-51D8-42AF-8F12-D5DE352DD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85F52-D063-48A1-ABC7-AA3ABB37F3B9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91DA-EF7E-4876-BDDF-BE2DFA1FE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EB1AC-54C1-4EE7-9B54-ED066A0747A5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2F056-D502-4B08-A1F3-464AC0620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39E645-C45B-4DB7-8259-AD531E99E3AF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1DEA7-130A-416C-9B44-01FBF94C5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128BC-40CF-47A3-9C73-697A9F0BA677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607C-A270-4FBA-80A6-550EABC09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6AF55-1A94-4497-97EB-59125053D503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49BCD-60C8-4319-90C2-0E2CD76FF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EC3024B8-C557-448C-AAF7-3671D8E05749}" type="datetime1">
              <a:rPr lang="en-US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823C50-F4DE-401B-B0BF-787A6AAA6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25" r:id="rId7"/>
    <p:sldLayoutId id="2147483826" r:id="rId8"/>
    <p:sldLayoutId id="2147483827" r:id="rId9"/>
    <p:sldLayoutId id="2147483834" r:id="rId10"/>
    <p:sldLayoutId id="21474838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ＭＳ Ｐゴシック" pitchFamily="-107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ＭＳ Ｐゴシック" pitchFamily="-107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ＭＳ Ｐゴシック" pitchFamily="-107" charset="-128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ＭＳ Ｐゴシック" pitchFamily="-107" charset="-128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ＭＳ Ｐゴシック" pitchFamily="-107" charset="-128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ＭＳ Ｐゴシック" pitchFamily="-107" charset="-128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ＭＳ Ｐゴシック" pitchFamily="-107" charset="-128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The Essentials of Aggression Management in </a:t>
            </a:r>
            <a:r>
              <a:rPr lang="en-US" sz="4400" dirty="0" smtClean="0">
                <a:ea typeface="+mj-ea"/>
              </a:rPr>
              <a:t>Healthcare</a:t>
            </a:r>
            <a:endParaRPr lang="en-US" sz="4400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25574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895D1D"/>
                  </a:outerShdw>
                </a:effectLst>
                <a:ea typeface="+mn-ea"/>
              </a:rPr>
              <a:t>Prevention to talk down to takedown model</a:t>
            </a:r>
            <a:br>
              <a:rPr lang="en-US" dirty="0" smtClean="0">
                <a:effectLst>
                  <a:outerShdw blurRad="38100" dist="38100" dir="2700000" algn="tl">
                    <a:srgbClr val="895D1D"/>
                  </a:outerShdw>
                </a:effectLst>
                <a:ea typeface="+mn-ea"/>
              </a:rPr>
            </a:br>
            <a:endParaRPr lang="en-US" dirty="0" smtClean="0">
              <a:effectLst>
                <a:outerShdw blurRad="38100" dist="38100" dir="2700000" algn="tl">
                  <a:srgbClr val="895D1D"/>
                </a:outerShdw>
              </a:effectLst>
              <a:ea typeface="+mn-ea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Presented By: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95D1D"/>
                  </a:outerShdw>
                </a:effectLst>
                <a:ea typeface="+mn-ea"/>
              </a:rPr>
              <a:t>Steve Wilder, BA, CHSP, STS</a:t>
            </a:r>
          </a:p>
          <a:p>
            <a:pPr eaLnBrk="1" hangingPunct="1">
              <a:defRPr/>
            </a:pPr>
            <a:r>
              <a:rPr lang="en-US" sz="1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Sorensen</a:t>
            </a:r>
            <a:r>
              <a:rPr lang="en-US" sz="1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, Wilder &amp; Associates</a:t>
            </a:r>
          </a:p>
          <a:p>
            <a:pPr eaLnBrk="1" hangingPunct="1">
              <a:defRPr/>
            </a:pPr>
            <a:r>
              <a:rPr lang="en-US" sz="1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Bourbonnais, 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3200" b="1" u="sng" dirty="0" smtClean="0">
                <a:latin typeface="Arial" charset="0"/>
              </a:rPr>
              <a:t>Step 2:   Verbally Agitated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365125" lvl="1">
              <a:buSzPct val="80000"/>
              <a:buFont typeface="Wingdings" pitchFamily="2" charset="2"/>
              <a:buChar char=""/>
            </a:pPr>
            <a:r>
              <a:rPr lang="en-US" sz="3600" dirty="0" smtClean="0">
                <a:solidFill>
                  <a:srgbClr val="452E0E"/>
                </a:solidFill>
                <a:latin typeface="Arial" charset="0"/>
              </a:rPr>
              <a:t>Your Response:</a:t>
            </a:r>
          </a:p>
          <a:p>
            <a:pPr marL="731837" lvl="2"/>
            <a:r>
              <a:rPr lang="en-US" sz="2400" dirty="0" smtClean="0">
                <a:latin typeface="Arial" charset="0"/>
              </a:rPr>
              <a:t>Listen to the person</a:t>
            </a:r>
          </a:p>
          <a:p>
            <a:pPr marL="731837" lvl="2"/>
            <a:r>
              <a:rPr lang="en-US" sz="2400" dirty="0" smtClean="0">
                <a:latin typeface="Arial" charset="0"/>
              </a:rPr>
              <a:t>Respect the person</a:t>
            </a:r>
          </a:p>
          <a:p>
            <a:pPr marL="731837" lvl="2"/>
            <a:r>
              <a:rPr lang="en-US" sz="2400" dirty="0" smtClean="0">
                <a:latin typeface="Arial" charset="0"/>
              </a:rPr>
              <a:t>Save the person’s self esteem</a:t>
            </a:r>
          </a:p>
          <a:p>
            <a:pPr marL="731837" lvl="2"/>
            <a:r>
              <a:rPr lang="en-US" sz="2400" dirty="0" smtClean="0">
                <a:latin typeface="Arial" charset="0"/>
              </a:rPr>
              <a:t>DO NOT give </a:t>
            </a:r>
            <a:r>
              <a:rPr lang="en-US" sz="2400" dirty="0" smtClean="0">
                <a:latin typeface="Arial" charset="0"/>
              </a:rPr>
              <a:t>orders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sp>
        <p:nvSpPr>
          <p:cNvPr id="27" name="Freeform 26"/>
          <p:cNvSpPr/>
          <p:nvPr/>
        </p:nvSpPr>
        <p:spPr>
          <a:xfrm>
            <a:off x="3611563" y="5214938"/>
            <a:ext cx="1757362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6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6400" y="2357438"/>
            <a:ext cx="2819400" cy="366236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262626"/>
                </a:solidFill>
              </a:rPr>
              <a:t>STEP 3: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the Person is 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Verbally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Hostile</a:t>
            </a:r>
          </a:p>
          <a:p>
            <a:pPr algn="ctr"/>
            <a:endParaRPr lang="en-US"/>
          </a:p>
        </p:txBody>
      </p:sp>
      <p:pic>
        <p:nvPicPr>
          <p:cNvPr id="151557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16" name="Freeform 15"/>
          <p:cNvSpPr/>
          <p:nvPr/>
        </p:nvSpPr>
        <p:spPr>
          <a:xfrm>
            <a:off x="3165475" y="41052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0" tIns="34290" rIns="34290" bIns="3429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Hostile</a:t>
            </a:r>
          </a:p>
        </p:txBody>
      </p:sp>
      <p:sp>
        <p:nvSpPr>
          <p:cNvPr id="18" name="Freeform 17"/>
          <p:cNvSpPr/>
          <p:nvPr/>
        </p:nvSpPr>
        <p:spPr>
          <a:xfrm>
            <a:off x="3124200" y="47148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Agitated</a:t>
            </a:r>
          </a:p>
        </p:txBody>
      </p:sp>
      <p:sp>
        <p:nvSpPr>
          <p:cNvPr id="19" name="Freeform 18"/>
          <p:cNvSpPr/>
          <p:nvPr/>
        </p:nvSpPr>
        <p:spPr>
          <a:xfrm>
            <a:off x="3200400" y="53244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Calm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3200" b="1" u="sng" dirty="0" smtClean="0">
                <a:latin typeface="Arial" charset="0"/>
              </a:rPr>
              <a:t>Step 3:   Verbally Hostile</a:t>
            </a:r>
          </a:p>
          <a:p>
            <a:pPr marL="0" indent="0" algn="ctr">
              <a:buFont typeface="Wingdings" pitchFamily="2" charset="2"/>
              <a:buNone/>
            </a:pPr>
            <a:endParaRPr lang="en-US" sz="1200" dirty="0" smtClean="0"/>
          </a:p>
          <a:p>
            <a:pPr marL="365125" lvl="1">
              <a:buSzPct val="80000"/>
              <a:buFont typeface="Wingdings" pitchFamily="2" charset="2"/>
              <a:buChar char=""/>
            </a:pPr>
            <a:r>
              <a:rPr lang="en-US" sz="3600" dirty="0" smtClean="0">
                <a:solidFill>
                  <a:srgbClr val="452E0E"/>
                </a:solidFill>
                <a:latin typeface="Arial" charset="0"/>
              </a:rPr>
              <a:t>Persons Actions:</a:t>
            </a:r>
          </a:p>
          <a:p>
            <a:pPr marL="365125" lvl="1">
              <a:buSzPct val="80000"/>
            </a:pPr>
            <a:r>
              <a:rPr lang="en-US" sz="2400" dirty="0" smtClean="0">
                <a:latin typeface="Arial" charset="0"/>
              </a:rPr>
              <a:t>behaviors very similar  to being </a:t>
            </a:r>
            <a:r>
              <a:rPr lang="en-US" sz="2400" dirty="0" smtClean="0">
                <a:latin typeface="Arial" charset="0"/>
              </a:rPr>
              <a:t>“</a:t>
            </a:r>
            <a:r>
              <a:rPr lang="en-US" sz="2400" dirty="0" smtClean="0">
                <a:latin typeface="Arial" charset="0"/>
              </a:rPr>
              <a:t>verbally agitated”</a:t>
            </a:r>
          </a:p>
          <a:p>
            <a:pPr marL="365125" lvl="1">
              <a:buSzPct val="80000"/>
            </a:pPr>
            <a:r>
              <a:rPr lang="en-US" sz="2400" dirty="0" smtClean="0">
                <a:latin typeface="Arial" charset="0"/>
              </a:rPr>
              <a:t>person is oblivious to efforts to calm him</a:t>
            </a:r>
          </a:p>
          <a:p>
            <a:pPr marL="365125" lvl="1">
              <a:buSzPct val="80000"/>
            </a:pPr>
            <a:r>
              <a:rPr lang="en-US" sz="2400" dirty="0" smtClean="0">
                <a:latin typeface="Arial" charset="0"/>
              </a:rPr>
              <a:t>Statements will be generalized (this @$%*! Place! You @%&amp;*! People!, Always and never traps.)</a:t>
            </a:r>
          </a:p>
          <a:p>
            <a:pPr marL="365125" lvl="1">
              <a:buSzPct val="80000"/>
            </a:pPr>
            <a:r>
              <a:rPr lang="en-US" sz="2400" dirty="0" smtClean="0">
                <a:latin typeface="Arial" charset="0"/>
              </a:rPr>
              <a:t>Makes demanding statements and threats of consequences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3200" b="1" u="sng" dirty="0" smtClean="0">
                <a:latin typeface="Arial" charset="0"/>
              </a:rPr>
              <a:t>Step 3:   Verbally Hostile</a:t>
            </a:r>
            <a:endParaRPr lang="en-US" dirty="0" smtClean="0"/>
          </a:p>
          <a:p>
            <a:pPr marL="365125" lvl="1">
              <a:buSzPct val="80000"/>
              <a:buFont typeface="Wingdings" pitchFamily="2" charset="2"/>
              <a:buNone/>
            </a:pPr>
            <a:r>
              <a:rPr lang="en-US" sz="3600" dirty="0" smtClean="0">
                <a:solidFill>
                  <a:srgbClr val="452E0E"/>
                </a:solidFill>
                <a:latin typeface="Arial" charset="0"/>
              </a:rPr>
              <a:t>Your Response:</a:t>
            </a:r>
          </a:p>
          <a:p>
            <a:pPr marL="365125" lvl="1"/>
            <a:r>
              <a:rPr lang="en-US" sz="2400" dirty="0" smtClean="0">
                <a:latin typeface="Arial" charset="0"/>
              </a:rPr>
              <a:t>Maintain non-threatening body posture</a:t>
            </a:r>
          </a:p>
          <a:p>
            <a:pPr marL="365125" lvl="1"/>
            <a:r>
              <a:rPr lang="en-US" sz="2400" dirty="0" smtClean="0">
                <a:latin typeface="Arial" charset="0"/>
              </a:rPr>
              <a:t>Respect the “personal zone”</a:t>
            </a:r>
          </a:p>
          <a:p>
            <a:pPr marL="365125" lvl="1"/>
            <a:r>
              <a:rPr lang="en-US" sz="2400" dirty="0" smtClean="0">
                <a:latin typeface="Arial" charset="0"/>
              </a:rPr>
              <a:t>Allow the person to vent anger</a:t>
            </a:r>
          </a:p>
          <a:p>
            <a:pPr marL="365125" lvl="1"/>
            <a:r>
              <a:rPr lang="en-US" sz="2400" dirty="0" smtClean="0">
                <a:latin typeface="Arial" charset="0"/>
              </a:rPr>
              <a:t>Keep your instructions minimal</a:t>
            </a:r>
          </a:p>
          <a:p>
            <a:pPr marL="365125" lvl="1"/>
            <a:r>
              <a:rPr lang="en-US" sz="2400" dirty="0" smtClean="0">
                <a:latin typeface="Arial" charset="0"/>
              </a:rPr>
              <a:t>Continue to make collaborative statements (What can we do to manage this situation?</a:t>
            </a:r>
          </a:p>
          <a:p>
            <a:pPr marL="365125" lvl="1"/>
            <a:r>
              <a:rPr lang="en-US" sz="2400" dirty="0" smtClean="0">
                <a:latin typeface="Arial" charset="0"/>
              </a:rPr>
              <a:t>Keep discussion specific to here and now</a:t>
            </a:r>
            <a:endParaRPr lang="en-US" sz="2000" dirty="0" smtClean="0">
              <a:latin typeface="Arial" charset="0"/>
            </a:endParaRPr>
          </a:p>
          <a:p>
            <a:pPr marL="365125" lvl="1">
              <a:buFont typeface="Wingdings" pitchFamily="2" charset="2"/>
              <a:buNone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sp>
        <p:nvSpPr>
          <p:cNvPr id="24" name="Freeform 23"/>
          <p:cNvSpPr/>
          <p:nvPr/>
        </p:nvSpPr>
        <p:spPr>
          <a:xfrm>
            <a:off x="3114675" y="4452938"/>
            <a:ext cx="1863725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0" tIns="34290" rIns="34290" bIns="3429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600" dirty="0"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11563" y="5214938"/>
            <a:ext cx="1757362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6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6400" y="2357438"/>
            <a:ext cx="2819400" cy="366236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262626"/>
                </a:solidFill>
              </a:rPr>
              <a:t>STEP 4: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the Person is 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Verbally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Threatening</a:t>
            </a:r>
          </a:p>
          <a:p>
            <a:pPr algn="ctr"/>
            <a:endParaRPr lang="en-US"/>
          </a:p>
        </p:txBody>
      </p:sp>
      <p:pic>
        <p:nvPicPr>
          <p:cNvPr id="157702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31" name="Freeform 30"/>
          <p:cNvSpPr/>
          <p:nvPr/>
        </p:nvSpPr>
        <p:spPr>
          <a:xfrm>
            <a:off x="3124200" y="3417887"/>
            <a:ext cx="2286000" cy="468313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Threatening</a:t>
            </a:r>
          </a:p>
        </p:txBody>
      </p:sp>
      <p:sp>
        <p:nvSpPr>
          <p:cNvPr id="32" name="Freeform 31"/>
          <p:cNvSpPr/>
          <p:nvPr/>
        </p:nvSpPr>
        <p:spPr>
          <a:xfrm>
            <a:off x="3165475" y="41052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0" tIns="34290" rIns="34290" bIns="3429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Hostile</a:t>
            </a:r>
          </a:p>
        </p:txBody>
      </p:sp>
      <p:sp>
        <p:nvSpPr>
          <p:cNvPr id="33" name="Freeform 32"/>
          <p:cNvSpPr/>
          <p:nvPr/>
        </p:nvSpPr>
        <p:spPr>
          <a:xfrm>
            <a:off x="3124200" y="47148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Agitated</a:t>
            </a:r>
          </a:p>
        </p:txBody>
      </p:sp>
      <p:sp>
        <p:nvSpPr>
          <p:cNvPr id="34" name="Freeform 33"/>
          <p:cNvSpPr/>
          <p:nvPr/>
        </p:nvSpPr>
        <p:spPr>
          <a:xfrm>
            <a:off x="3200400" y="53244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Calm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latin typeface="Arial" charset="0"/>
                <a:ea typeface="+mn-ea"/>
              </a:rPr>
              <a:t>Step </a:t>
            </a:r>
            <a:r>
              <a:rPr lang="en-US" sz="3200" b="1" u="sng" dirty="0" smtClean="0">
                <a:latin typeface="Arial" charset="0"/>
                <a:ea typeface="+mn-ea"/>
              </a:rPr>
              <a:t>4:   </a:t>
            </a:r>
            <a:r>
              <a:rPr lang="en-US" sz="3200" b="1" u="sng" dirty="0">
                <a:latin typeface="Arial" charset="0"/>
                <a:ea typeface="+mn-ea"/>
              </a:rPr>
              <a:t>Verbally </a:t>
            </a:r>
            <a:r>
              <a:rPr lang="en-US" sz="3200" b="1" u="sng" dirty="0" smtClean="0">
                <a:latin typeface="Arial" charset="0"/>
                <a:ea typeface="+mn-ea"/>
              </a:rPr>
              <a:t>Threatening</a:t>
            </a:r>
            <a:endParaRPr lang="en-US" sz="3200" b="1" u="sng" dirty="0">
              <a:latin typeface="Arial" charset="0"/>
              <a:ea typeface="+mn-ea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+mn-ea"/>
              </a:rPr>
              <a:t>Persons Actions: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Begins to focus anger on specific person(s)</a:t>
            </a:r>
            <a:endParaRPr lang="en-US" sz="2400" dirty="0"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Makes demands for action</a:t>
            </a:r>
            <a:endParaRPr lang="en-US" sz="2400" dirty="0"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Makes threats of consequences if demands are not met</a:t>
            </a:r>
            <a:endParaRPr lang="en-US" sz="2400" dirty="0">
              <a:latin typeface="Arial" charset="0"/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latin typeface="Arial" charset="0"/>
                <a:ea typeface="+mn-ea"/>
              </a:rPr>
              <a:t>Step </a:t>
            </a:r>
            <a:r>
              <a:rPr lang="en-US" sz="3200" b="1" u="sng" dirty="0" smtClean="0">
                <a:latin typeface="Arial" charset="0"/>
                <a:ea typeface="+mn-ea"/>
              </a:rPr>
              <a:t>4:   </a:t>
            </a:r>
            <a:r>
              <a:rPr lang="en-US" sz="3200" b="1" u="sng" dirty="0">
                <a:latin typeface="Arial" charset="0"/>
                <a:ea typeface="+mn-ea"/>
              </a:rPr>
              <a:t>Verbally </a:t>
            </a:r>
            <a:r>
              <a:rPr lang="en-US" sz="3200" b="1" u="sng" dirty="0" smtClean="0">
                <a:latin typeface="Arial" charset="0"/>
                <a:ea typeface="+mn-ea"/>
              </a:rPr>
              <a:t>Threatening</a:t>
            </a:r>
            <a:endParaRPr lang="en-US" sz="3200" b="1" u="sng" dirty="0">
              <a:latin typeface="Arial" charset="0"/>
              <a:ea typeface="+mn-ea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+mn-ea"/>
              </a:rPr>
              <a:t>Your Response: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Maintain eye contact  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Avoid </a:t>
            </a:r>
            <a:r>
              <a:rPr lang="en-US" sz="2400" u="sng" dirty="0" smtClean="0">
                <a:latin typeface="Arial" charset="0"/>
                <a:ea typeface="+mn-ea"/>
              </a:rPr>
              <a:t>cornering</a:t>
            </a:r>
            <a:r>
              <a:rPr lang="en-US" sz="2400" dirty="0" smtClean="0">
                <a:latin typeface="Arial" charset="0"/>
                <a:ea typeface="+mn-ea"/>
              </a:rPr>
              <a:t> the person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Give person options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Arial" charset="0"/>
                <a:ea typeface="+mn-ea"/>
              </a:rPr>
              <a:t>ANTICIPATE VIOLENCE</a:t>
            </a:r>
            <a:endParaRPr lang="en-US" sz="2400" b="1" dirty="0">
              <a:solidFill>
                <a:srgbClr val="00B050"/>
              </a:solidFill>
              <a:latin typeface="Arial" charset="0"/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</a:rPr>
              <a:t>To </a:t>
            </a:r>
            <a:r>
              <a:rPr lang="en-US" sz="2800" b="1" u="sng" smtClean="0">
                <a:solidFill>
                  <a:srgbClr val="452E0E"/>
                </a:solidFill>
                <a:latin typeface="Times New Roman" pitchFamily="18" charset="0"/>
              </a:rPr>
              <a:t>corner</a:t>
            </a:r>
            <a:r>
              <a:rPr lang="en-US" sz="2800" smtClean="0">
                <a:latin typeface="Times New Roman" pitchFamily="18" charset="0"/>
              </a:rPr>
              <a:t> the person means to</a:t>
            </a: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u="sng" smtClean="0">
                <a:solidFill>
                  <a:srgbClr val="452E0E"/>
                </a:solidFill>
                <a:latin typeface="Times New Roman" pitchFamily="18" charset="0"/>
              </a:rPr>
              <a:t>trap</a:t>
            </a: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</a:rPr>
              <a:t>the person. To remember the dangerous methods of cornering, remember the acronym C-A-P-E:</a:t>
            </a:r>
          </a:p>
          <a:p>
            <a:pPr marL="0" indent="0"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	C </a:t>
            </a:r>
            <a:r>
              <a:rPr lang="en-US" sz="3600" b="1" smtClean="0">
                <a:latin typeface="Times New Roman" pitchFamily="18" charset="0"/>
              </a:rPr>
              <a:t>- Contact Cornering</a:t>
            </a:r>
            <a:endParaRPr lang="en-US" sz="3200" b="1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	A </a:t>
            </a:r>
            <a:r>
              <a:rPr lang="en-US" sz="3600" b="1" smtClean="0">
                <a:latin typeface="Times New Roman" pitchFamily="18" charset="0"/>
              </a:rPr>
              <a:t>- Angular Cornering</a:t>
            </a:r>
            <a:endParaRPr lang="en-US" sz="3200" b="1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	P </a:t>
            </a:r>
            <a:r>
              <a:rPr lang="en-US" sz="3600" b="1" smtClean="0">
                <a:latin typeface="Times New Roman" pitchFamily="18" charset="0"/>
              </a:rPr>
              <a:t>- Psychological Cornering</a:t>
            </a:r>
            <a:endParaRPr lang="en-US" sz="3200" b="1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	E </a:t>
            </a:r>
            <a:r>
              <a:rPr lang="en-US" sz="3600" b="1" smtClean="0">
                <a:latin typeface="Times New Roman" pitchFamily="18" charset="0"/>
              </a:rPr>
              <a:t>- Exit Cornering</a:t>
            </a:r>
            <a:endParaRPr lang="en-US" sz="3200" b="1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8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CORNERING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400" y="2357438"/>
            <a:ext cx="2819400" cy="366236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262626"/>
                </a:solidFill>
              </a:rPr>
              <a:t>STEP 5: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the Person is 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Physically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Threatening</a:t>
            </a:r>
          </a:p>
          <a:p>
            <a:pPr algn="ctr"/>
            <a:endParaRPr lang="en-US"/>
          </a:p>
        </p:txBody>
      </p:sp>
      <p:pic>
        <p:nvPicPr>
          <p:cNvPr id="165892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32" name="Freeform 31"/>
          <p:cNvSpPr/>
          <p:nvPr/>
        </p:nvSpPr>
        <p:spPr>
          <a:xfrm>
            <a:off x="3124200" y="2819400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Physically Threatening</a:t>
            </a:r>
          </a:p>
        </p:txBody>
      </p:sp>
      <p:sp>
        <p:nvSpPr>
          <p:cNvPr id="33" name="Freeform 32"/>
          <p:cNvSpPr/>
          <p:nvPr/>
        </p:nvSpPr>
        <p:spPr>
          <a:xfrm>
            <a:off x="3124200" y="3417887"/>
            <a:ext cx="2286000" cy="468313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Threatening</a:t>
            </a:r>
          </a:p>
        </p:txBody>
      </p:sp>
      <p:sp>
        <p:nvSpPr>
          <p:cNvPr id="34" name="Freeform 33"/>
          <p:cNvSpPr/>
          <p:nvPr/>
        </p:nvSpPr>
        <p:spPr>
          <a:xfrm>
            <a:off x="3165475" y="41052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0" tIns="34290" rIns="34290" bIns="3429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Hostile</a:t>
            </a:r>
          </a:p>
        </p:txBody>
      </p:sp>
      <p:sp>
        <p:nvSpPr>
          <p:cNvPr id="35" name="Freeform 34"/>
          <p:cNvSpPr/>
          <p:nvPr/>
        </p:nvSpPr>
        <p:spPr>
          <a:xfrm>
            <a:off x="3124200" y="47148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Agitated</a:t>
            </a:r>
          </a:p>
        </p:txBody>
      </p:sp>
      <p:sp>
        <p:nvSpPr>
          <p:cNvPr id="36" name="Freeform 35"/>
          <p:cNvSpPr/>
          <p:nvPr/>
        </p:nvSpPr>
        <p:spPr>
          <a:xfrm>
            <a:off x="3200400" y="53244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Calm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latin typeface="Arial" charset="0"/>
                <a:ea typeface="+mn-ea"/>
              </a:rPr>
              <a:t>Step </a:t>
            </a:r>
            <a:r>
              <a:rPr lang="en-US" sz="3200" b="1" u="sng" dirty="0" smtClean="0">
                <a:latin typeface="Arial" charset="0"/>
                <a:ea typeface="+mn-ea"/>
              </a:rPr>
              <a:t>5:   Physically Threatening</a:t>
            </a:r>
            <a:endParaRPr lang="en-US" sz="3200" b="1" u="sng" dirty="0">
              <a:latin typeface="Arial" charset="0"/>
              <a:ea typeface="+mn-ea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+mn-ea"/>
              </a:rPr>
              <a:t>Persons Actions: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Takes stance that suggests violence</a:t>
            </a:r>
            <a:endParaRPr lang="en-US" sz="2400" dirty="0"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May scan area for potential weapons</a:t>
            </a:r>
            <a:endParaRPr lang="en-US" sz="2400" dirty="0"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May make aggressive moves against you</a:t>
            </a:r>
            <a:endParaRPr lang="en-US" sz="2400" dirty="0">
              <a:latin typeface="Arial" charset="0"/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63" y="1204913"/>
            <a:ext cx="7754937" cy="191135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Recognizing and Avoiding Potentially Violent Behavior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3767138"/>
            <a:ext cx="7735888" cy="1500187"/>
          </a:xfrm>
        </p:spPr>
        <p:txBody>
          <a:bodyPr/>
          <a:lstStyle/>
          <a:p>
            <a:r>
              <a:rPr lang="en-US" sz="3200" smtClean="0"/>
              <a:t>The Aggression Continuum:</a:t>
            </a:r>
          </a:p>
          <a:p>
            <a:endParaRPr lang="en-US" sz="2400" smtClean="0"/>
          </a:p>
          <a:p>
            <a:r>
              <a:rPr lang="en-US" sz="4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Six Steps from Calm to Violent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latin typeface="Arial" charset="0"/>
                <a:ea typeface="+mn-ea"/>
              </a:rPr>
              <a:t>Step </a:t>
            </a:r>
            <a:r>
              <a:rPr lang="en-US" sz="3200" b="1" u="sng" dirty="0" smtClean="0">
                <a:latin typeface="Arial" charset="0"/>
                <a:ea typeface="+mn-ea"/>
              </a:rPr>
              <a:t>5:   Physically Threatening</a:t>
            </a:r>
            <a:endParaRPr lang="en-US" sz="3200" b="1" u="sng" dirty="0">
              <a:latin typeface="Arial" charset="0"/>
              <a:ea typeface="+mn-ea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+mn-ea"/>
              </a:rPr>
              <a:t>Your Response: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Must recognize this is the critical point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Maintain defensive posture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Look for strong side/weak side indicators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Be prepared for physical attack</a:t>
            </a:r>
            <a:endParaRPr lang="en-US" sz="2400" dirty="0">
              <a:latin typeface="Arial" charset="0"/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sp>
        <p:nvSpPr>
          <p:cNvPr id="15" name="Freeform 14"/>
          <p:cNvSpPr/>
          <p:nvPr/>
        </p:nvSpPr>
        <p:spPr>
          <a:xfrm>
            <a:off x="3150055" y="21240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Physically Violent</a:t>
            </a:r>
            <a:endParaRPr lang="en-US" sz="16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124200" y="2819400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Physically Threatening</a:t>
            </a:r>
          </a:p>
        </p:txBody>
      </p:sp>
      <p:sp>
        <p:nvSpPr>
          <p:cNvPr id="21" name="Freeform 20"/>
          <p:cNvSpPr/>
          <p:nvPr/>
        </p:nvSpPr>
        <p:spPr>
          <a:xfrm>
            <a:off x="3124200" y="3417887"/>
            <a:ext cx="2286000" cy="468313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Threatening</a:t>
            </a:r>
          </a:p>
        </p:txBody>
      </p:sp>
      <p:sp>
        <p:nvSpPr>
          <p:cNvPr id="24" name="Freeform 23"/>
          <p:cNvSpPr/>
          <p:nvPr/>
        </p:nvSpPr>
        <p:spPr>
          <a:xfrm>
            <a:off x="3165475" y="41052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0" tIns="34290" rIns="34290" bIns="3429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Hostile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3124200" y="47148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Agitated</a:t>
            </a:r>
          </a:p>
        </p:txBody>
      </p:sp>
      <p:sp>
        <p:nvSpPr>
          <p:cNvPr id="29" name="Freeform 28"/>
          <p:cNvSpPr/>
          <p:nvPr/>
        </p:nvSpPr>
        <p:spPr>
          <a:xfrm>
            <a:off x="3200400" y="53244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Calm</a:t>
            </a:r>
          </a:p>
        </p:txBody>
      </p:sp>
      <p:sp>
        <p:nvSpPr>
          <p:cNvPr id="172054" name="TextBox 29"/>
          <p:cNvSpPr txBox="1">
            <a:spLocks noChangeArrowheads="1"/>
          </p:cNvSpPr>
          <p:nvPr/>
        </p:nvSpPr>
        <p:spPr bwMode="auto">
          <a:xfrm>
            <a:off x="5486400" y="2357438"/>
            <a:ext cx="2819400" cy="3662362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262626"/>
                </a:solidFill>
              </a:rPr>
              <a:t>STEP 6: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the Person is 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Physically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Violent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latin typeface="Arial" charset="0"/>
                <a:ea typeface="+mn-ea"/>
              </a:rPr>
              <a:t>Step </a:t>
            </a:r>
            <a:r>
              <a:rPr lang="en-US" sz="3200" b="1" u="sng" dirty="0" smtClean="0">
                <a:latin typeface="Arial" charset="0"/>
                <a:ea typeface="+mn-ea"/>
              </a:rPr>
              <a:t>6:   Physically Violent</a:t>
            </a:r>
            <a:endParaRPr lang="en-US" sz="3200" b="1" u="sng" dirty="0">
              <a:latin typeface="Arial" charset="0"/>
              <a:ea typeface="+mn-ea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+mn-ea"/>
              </a:rPr>
              <a:t>Persons Actions: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Physically attacks you in some form</a:t>
            </a:r>
            <a:endParaRPr lang="en-US" sz="2400" dirty="0">
              <a:latin typeface="Arial" charset="0"/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latin typeface="Arial" charset="0"/>
                <a:ea typeface="+mn-ea"/>
              </a:rPr>
              <a:t>Step </a:t>
            </a:r>
            <a:r>
              <a:rPr lang="en-US" sz="3200" b="1" u="sng" dirty="0" smtClean="0">
                <a:latin typeface="Arial" charset="0"/>
                <a:ea typeface="+mn-ea"/>
              </a:rPr>
              <a:t>6:   Physically Violent</a:t>
            </a:r>
            <a:endParaRPr lang="en-US" sz="3200" b="1" u="sng" dirty="0">
              <a:latin typeface="Arial" charset="0"/>
              <a:ea typeface="+mn-ea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+mn-ea"/>
              </a:rPr>
              <a:t>Your Response: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Arial" charset="0"/>
              <a:ea typeface="+mn-ea"/>
            </a:endParaRPr>
          </a:p>
          <a:p>
            <a:pPr lvl="1">
              <a:defRPr/>
            </a:pPr>
            <a:r>
              <a:rPr lang="en-US" sz="2400" dirty="0" smtClean="0">
                <a:latin typeface="Arial" charset="0"/>
                <a:ea typeface="+mn-ea"/>
              </a:rPr>
              <a:t>Change to self defense/survival mode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</a:rPr>
              <a:t>THE BUDDY SYSTEM:</a:t>
            </a:r>
            <a:endParaRPr lang="en-US" dirty="0" smtClean="0"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When responding to a situation that you know may become violent or involve aggressive behavior, always use a buddy </a:t>
            </a:r>
            <a:r>
              <a:rPr lang="en-US" sz="2800" dirty="0" smtClean="0">
                <a:latin typeface="Times New Roman" pitchFamily="18" charset="0"/>
              </a:rPr>
              <a:t>system, but do not overstaff or over-respond.  </a:t>
            </a:r>
            <a:r>
              <a:rPr lang="en-US" sz="2800" dirty="0" smtClean="0">
                <a:latin typeface="Times New Roman" pitchFamily="18" charset="0"/>
              </a:rPr>
              <a:t>SWA model is 3 people for talkdown and 5-6 for takedown/restraint.</a:t>
            </a:r>
            <a:endParaRPr lang="en-US" dirty="0" smtClean="0"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Responding to Potentially Violent Incidents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Triangle Approach</a:t>
            </a:r>
          </a:p>
        </p:txBody>
      </p:sp>
      <p:pic>
        <p:nvPicPr>
          <p:cNvPr id="264195" name="Picture 5" descr="C:\Documents and Settings\jbrown.MUTIONLINE\Local Settings\Temporary Internet Files\Content.IE5\1Y63USC1\MC900389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120173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352800"/>
            <a:ext cx="1443038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209800"/>
            <a:ext cx="1443038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495800"/>
            <a:ext cx="1443038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39000" y="23622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Up #1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239000" y="4670425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Up #2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86200" y="53340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Charge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90600" y="52149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Aggressor</a:t>
            </a:r>
          </a:p>
        </p:txBody>
      </p:sp>
      <p:sp>
        <p:nvSpPr>
          <p:cNvPr id="11" name="Isosceles Triangle 10"/>
          <p:cNvSpPr/>
          <p:nvPr/>
        </p:nvSpPr>
        <p:spPr>
          <a:xfrm rot="16200000">
            <a:off x="4811713" y="3151187"/>
            <a:ext cx="1828800" cy="1546225"/>
          </a:xfrm>
          <a:prstGeom prst="triangle">
            <a:avLst>
              <a:gd name="adj" fmla="val 4940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Triangle Approach</a:t>
            </a:r>
          </a:p>
        </p:txBody>
      </p:sp>
      <p:pic>
        <p:nvPicPr>
          <p:cNvPr id="266243" name="Picture 5" descr="C:\Documents and Settings\jbrown.MUTIONLINE\Local Settings\Temporary Internet Files\Content.IE5\1Y63USC1\MC900389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120173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352800"/>
            <a:ext cx="1443038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495800"/>
            <a:ext cx="1443038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46" name="TextBox 9"/>
          <p:cNvSpPr txBox="1">
            <a:spLocks noChangeArrowheads="1"/>
          </p:cNvSpPr>
          <p:nvPr/>
        </p:nvSpPr>
        <p:spPr bwMode="auto">
          <a:xfrm>
            <a:off x="7239000" y="23622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Up #1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239000" y="4670425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Up #2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86200" y="53340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Charge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90600" y="52149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Aggressor</a:t>
            </a:r>
          </a:p>
        </p:txBody>
      </p:sp>
      <p:sp>
        <p:nvSpPr>
          <p:cNvPr id="11" name="Isosceles Triangle 10"/>
          <p:cNvSpPr/>
          <p:nvPr/>
        </p:nvSpPr>
        <p:spPr>
          <a:xfrm rot="16200000">
            <a:off x="4811713" y="3151187"/>
            <a:ext cx="1828800" cy="1546225"/>
          </a:xfrm>
          <a:prstGeom prst="triangle">
            <a:avLst>
              <a:gd name="adj" fmla="val 4940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6625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214563"/>
            <a:ext cx="1444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C 0.00364 0.00764 0.00677 0.01227 0.0118 0.01922 C 0.02118 0.03195 0.00954 0.01088 0.01892 0.02709 C 0.02361 0.03519 0.02552 0.04375 0.0309 0.05093 C 0.03333 0.05996 0.0401 0.06551 0.04635 0.06991 C 0.04965 0.07639 0.05503 0.0801 0.06059 0.08264 C 0.0677 0.08936 0.075 0.09514 0.08333 0.09838 C 0.09305 0.10741 0.08073 0.09653 0.09045 0.10324 C 0.09861 0.1088 0.10503 0.11713 0.11423 0.12061 C 0.11579 0.12223 0.11718 0.12408 0.11892 0.12547 C 0.11996 0.12639 0.12152 0.12616 0.12257 0.12709 C 0.12899 0.13264 0.13281 0.14098 0.14045 0.14445 C 0.15295 0.15602 0.16666 0.16088 0.1809 0.16667 C 0.20347 0.17593 0.22187 0.18426 0.24635 0.18426 " pathEditMode="relative" ptsTypes="fffffffffffff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C -0.02083 0.00486 -0.04062 0.01412 -0.06198 0.01736 C -0.07535 0.02338 -0.08958 0.02639 -0.10365 0.02848 C -0.11163 0.02732 -0.11962 0.02709 -0.12743 0.02523 C -0.12882 0.025 -0.12969 0.02315 -0.1309 0.02223 C -0.13733 0.01806 -0.14358 0.01366 -0.15 0.00949 C -0.16562 -0.00069 -0.18125 -0.01064 -0.19757 -0.01921 C -0.20729 -0.0243 -0.21458 -0.03171 -0.225 -0.03495 C -0.22882 -0.03842 -0.23299 -0.0412 -0.23698 -0.04444 C -0.23819 -0.04652 -0.23889 -0.0493 -0.24045 -0.05092 C -0.24149 -0.05208 -0.24306 -0.05139 -0.2441 -0.05254 C -0.24514 -0.0537 -0.24531 -0.05578 -0.24635 -0.05717 C -0.2474 -0.05856 -0.24878 -0.05926 -0.25 -0.06041 C -0.25087 -0.06203 -0.25122 -0.06412 -0.25243 -0.06527 C -0.2533 -0.0662 -0.25503 -0.06551 -0.2559 -0.06666 C -0.25712 -0.06828 -0.25712 -0.07129 -0.25833 -0.07314 C -0.26111 -0.07754 -0.26684 -0.0824 -0.27031 -0.08588 C -0.27101 -0.0875 -0.2717 -0.08912 -0.27257 -0.09051 C -0.27361 -0.09236 -0.27517 -0.09352 -0.27622 -0.09537 C -0.28108 -0.10439 -0.28403 -0.11389 -0.29167 -0.11921 C -0.30295 -0.14051 -0.29271 -0.16805 -0.30122 -0.19051 C -0.30365 -0.19676 -0.30347 -0.20162 -0.30833 -0.20486 " pathEditMode="relative" ptsTypes="fffffffffffffffffffff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727 Larry Power Road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Bourbonnais, IL  60914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815-933-5977 (voice)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800-568-2931 (toll free)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815-933-1464  (fax)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swa@swa4safety.com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</a:rPr>
              <a:t>www.swa4safety.com</a:t>
            </a:r>
          </a:p>
          <a:p>
            <a:endParaRPr lang="en-US" dirty="0" smtClean="0">
              <a:effectLst>
                <a:outerShdw blurRad="38100" dist="38100" dir="2700000" algn="tl">
                  <a:srgbClr val="895D1D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30" y="533400"/>
            <a:ext cx="4572000" cy="2315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pic>
        <p:nvPicPr>
          <p:cNvPr id="135171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135172" name="Content Placeholder 3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smtClean="0"/>
              <a:t>The continuum can best be thought of as a six foot step ladder. The closer the aggressor gets to the top rung, the more likely the risk of violent behavior.</a:t>
            </a:r>
          </a:p>
          <a:p>
            <a:pPr marL="0" indent="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pic>
        <p:nvPicPr>
          <p:cNvPr id="137219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137220" name="Content Placeholder 3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 smtClean="0"/>
              <a:t>Remember what the sticker on the top step says:</a:t>
            </a:r>
          </a:p>
          <a:p>
            <a:pPr marL="0" indent="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</a:rPr>
              <a:t>DANGER</a:t>
            </a:r>
          </a:p>
          <a:p>
            <a:pPr marL="0" indent="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Do Not Stand Here</a:t>
            </a:r>
            <a:endParaRPr lang="en-US" sz="2800" b="1" i="1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400" y="2357438"/>
            <a:ext cx="2819400" cy="317023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262626"/>
                </a:solidFill>
              </a:rPr>
              <a:t>STEP 1: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the Person is 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Calm</a:t>
            </a:r>
          </a:p>
          <a:p>
            <a:pPr algn="ctr"/>
            <a:endParaRPr lang="en-US"/>
          </a:p>
        </p:txBody>
      </p:sp>
      <p:pic>
        <p:nvPicPr>
          <p:cNvPr id="139268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18" name="Freeform 17"/>
          <p:cNvSpPr/>
          <p:nvPr/>
        </p:nvSpPr>
        <p:spPr>
          <a:xfrm>
            <a:off x="3200400" y="53244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Calm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Step 1:   Calm and Non-Threatening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365125" lvl="1">
              <a:buFont typeface="Wingdings" pitchFamily="2" charset="2"/>
              <a:buChar char=""/>
            </a:pPr>
            <a:r>
              <a:rPr lang="en-US" sz="3600" dirty="0" smtClean="0">
                <a:solidFill>
                  <a:srgbClr val="452E0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Persons Action:</a:t>
            </a:r>
            <a:endParaRPr lang="en-US" sz="2800" dirty="0" smtClean="0">
              <a:solidFill>
                <a:srgbClr val="452E0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5125" lvl="1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Presents in a calm manner </a:t>
            </a:r>
          </a:p>
          <a:p>
            <a:pPr marL="365125" lvl="1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Not agitated</a:t>
            </a:r>
          </a:p>
          <a:p>
            <a:pPr marL="365125" lvl="1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Presence is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ot threatening</a:t>
            </a:r>
          </a:p>
          <a:p>
            <a:pPr marL="365125" lvl="1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just “another person functioning In society”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5125"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Step 1:   Calm and Non-Threatening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365125" lvl="1">
              <a:buSzPct val="80000"/>
              <a:buFont typeface="Wingdings" pitchFamily="2" charset="2"/>
              <a:buChar char=""/>
            </a:pPr>
            <a:r>
              <a:rPr lang="en-US" sz="3600" dirty="0" smtClean="0">
                <a:solidFill>
                  <a:srgbClr val="452E0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Your Response:</a:t>
            </a:r>
          </a:p>
          <a:p>
            <a:pPr marL="709612" lvl="2" indent="-342900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Respect the persons dignity</a:t>
            </a:r>
          </a:p>
          <a:p>
            <a:pPr marL="709612" lvl="2" indent="-342900">
              <a:buSzPct val="80000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Listen to their concerns</a:t>
            </a:r>
          </a:p>
          <a:p>
            <a:pPr marL="709612" lvl="2" indent="-342900">
              <a:buSzPct val="80000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 compassionate and caring</a:t>
            </a:r>
          </a:p>
          <a:p>
            <a:pPr marL="709612" lvl="2" indent="-342900">
              <a:buSzPct val="80000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Focus on the persons needs</a:t>
            </a:r>
          </a:p>
          <a:p>
            <a:pPr marL="709612" lvl="2" indent="-342900">
              <a:buSzPct val="80000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Focus on rapport building</a:t>
            </a:r>
          </a:p>
          <a:p>
            <a:pPr marL="365125" lvl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400" y="2357438"/>
            <a:ext cx="2819400" cy="366236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262626"/>
                </a:solidFill>
              </a:rPr>
              <a:t>STEP 2: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the Person is </a:t>
            </a:r>
          </a:p>
          <a:p>
            <a:pPr algn="ctr"/>
            <a:endParaRPr lang="en-US" sz="3200">
              <a:solidFill>
                <a:srgbClr val="262626"/>
              </a:solidFill>
            </a:endParaRPr>
          </a:p>
          <a:p>
            <a:pPr algn="ctr"/>
            <a:r>
              <a:rPr lang="en-US" sz="3200">
                <a:solidFill>
                  <a:srgbClr val="262626"/>
                </a:solidFill>
              </a:rPr>
              <a:t>Verbally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Agitated</a:t>
            </a:r>
          </a:p>
          <a:p>
            <a:pPr algn="ctr"/>
            <a:endParaRPr lang="en-US"/>
          </a:p>
        </p:txBody>
      </p:sp>
      <p:pic>
        <p:nvPicPr>
          <p:cNvPr id="145412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39963"/>
            <a:ext cx="3276600" cy="3876675"/>
          </a:xfrm>
        </p:spPr>
      </p:pic>
      <p:sp>
        <p:nvSpPr>
          <p:cNvPr id="16" name="Freeform 15"/>
          <p:cNvSpPr/>
          <p:nvPr/>
        </p:nvSpPr>
        <p:spPr>
          <a:xfrm>
            <a:off x="3124200" y="47148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Verbally Agitated</a:t>
            </a:r>
          </a:p>
        </p:txBody>
      </p:sp>
      <p:sp>
        <p:nvSpPr>
          <p:cNvPr id="18" name="Freeform 17"/>
          <p:cNvSpPr/>
          <p:nvPr/>
        </p:nvSpPr>
        <p:spPr>
          <a:xfrm>
            <a:off x="3200400" y="5324475"/>
            <a:ext cx="2286000" cy="466725"/>
          </a:xfrm>
          <a:custGeom>
            <a:avLst/>
            <a:gdLst>
              <a:gd name="connsiteX0" fmla="*/ 0 w 600825"/>
              <a:gd name="connsiteY0" fmla="*/ 0 h 467360"/>
              <a:gd name="connsiteX1" fmla="*/ 600825 w 600825"/>
              <a:gd name="connsiteY1" fmla="*/ 0 h 467360"/>
              <a:gd name="connsiteX2" fmla="*/ 600825 w 600825"/>
              <a:gd name="connsiteY2" fmla="*/ 467360 h 467360"/>
              <a:gd name="connsiteX3" fmla="*/ 0 w 600825"/>
              <a:gd name="connsiteY3" fmla="*/ 467360 h 467360"/>
              <a:gd name="connsiteX4" fmla="*/ 0 w 600825"/>
              <a:gd name="connsiteY4" fmla="*/ 0 h 46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25" h="467360">
                <a:moveTo>
                  <a:pt x="0" y="0"/>
                </a:moveTo>
                <a:lnTo>
                  <a:pt x="600825" y="0"/>
                </a:lnTo>
                <a:lnTo>
                  <a:pt x="600825" y="467360"/>
                </a:lnTo>
                <a:lnTo>
                  <a:pt x="0" y="467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dirty="0">
                <a:latin typeface="Arial" charset="0"/>
              </a:rPr>
              <a:t>Calm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200" b="1" u="sng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Step 2:   Verbally Agitated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65125" lvl="1">
              <a:buSzPct val="80000"/>
              <a:buFont typeface="Wingdings" pitchFamily="2" charset="2"/>
              <a:buChar char=""/>
              <a:defRPr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Persons Actions:</a:t>
            </a:r>
          </a:p>
          <a:p>
            <a:pPr lvl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person expresses verbal anger</a:t>
            </a:r>
          </a:p>
          <a:p>
            <a:pPr lvl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the anger is not directed at any specific person or object</a:t>
            </a:r>
          </a:p>
          <a:p>
            <a:pPr lvl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the person is no threat to you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Aggression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3457</TotalTime>
  <Words>689</Words>
  <Application>Microsoft Office PowerPoint</Application>
  <PresentationFormat>On-screen Show (4:3)</PresentationFormat>
  <Paragraphs>191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Hardcover</vt:lpstr>
      <vt:lpstr>The Essentials of Aggression Management in Healthcare</vt:lpstr>
      <vt:lpstr>Recognizing and Avoiding Potentially Violent Behavior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CORNERING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The Aggression Continuum</vt:lpstr>
      <vt:lpstr>Responding to Potentially Violent Incidents</vt:lpstr>
      <vt:lpstr>Triangle Approach</vt:lpstr>
      <vt:lpstr>Triangle Approach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jbrown</dc:creator>
  <cp:lastModifiedBy>Steve Wilder</cp:lastModifiedBy>
  <cp:revision>68</cp:revision>
  <dcterms:created xsi:type="dcterms:W3CDTF">2012-01-23T14:14:29Z</dcterms:created>
  <dcterms:modified xsi:type="dcterms:W3CDTF">2013-08-04T16:39:20Z</dcterms:modified>
</cp:coreProperties>
</file>