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notesMasterIdLst>
    <p:notesMasterId r:id="rId49"/>
  </p:notesMasterIdLst>
  <p:sldIdLst>
    <p:sldId id="256" r:id="rId2"/>
    <p:sldId id="262" r:id="rId3"/>
    <p:sldId id="263" r:id="rId4"/>
    <p:sldId id="295" r:id="rId5"/>
    <p:sldId id="258" r:id="rId6"/>
    <p:sldId id="259"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4" r:id="rId27"/>
    <p:sldId id="283" r:id="rId28"/>
    <p:sldId id="296" r:id="rId29"/>
    <p:sldId id="286" r:id="rId30"/>
    <p:sldId id="287" r:id="rId31"/>
    <p:sldId id="288" r:id="rId32"/>
    <p:sldId id="306" r:id="rId33"/>
    <p:sldId id="285" r:id="rId34"/>
    <p:sldId id="291" r:id="rId35"/>
    <p:sldId id="289" r:id="rId36"/>
    <p:sldId id="290" r:id="rId37"/>
    <p:sldId id="301" r:id="rId38"/>
    <p:sldId id="293" r:id="rId39"/>
    <p:sldId id="297" r:id="rId40"/>
    <p:sldId id="298" r:id="rId41"/>
    <p:sldId id="300" r:id="rId42"/>
    <p:sldId id="299" r:id="rId43"/>
    <p:sldId id="302" r:id="rId44"/>
    <p:sldId id="303" r:id="rId45"/>
    <p:sldId id="304" r:id="rId46"/>
    <p:sldId id="305" r:id="rId47"/>
    <p:sldId id="294" r:id="rId4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615" autoAdjust="0"/>
    <p:restoredTop sz="85935" autoAdjust="0"/>
  </p:normalViewPr>
  <p:slideViewPr>
    <p:cSldViewPr>
      <p:cViewPr varScale="1">
        <p:scale>
          <a:sx n="107" d="100"/>
          <a:sy n="107" d="100"/>
        </p:scale>
        <p:origin x="-1014"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86C04A8-A624-495C-97A9-FFB5AFC5E3B0}" type="datetimeFigureOut">
              <a:rPr lang="en-US" smtClean="0"/>
              <a:pPr/>
              <a:t>6/8/2015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E45075C-0116-4DE1-9B04-79D5A2549338}" type="slidenum">
              <a:rPr lang="en-US" smtClean="0"/>
              <a:pPr/>
              <a:t>‹#›</a:t>
            </a:fld>
            <a:endParaRPr lang="en-US" dirty="0"/>
          </a:p>
        </p:txBody>
      </p:sp>
    </p:spTree>
    <p:extLst>
      <p:ext uri="{BB962C8B-B14F-4D97-AF65-F5344CB8AC3E}">
        <p14:creationId xmlns:p14="http://schemas.microsoft.com/office/powerpoint/2010/main" val="10390861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E45075C-0116-4DE1-9B04-79D5A2549338}" type="slidenum">
              <a:rPr lang="en-US" smtClean="0"/>
              <a:pPr/>
              <a:t>3</a:t>
            </a:fld>
            <a:endParaRPr lang="en-US" dirty="0"/>
          </a:p>
        </p:txBody>
      </p:sp>
    </p:spTree>
    <p:extLst>
      <p:ext uri="{BB962C8B-B14F-4D97-AF65-F5344CB8AC3E}">
        <p14:creationId xmlns:p14="http://schemas.microsoft.com/office/powerpoint/2010/main" val="17051828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45075C-0116-4DE1-9B04-79D5A2549338}" type="slidenum">
              <a:rPr lang="en-US" smtClean="0"/>
              <a:pPr/>
              <a:t>6</a:t>
            </a:fld>
            <a:endParaRPr lang="en-US" dirty="0"/>
          </a:p>
        </p:txBody>
      </p:sp>
    </p:spTree>
    <p:extLst>
      <p:ext uri="{BB962C8B-B14F-4D97-AF65-F5344CB8AC3E}">
        <p14:creationId xmlns:p14="http://schemas.microsoft.com/office/powerpoint/2010/main" val="2552831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45075C-0116-4DE1-9B04-79D5A2549338}" type="slidenum">
              <a:rPr lang="en-US" smtClean="0"/>
              <a:pPr/>
              <a:t>22</a:t>
            </a:fld>
            <a:endParaRPr lang="en-US" dirty="0"/>
          </a:p>
        </p:txBody>
      </p:sp>
    </p:spTree>
    <p:extLst>
      <p:ext uri="{BB962C8B-B14F-4D97-AF65-F5344CB8AC3E}">
        <p14:creationId xmlns:p14="http://schemas.microsoft.com/office/powerpoint/2010/main" val="38479021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45075C-0116-4DE1-9B04-79D5A2549338}" type="slidenum">
              <a:rPr lang="en-US" smtClean="0"/>
              <a:pPr/>
              <a:t>34</a:t>
            </a:fld>
            <a:endParaRPr lang="en-US" dirty="0"/>
          </a:p>
        </p:txBody>
      </p:sp>
    </p:spTree>
    <p:extLst>
      <p:ext uri="{BB962C8B-B14F-4D97-AF65-F5344CB8AC3E}">
        <p14:creationId xmlns:p14="http://schemas.microsoft.com/office/powerpoint/2010/main" val="24776287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45075C-0116-4DE1-9B04-79D5A2549338}" type="slidenum">
              <a:rPr lang="en-US" smtClean="0"/>
              <a:pPr/>
              <a:t>37</a:t>
            </a:fld>
            <a:endParaRPr lang="en-US" dirty="0"/>
          </a:p>
        </p:txBody>
      </p:sp>
    </p:spTree>
    <p:extLst>
      <p:ext uri="{BB962C8B-B14F-4D97-AF65-F5344CB8AC3E}">
        <p14:creationId xmlns:p14="http://schemas.microsoft.com/office/powerpoint/2010/main" val="32472502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942416" y="2514601"/>
            <a:ext cx="6600451"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942416" y="4777380"/>
            <a:ext cx="6600451"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34C07E4-053A-4346-A741-FFF945FC35FF}" type="datetimeFigureOut">
              <a:rPr lang="en-US" smtClean="0"/>
              <a:pPr/>
              <a:t>6/8/2015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8"/>
          <p:cNvSpPr/>
          <p:nvPr/>
        </p:nvSpPr>
        <p:spPr bwMode="auto">
          <a:xfrm>
            <a:off x="-31719" y="4321158"/>
            <a:ext cx="1395473" cy="781781"/>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sp>
      <p:sp>
        <p:nvSpPr>
          <p:cNvPr id="6" name="Slide Number Placeholder 5"/>
          <p:cNvSpPr>
            <a:spLocks noGrp="1"/>
          </p:cNvSpPr>
          <p:nvPr>
            <p:ph type="sldNum" sz="quarter" idx="12"/>
          </p:nvPr>
        </p:nvSpPr>
        <p:spPr>
          <a:xfrm>
            <a:off x="423334" y="4529541"/>
            <a:ext cx="584978" cy="365125"/>
          </a:xfrm>
        </p:spPr>
        <p:txBody>
          <a:bodyPr/>
          <a:lstStyle/>
          <a:p>
            <a:fld id="{7E545442-43F3-4C39-8C5C-F69EFA28FB2C}" type="slidenum">
              <a:rPr lang="en-US" smtClean="0"/>
              <a:pPr/>
              <a:t>‹#›</a:t>
            </a:fld>
            <a:endParaRPr lang="en-US" dirty="0"/>
          </a:p>
        </p:txBody>
      </p:sp>
    </p:spTree>
    <p:extLst>
      <p:ext uri="{BB962C8B-B14F-4D97-AF65-F5344CB8AC3E}">
        <p14:creationId xmlns:p14="http://schemas.microsoft.com/office/powerpoint/2010/main" val="17484211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609600"/>
            <a:ext cx="6591985"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34C07E4-053A-4346-A741-FFF945FC35FF}" type="datetimeFigureOut">
              <a:rPr lang="en-US" smtClean="0"/>
              <a:pPr/>
              <a:t>6/8/2015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0"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7E545442-43F3-4C39-8C5C-F69EFA28FB2C}" type="slidenum">
              <a:rPr lang="en-US" smtClean="0"/>
              <a:pPr/>
              <a:t>‹#›</a:t>
            </a:fld>
            <a:endParaRPr lang="en-US" dirty="0"/>
          </a:p>
        </p:txBody>
      </p:sp>
    </p:spTree>
    <p:extLst>
      <p:ext uri="{BB962C8B-B14F-4D97-AF65-F5344CB8AC3E}">
        <p14:creationId xmlns:p14="http://schemas.microsoft.com/office/powerpoint/2010/main" val="25628705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2415972" y="3505200"/>
            <a:ext cx="5653888"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34C07E4-053A-4346-A741-FFF945FC35FF}" type="datetimeFigureOut">
              <a:rPr lang="en-US" smtClean="0"/>
              <a:pPr/>
              <a:t>6/8/2015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9"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7E545442-43F3-4C39-8C5C-F69EFA28FB2C}" type="slidenum">
              <a:rPr lang="en-US" smtClean="0"/>
              <a:pPr/>
              <a:t>‹#›</a:t>
            </a:fld>
            <a:endParaRPr lang="en-US" dirty="0"/>
          </a:p>
        </p:txBody>
      </p:sp>
      <p:sp>
        <p:nvSpPr>
          <p:cNvPr id="14" name="TextBox 13"/>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3264218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942415" y="2438401"/>
            <a:ext cx="6591985"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C34C07E4-053A-4346-A741-FFF945FC35FF}" type="datetimeFigureOut">
              <a:rPr lang="en-US" smtClean="0"/>
              <a:pPr/>
              <a:t>6/8/2015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7E545442-43F3-4C39-8C5C-F69EFA28FB2C}" type="slidenum">
              <a:rPr lang="en-US" smtClean="0"/>
              <a:pPr/>
              <a:t>‹#›</a:t>
            </a:fld>
            <a:endParaRPr lang="en-US" dirty="0"/>
          </a:p>
        </p:txBody>
      </p:sp>
    </p:spTree>
    <p:extLst>
      <p:ext uri="{BB962C8B-B14F-4D97-AF65-F5344CB8AC3E}">
        <p14:creationId xmlns:p14="http://schemas.microsoft.com/office/powerpoint/2010/main" val="41880637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3"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1942415" y="4343400"/>
            <a:ext cx="6688292"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1942415" y="5181600"/>
            <a:ext cx="6688292"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C34C07E4-053A-4346-A741-FFF945FC35FF}" type="datetimeFigureOut">
              <a:rPr lang="en-US" smtClean="0"/>
              <a:pPr/>
              <a:t>6/8/2015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2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7E545442-43F3-4C39-8C5C-F69EFA28FB2C}" type="slidenum">
              <a:rPr lang="en-US" smtClean="0"/>
              <a:pPr/>
              <a:t>‹#›</a:t>
            </a:fld>
            <a:endParaRPr lang="en-US" dirty="0"/>
          </a:p>
        </p:txBody>
      </p:sp>
      <p:sp>
        <p:nvSpPr>
          <p:cNvPr id="11" name="TextBox 10"/>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2" name="TextBox 11"/>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6294122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942416" y="627407"/>
            <a:ext cx="6591984"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1942415" y="4343400"/>
            <a:ext cx="6591985"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C34C07E4-053A-4346-A741-FFF945FC35FF}" type="datetimeFigureOut">
              <a:rPr lang="en-US" smtClean="0"/>
              <a:pPr/>
              <a:t>6/8/2015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7E545442-43F3-4C39-8C5C-F69EFA28FB2C}" type="slidenum">
              <a:rPr lang="en-US" smtClean="0"/>
              <a:pPr/>
              <a:t>‹#›</a:t>
            </a:fld>
            <a:endParaRPr lang="en-US" dirty="0"/>
          </a:p>
        </p:txBody>
      </p:sp>
    </p:spTree>
    <p:extLst>
      <p:ext uri="{BB962C8B-B14F-4D97-AF65-F5344CB8AC3E}">
        <p14:creationId xmlns:p14="http://schemas.microsoft.com/office/powerpoint/2010/main" val="28146278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34C07E4-053A-4346-A741-FFF945FC35FF}" type="datetimeFigureOut">
              <a:rPr lang="en-US" smtClean="0"/>
              <a:pPr/>
              <a:t>6/8/2015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7E545442-43F3-4C39-8C5C-F69EFA28FB2C}" type="slidenum">
              <a:rPr lang="en-US" smtClean="0"/>
              <a:pPr/>
              <a:t>‹#›</a:t>
            </a:fld>
            <a:endParaRPr lang="en-US" dirty="0"/>
          </a:p>
        </p:txBody>
      </p:sp>
    </p:spTree>
    <p:extLst>
      <p:ext uri="{BB962C8B-B14F-4D97-AF65-F5344CB8AC3E}">
        <p14:creationId xmlns:p14="http://schemas.microsoft.com/office/powerpoint/2010/main" val="5002589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8535" y="627406"/>
            <a:ext cx="1656132"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942416" y="627406"/>
            <a:ext cx="4716348" cy="52838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34C07E4-053A-4346-A741-FFF945FC35FF}" type="datetimeFigureOut">
              <a:rPr lang="en-US" smtClean="0"/>
              <a:pPr/>
              <a:t>6/8/2015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7E545442-43F3-4C39-8C5C-F69EFA28FB2C}" type="slidenum">
              <a:rPr lang="en-US" smtClean="0"/>
              <a:pPr/>
              <a:t>‹#›</a:t>
            </a:fld>
            <a:endParaRPr lang="en-US" dirty="0"/>
          </a:p>
        </p:txBody>
      </p:sp>
    </p:spTree>
    <p:extLst>
      <p:ext uri="{BB962C8B-B14F-4D97-AF65-F5344CB8AC3E}">
        <p14:creationId xmlns:p14="http://schemas.microsoft.com/office/powerpoint/2010/main" val="6374516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1942415" y="2133600"/>
            <a:ext cx="6591985" cy="37776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34C07E4-053A-4346-A741-FFF945FC35FF}" type="datetimeFigureOut">
              <a:rPr lang="en-US" smtClean="0"/>
              <a:pPr/>
              <a:t>6/8/2015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7E545442-43F3-4C39-8C5C-F69EFA28FB2C}" type="slidenum">
              <a:rPr lang="en-US" smtClean="0"/>
              <a:pPr/>
              <a:t>‹#›</a:t>
            </a:fld>
            <a:endParaRPr lang="en-US" dirty="0"/>
          </a:p>
        </p:txBody>
      </p:sp>
    </p:spTree>
    <p:extLst>
      <p:ext uri="{BB962C8B-B14F-4D97-AF65-F5344CB8AC3E}">
        <p14:creationId xmlns:p14="http://schemas.microsoft.com/office/powerpoint/2010/main" val="13302718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42415" y="2074562"/>
            <a:ext cx="6591985"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942415" y="3581400"/>
            <a:ext cx="6591985"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34C07E4-053A-4346-A741-FFF945FC35FF}" type="datetimeFigureOut">
              <a:rPr lang="en-US" smtClean="0"/>
              <a:pPr/>
              <a:t>6/8/2015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7E545442-43F3-4C39-8C5C-F69EFA28FB2C}" type="slidenum">
              <a:rPr lang="en-US" smtClean="0"/>
              <a:pPr/>
              <a:t>‹#›</a:t>
            </a:fld>
            <a:endParaRPr lang="en-US" dirty="0"/>
          </a:p>
        </p:txBody>
      </p:sp>
    </p:spTree>
    <p:extLst>
      <p:ext uri="{BB962C8B-B14F-4D97-AF65-F5344CB8AC3E}">
        <p14:creationId xmlns:p14="http://schemas.microsoft.com/office/powerpoint/2010/main" val="41854988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942416" y="2136706"/>
            <a:ext cx="3197531" cy="376739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337307" y="2136706"/>
            <a:ext cx="3197093" cy="376739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34C07E4-053A-4346-A741-FFF945FC35FF}" type="datetimeFigureOut">
              <a:rPr lang="en-US" smtClean="0"/>
              <a:pPr/>
              <a:t>6/8/2015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0" name="Slide Number Placeholder 5"/>
          <p:cNvSpPr>
            <a:spLocks noGrp="1"/>
          </p:cNvSpPr>
          <p:nvPr>
            <p:ph type="sldNum" sz="quarter" idx="12"/>
          </p:nvPr>
        </p:nvSpPr>
        <p:spPr>
          <a:xfrm>
            <a:off x="511228" y="787783"/>
            <a:ext cx="584978" cy="365125"/>
          </a:xfrm>
        </p:spPr>
        <p:txBody>
          <a:bodyPr/>
          <a:lstStyle/>
          <a:p>
            <a:fld id="{7E545442-43F3-4C39-8C5C-F69EFA28FB2C}" type="slidenum">
              <a:rPr lang="en-US" smtClean="0"/>
              <a:pPr/>
              <a:t>‹#›</a:t>
            </a:fld>
            <a:endParaRPr lang="en-US" dirty="0"/>
          </a:p>
        </p:txBody>
      </p:sp>
    </p:spTree>
    <p:extLst>
      <p:ext uri="{BB962C8B-B14F-4D97-AF65-F5344CB8AC3E}">
        <p14:creationId xmlns:p14="http://schemas.microsoft.com/office/powerpoint/2010/main" val="39918559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265352" y="2226626"/>
            <a:ext cx="28745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942415" y="2802888"/>
            <a:ext cx="3197532" cy="310570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6154" y="2223398"/>
            <a:ext cx="287323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333715" y="2799660"/>
            <a:ext cx="3195680" cy="310570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34C07E4-053A-4346-A741-FFF945FC35FF}" type="datetimeFigureOut">
              <a:rPr lang="en-US" smtClean="0"/>
              <a:pPr/>
              <a:t>6/8/2015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1"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2" name="Slide Number Placeholder 5"/>
          <p:cNvSpPr>
            <a:spLocks noGrp="1"/>
          </p:cNvSpPr>
          <p:nvPr>
            <p:ph type="sldNum" sz="quarter" idx="12"/>
          </p:nvPr>
        </p:nvSpPr>
        <p:spPr>
          <a:xfrm>
            <a:off x="511228" y="787783"/>
            <a:ext cx="584978" cy="365125"/>
          </a:xfrm>
        </p:spPr>
        <p:txBody>
          <a:bodyPr/>
          <a:lstStyle/>
          <a:p>
            <a:fld id="{7E545442-43F3-4C39-8C5C-F69EFA28FB2C}" type="slidenum">
              <a:rPr lang="en-US" smtClean="0"/>
              <a:pPr/>
              <a:t>‹#›</a:t>
            </a:fld>
            <a:endParaRPr lang="en-US" dirty="0"/>
          </a:p>
        </p:txBody>
      </p:sp>
    </p:spTree>
    <p:extLst>
      <p:ext uri="{BB962C8B-B14F-4D97-AF65-F5344CB8AC3E}">
        <p14:creationId xmlns:p14="http://schemas.microsoft.com/office/powerpoint/2010/main" val="10076607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945200" y="624110"/>
            <a:ext cx="6589200" cy="128089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34C07E4-053A-4346-A741-FFF945FC35FF}" type="datetimeFigureOut">
              <a:rPr lang="en-US" smtClean="0"/>
              <a:pPr/>
              <a:t>6/8/2015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8"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7E545442-43F3-4C39-8C5C-F69EFA28FB2C}" type="slidenum">
              <a:rPr lang="en-US" smtClean="0"/>
              <a:pPr/>
              <a:t>‹#›</a:t>
            </a:fld>
            <a:endParaRPr lang="en-US" dirty="0"/>
          </a:p>
        </p:txBody>
      </p:sp>
    </p:spTree>
    <p:extLst>
      <p:ext uri="{BB962C8B-B14F-4D97-AF65-F5344CB8AC3E}">
        <p14:creationId xmlns:p14="http://schemas.microsoft.com/office/powerpoint/2010/main" val="5978570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4C07E4-053A-4346-A741-FFF945FC35FF}" type="datetimeFigureOut">
              <a:rPr lang="en-US" smtClean="0"/>
              <a:pPr/>
              <a:t>6/8/2015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7E545442-43F3-4C39-8C5C-F69EFA28FB2C}" type="slidenum">
              <a:rPr lang="en-US" smtClean="0"/>
              <a:pPr/>
              <a:t>‹#›</a:t>
            </a:fld>
            <a:endParaRPr lang="en-US" dirty="0"/>
          </a:p>
        </p:txBody>
      </p:sp>
    </p:spTree>
    <p:extLst>
      <p:ext uri="{BB962C8B-B14F-4D97-AF65-F5344CB8AC3E}">
        <p14:creationId xmlns:p14="http://schemas.microsoft.com/office/powerpoint/2010/main" val="36660391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446088"/>
            <a:ext cx="2629584"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4743494" y="446089"/>
            <a:ext cx="3790906" cy="5414963"/>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942415" y="1598613"/>
            <a:ext cx="2629584"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34C07E4-053A-4346-A741-FFF945FC35FF}" type="datetimeFigureOut">
              <a:rPr lang="en-US" smtClean="0"/>
              <a:pPr/>
              <a:t>6/8/2015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7E545442-43F3-4C39-8C5C-F69EFA28FB2C}" type="slidenum">
              <a:rPr lang="en-US" smtClean="0"/>
              <a:pPr/>
              <a:t>‹#›</a:t>
            </a:fld>
            <a:endParaRPr lang="en-US" dirty="0"/>
          </a:p>
        </p:txBody>
      </p:sp>
    </p:spTree>
    <p:extLst>
      <p:ext uri="{BB962C8B-B14F-4D97-AF65-F5344CB8AC3E}">
        <p14:creationId xmlns:p14="http://schemas.microsoft.com/office/powerpoint/2010/main" val="9729953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4800600"/>
            <a:ext cx="6591985"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942415" y="634965"/>
            <a:ext cx="6591985"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4" name="Text Placeholder 3"/>
          <p:cNvSpPr>
            <a:spLocks noGrp="1"/>
          </p:cNvSpPr>
          <p:nvPr>
            <p:ph type="body" sz="half" idx="2"/>
          </p:nvPr>
        </p:nvSpPr>
        <p:spPr>
          <a:xfrm>
            <a:off x="1942415" y="5367338"/>
            <a:ext cx="6591985"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34C07E4-053A-4346-A741-FFF945FC35FF}" type="datetimeFigureOut">
              <a:rPr lang="en-US" smtClean="0"/>
              <a:pPr/>
              <a:t>6/8/2015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7E545442-43F3-4C39-8C5C-F69EFA28FB2C}" type="slidenum">
              <a:rPr lang="en-US" smtClean="0"/>
              <a:pPr/>
              <a:t>‹#›</a:t>
            </a:fld>
            <a:endParaRPr lang="en-US" dirty="0"/>
          </a:p>
        </p:txBody>
      </p:sp>
    </p:spTree>
    <p:extLst>
      <p:ext uri="{BB962C8B-B14F-4D97-AF65-F5344CB8AC3E}">
        <p14:creationId xmlns:p14="http://schemas.microsoft.com/office/powerpoint/2010/main" val="39575818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19812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0421" y="749"/>
            <a:ext cx="1952272" cy="6852504"/>
            <a:chOff x="6627813" y="196102"/>
            <a:chExt cx="1952625" cy="5677649"/>
          </a:xfrm>
        </p:grpSpPr>
        <p:sp>
          <p:nvSpPr>
            <p:cNvPr id="50" name="Freeform 27"/>
            <p:cNvSpPr/>
            <p:nvPr/>
          </p:nvSpPr>
          <p:spPr bwMode="auto">
            <a:xfrm>
              <a:off x="6627813" y="196102"/>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5200" y="624110"/>
            <a:ext cx="6589200"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942415" y="2133600"/>
            <a:ext cx="6591985"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772400" y="6135089"/>
            <a:ext cx="766380" cy="370171"/>
          </a:xfrm>
          <a:prstGeom prst="rect">
            <a:avLst/>
          </a:prstGeom>
        </p:spPr>
        <p:txBody>
          <a:bodyPr vert="horz" lIns="91440" tIns="45720" rIns="91440" bIns="45720" rtlCol="0" anchor="ctr"/>
          <a:lstStyle>
            <a:lvl1pPr algn="r">
              <a:defRPr sz="900">
                <a:solidFill>
                  <a:schemeClr val="tx1">
                    <a:tint val="75000"/>
                  </a:schemeClr>
                </a:solidFill>
              </a:defRPr>
            </a:lvl1pPr>
          </a:lstStyle>
          <a:p>
            <a:fld id="{C34C07E4-053A-4346-A741-FFF945FC35FF}" type="datetimeFigureOut">
              <a:rPr lang="en-US" smtClean="0"/>
              <a:pPr/>
              <a:t>6/8/2015</a:t>
            </a:fld>
            <a:endParaRPr lang="en-US" dirty="0"/>
          </a:p>
        </p:txBody>
      </p:sp>
      <p:sp>
        <p:nvSpPr>
          <p:cNvPr id="5" name="Footer Placeholder 4"/>
          <p:cNvSpPr>
            <a:spLocks noGrp="1"/>
          </p:cNvSpPr>
          <p:nvPr>
            <p:ph type="ftr" sz="quarter" idx="3"/>
          </p:nvPr>
        </p:nvSpPr>
        <p:spPr>
          <a:xfrm>
            <a:off x="1942415" y="6135809"/>
            <a:ext cx="5716488"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11228" y="787783"/>
            <a:ext cx="584978" cy="365125"/>
          </a:xfrm>
          <a:prstGeom prst="rect">
            <a:avLst/>
          </a:prstGeom>
        </p:spPr>
        <p:txBody>
          <a:bodyPr vert="horz" lIns="91440" tIns="45720" rIns="91440" bIns="45720" rtlCol="0" anchor="ctr"/>
          <a:lstStyle>
            <a:lvl1pPr algn="r">
              <a:defRPr sz="2000">
                <a:solidFill>
                  <a:srgbClr val="FEFFFF"/>
                </a:solidFill>
              </a:defRPr>
            </a:lvl1pPr>
          </a:lstStyle>
          <a:p>
            <a:fld id="{7E545442-43F3-4C39-8C5C-F69EFA28FB2C}" type="slidenum">
              <a:rPr lang="en-US" smtClean="0"/>
              <a:pPr/>
              <a:t>‹#›</a:t>
            </a:fld>
            <a:endParaRPr lang="en-US" dirty="0"/>
          </a:p>
        </p:txBody>
      </p:sp>
    </p:spTree>
    <p:extLst>
      <p:ext uri="{BB962C8B-B14F-4D97-AF65-F5344CB8AC3E}">
        <p14:creationId xmlns:p14="http://schemas.microsoft.com/office/powerpoint/2010/main" val="3210157669"/>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23.jpeg"/><Relationship Id="rId4" Type="http://schemas.openxmlformats.org/officeDocument/2006/relationships/hyperlink" Target="http://img.diytrade.com/cdimg/658037/6960379/0/1287051984/Digital_Moisture_Meter.jpg" TargetMode="External"/></Relationships>
</file>

<file path=ppt/slides/_rels/slide38.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2.png"/><Relationship Id="rId4" Type="http://schemas.openxmlformats.org/officeDocument/2006/relationships/oleObject" Target="../embeddings/oleObject1.bin"/></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35696" y="404664"/>
            <a:ext cx="6600451" cy="2982861"/>
          </a:xfrm>
        </p:spPr>
        <p:txBody>
          <a:bodyPr>
            <a:normAutofit fontScale="90000"/>
          </a:bodyPr>
          <a:lstStyle/>
          <a:p>
            <a:pPr algn="ctr"/>
            <a:r>
              <a:rPr lang="en-US" dirty="0" smtClean="0"/>
              <a:t>Keeping </a:t>
            </a:r>
            <a:r>
              <a:rPr lang="en-US" dirty="0"/>
              <a:t>Your Hospital Healthy: Response to </a:t>
            </a:r>
            <a:r>
              <a:rPr lang="en-US" dirty="0" smtClean="0"/>
              <a:t>Water Damage</a:t>
            </a:r>
            <a:endParaRPr lang="en-US" dirty="0"/>
          </a:p>
        </p:txBody>
      </p:sp>
      <p:sp>
        <p:nvSpPr>
          <p:cNvPr id="3" name="Subtitle 2"/>
          <p:cNvSpPr>
            <a:spLocks noGrp="1"/>
          </p:cNvSpPr>
          <p:nvPr>
            <p:ph type="subTitle" idx="1"/>
          </p:nvPr>
        </p:nvSpPr>
        <p:spPr>
          <a:xfrm>
            <a:off x="1907704" y="3573016"/>
            <a:ext cx="6600451" cy="2880320"/>
          </a:xfrm>
        </p:spPr>
        <p:txBody>
          <a:bodyPr>
            <a:noAutofit/>
          </a:bodyPr>
          <a:lstStyle/>
          <a:p>
            <a:r>
              <a:rPr lang="en-US" sz="2000" dirty="0" smtClean="0"/>
              <a:t>Michigan Health Care Safety Association</a:t>
            </a:r>
          </a:p>
          <a:p>
            <a:r>
              <a:rPr lang="en-US" sz="2000" dirty="0" smtClean="0"/>
              <a:t>June 11, 2015 </a:t>
            </a:r>
          </a:p>
          <a:p>
            <a:endParaRPr lang="en-US" sz="2000" dirty="0" smtClean="0"/>
          </a:p>
          <a:p>
            <a:r>
              <a:rPr lang="en-US" sz="1600" dirty="0" smtClean="0"/>
              <a:t>Connie </a:t>
            </a:r>
            <a:r>
              <a:rPr lang="en-US" sz="1600" dirty="0" smtClean="0"/>
              <a:t>A. Morbach, </a:t>
            </a:r>
            <a:r>
              <a:rPr lang="en-US" sz="1600" dirty="0" smtClean="0"/>
              <a:t>M.S., </a:t>
            </a:r>
            <a:r>
              <a:rPr lang="en-US" sz="1600" dirty="0" smtClean="0"/>
              <a:t>CIE, CHSP</a:t>
            </a:r>
          </a:p>
          <a:p>
            <a:r>
              <a:rPr lang="en-US" sz="1600" dirty="0" smtClean="0"/>
              <a:t>Safety and Environment of Care Manager</a:t>
            </a:r>
          </a:p>
          <a:p>
            <a:r>
              <a:rPr lang="en-US" sz="1600" dirty="0" smtClean="0"/>
              <a:t>McLaren Greater Lansing Hospital</a:t>
            </a:r>
          </a:p>
          <a:p>
            <a:r>
              <a:rPr lang="en-US" sz="1600" u="sng" dirty="0" smtClean="0"/>
              <a:t>connie.morbach@mclaren.org </a:t>
            </a:r>
            <a:r>
              <a:rPr lang="en-US" sz="1600" dirty="0" smtClean="0"/>
              <a:t> </a:t>
            </a:r>
            <a:endParaRPr lang="en-US" sz="16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6951" t="4851"/>
          <a:stretch/>
        </p:blipFill>
        <p:spPr>
          <a:xfrm rot="5400000">
            <a:off x="1215008" y="404664"/>
            <a:ext cx="6381328" cy="6525344"/>
          </a:xfrm>
          <a:prstGeom prst="rect">
            <a:avLst/>
          </a:prstGeom>
        </p:spPr>
      </p:pic>
    </p:spTree>
    <p:extLst>
      <p:ext uri="{BB962C8B-B14F-4D97-AF65-F5344CB8AC3E}">
        <p14:creationId xmlns:p14="http://schemas.microsoft.com/office/powerpoint/2010/main" val="221551779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t="5900"/>
          <a:stretch/>
        </p:blipFill>
        <p:spPr>
          <a:xfrm rot="5400000">
            <a:off x="940668" y="202332"/>
            <a:ext cx="6858000" cy="6453336"/>
          </a:xfrm>
          <a:prstGeom prst="rect">
            <a:avLst/>
          </a:prstGeom>
        </p:spPr>
      </p:pic>
    </p:spTree>
    <p:extLst>
      <p:ext uri="{BB962C8B-B14F-4D97-AF65-F5344CB8AC3E}">
        <p14:creationId xmlns:p14="http://schemas.microsoft.com/office/powerpoint/2010/main" val="251308990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67743" y="-27385"/>
            <a:ext cx="4248473" cy="6372709"/>
          </a:xfrm>
          <a:prstGeom prst="rect">
            <a:avLst/>
          </a:prstGeom>
        </p:spPr>
      </p:pic>
    </p:spTree>
    <p:extLst>
      <p:ext uri="{BB962C8B-B14F-4D97-AF65-F5344CB8AC3E}">
        <p14:creationId xmlns:p14="http://schemas.microsoft.com/office/powerpoint/2010/main" val="234323446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7584" y="948323"/>
            <a:ext cx="7983378" cy="5288989"/>
          </a:xfrm>
          <a:prstGeom prst="rect">
            <a:avLst/>
          </a:prstGeom>
        </p:spPr>
      </p:pic>
    </p:spTree>
    <p:extLst>
      <p:ext uri="{BB962C8B-B14F-4D97-AF65-F5344CB8AC3E}">
        <p14:creationId xmlns:p14="http://schemas.microsoft.com/office/powerpoint/2010/main" val="20288463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1057" b="20917"/>
          <a:stretch/>
        </p:blipFill>
        <p:spPr>
          <a:xfrm rot="5400000">
            <a:off x="1659099" y="1373349"/>
            <a:ext cx="6885384" cy="4083918"/>
          </a:xfrm>
          <a:prstGeom prst="rect">
            <a:avLst/>
          </a:prstGeom>
        </p:spPr>
      </p:pic>
    </p:spTree>
    <p:extLst>
      <p:ext uri="{BB962C8B-B14F-4D97-AF65-F5344CB8AC3E}">
        <p14:creationId xmlns:p14="http://schemas.microsoft.com/office/powerpoint/2010/main" val="406365162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1143000" y="857250"/>
            <a:ext cx="6858000" cy="5143500"/>
          </a:xfrm>
          <a:prstGeom prst="rect">
            <a:avLst/>
          </a:prstGeom>
        </p:spPr>
      </p:pic>
    </p:spTree>
    <p:extLst>
      <p:ext uri="{BB962C8B-B14F-4D97-AF65-F5344CB8AC3E}">
        <p14:creationId xmlns:p14="http://schemas.microsoft.com/office/powerpoint/2010/main" val="218784477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9853" y="1124744"/>
            <a:ext cx="7465789" cy="4536504"/>
          </a:xfrm>
          <a:prstGeom prst="rect">
            <a:avLst/>
          </a:prstGeom>
        </p:spPr>
      </p:pic>
    </p:spTree>
    <p:extLst>
      <p:ext uri="{BB962C8B-B14F-4D97-AF65-F5344CB8AC3E}">
        <p14:creationId xmlns:p14="http://schemas.microsoft.com/office/powerpoint/2010/main" val="365468770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363" r="26000"/>
          <a:stretch/>
        </p:blipFill>
        <p:spPr>
          <a:xfrm>
            <a:off x="1475656" y="404664"/>
            <a:ext cx="6192688" cy="6053213"/>
          </a:xfrm>
          <a:prstGeom prst="rect">
            <a:avLst/>
          </a:prstGeom>
        </p:spPr>
      </p:pic>
    </p:spTree>
    <p:extLst>
      <p:ext uri="{BB962C8B-B14F-4D97-AF65-F5344CB8AC3E}">
        <p14:creationId xmlns:p14="http://schemas.microsoft.com/office/powerpoint/2010/main" val="303368904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9632" y="947922"/>
            <a:ext cx="6480720" cy="4854284"/>
          </a:xfrm>
          <a:prstGeom prst="rect">
            <a:avLst/>
          </a:prstGeom>
        </p:spPr>
      </p:pic>
    </p:spTree>
    <p:extLst>
      <p:ext uri="{BB962C8B-B14F-4D97-AF65-F5344CB8AC3E}">
        <p14:creationId xmlns:p14="http://schemas.microsoft.com/office/powerpoint/2010/main" val="49311268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5296" y="764705"/>
            <a:ext cx="7157104" cy="5361322"/>
          </a:xfrm>
          <a:prstGeom prst="rect">
            <a:avLst/>
          </a:prstGeom>
        </p:spPr>
      </p:pic>
    </p:spTree>
    <p:extLst>
      <p:ext uri="{BB962C8B-B14F-4D97-AF65-F5344CB8AC3E}">
        <p14:creationId xmlns:p14="http://schemas.microsoft.com/office/powerpoint/2010/main" val="21139281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WHAT WE WILL COVER</a:t>
            </a:r>
            <a:endParaRPr lang="en-US" dirty="0"/>
          </a:p>
        </p:txBody>
      </p:sp>
      <p:sp>
        <p:nvSpPr>
          <p:cNvPr id="3" name="Content Placeholder 2"/>
          <p:cNvSpPr>
            <a:spLocks noGrp="1"/>
          </p:cNvSpPr>
          <p:nvPr>
            <p:ph idx="1"/>
          </p:nvPr>
        </p:nvSpPr>
        <p:spPr>
          <a:xfrm>
            <a:off x="1942415" y="1772816"/>
            <a:ext cx="6591985" cy="4608512"/>
          </a:xfrm>
        </p:spPr>
        <p:txBody>
          <a:bodyPr>
            <a:noAutofit/>
          </a:bodyPr>
          <a:lstStyle/>
          <a:p>
            <a:r>
              <a:rPr lang="en-US" sz="3200" dirty="0" smtClean="0"/>
              <a:t>Categories of Water Damage</a:t>
            </a:r>
          </a:p>
          <a:p>
            <a:r>
              <a:rPr lang="en-US" sz="3200" dirty="0" smtClean="0"/>
              <a:t>Most Likely Locations in Hospitals</a:t>
            </a:r>
          </a:p>
          <a:p>
            <a:r>
              <a:rPr lang="en-US" sz="3200" dirty="0" smtClean="0"/>
              <a:t>Potential Health Related Risks in Hospitals</a:t>
            </a:r>
          </a:p>
          <a:p>
            <a:r>
              <a:rPr lang="en-US" sz="3200" dirty="0" smtClean="0"/>
              <a:t>Water Damage Response</a:t>
            </a:r>
          </a:p>
          <a:p>
            <a:r>
              <a:rPr lang="en-US" sz="3200" dirty="0" smtClean="0"/>
              <a:t>Professional Water Damage Restoration</a:t>
            </a:r>
          </a:p>
        </p:txBody>
      </p:sp>
    </p:spTree>
    <p:extLst>
      <p:ext uri="{BB962C8B-B14F-4D97-AF65-F5344CB8AC3E}">
        <p14:creationId xmlns:p14="http://schemas.microsoft.com/office/powerpoint/2010/main" val="74430973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67744" y="356658"/>
            <a:ext cx="4680520" cy="6240693"/>
          </a:xfrm>
          <a:prstGeom prst="rect">
            <a:avLst/>
          </a:prstGeom>
        </p:spPr>
      </p:pic>
    </p:spTree>
    <p:extLst>
      <p:ext uri="{BB962C8B-B14F-4D97-AF65-F5344CB8AC3E}">
        <p14:creationId xmlns:p14="http://schemas.microsoft.com/office/powerpoint/2010/main" val="115917855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1640" y="1001858"/>
            <a:ext cx="5832648" cy="4368856"/>
          </a:xfrm>
          <a:prstGeom prst="rect">
            <a:avLst/>
          </a:prstGeom>
        </p:spPr>
      </p:pic>
    </p:spTree>
    <p:extLst>
      <p:ext uri="{BB962C8B-B14F-4D97-AF65-F5344CB8AC3E}">
        <p14:creationId xmlns:p14="http://schemas.microsoft.com/office/powerpoint/2010/main" val="219656928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35052" t="29209" r="17525" b="10310"/>
          <a:stretch/>
        </p:blipFill>
        <p:spPr>
          <a:xfrm>
            <a:off x="1979712" y="836712"/>
            <a:ext cx="5688632" cy="5441300"/>
          </a:xfrm>
          <a:prstGeom prst="rect">
            <a:avLst/>
          </a:prstGeom>
        </p:spPr>
      </p:pic>
    </p:spTree>
    <p:extLst>
      <p:ext uri="{BB962C8B-B14F-4D97-AF65-F5344CB8AC3E}">
        <p14:creationId xmlns:p14="http://schemas.microsoft.com/office/powerpoint/2010/main" val="340906796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9632" y="836712"/>
            <a:ext cx="6192688" cy="4644516"/>
          </a:xfrm>
          <a:prstGeom prst="rect">
            <a:avLst/>
          </a:prstGeom>
        </p:spPr>
      </p:pic>
    </p:spTree>
    <p:extLst>
      <p:ext uri="{BB962C8B-B14F-4D97-AF65-F5344CB8AC3E}">
        <p14:creationId xmlns:p14="http://schemas.microsoft.com/office/powerpoint/2010/main" val="196297278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3608" y="782706"/>
            <a:ext cx="6696744" cy="5022558"/>
          </a:xfrm>
          <a:prstGeom prst="rect">
            <a:avLst/>
          </a:prstGeom>
        </p:spPr>
      </p:pic>
    </p:spTree>
    <p:extLst>
      <p:ext uri="{BB962C8B-B14F-4D97-AF65-F5344CB8AC3E}">
        <p14:creationId xmlns:p14="http://schemas.microsoft.com/office/powerpoint/2010/main" val="340750254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1143000" y="857250"/>
            <a:ext cx="6858000" cy="5143500"/>
          </a:xfrm>
          <a:prstGeom prst="rect">
            <a:avLst/>
          </a:prstGeom>
        </p:spPr>
      </p:pic>
    </p:spTree>
    <p:extLst>
      <p:ext uri="{BB962C8B-B14F-4D97-AF65-F5344CB8AC3E}">
        <p14:creationId xmlns:p14="http://schemas.microsoft.com/office/powerpoint/2010/main" val="24268073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9592" y="931763"/>
            <a:ext cx="6637444" cy="4513461"/>
          </a:xfrm>
          <a:prstGeom prst="rect">
            <a:avLst/>
          </a:prstGeom>
        </p:spPr>
      </p:pic>
    </p:spTree>
    <p:extLst>
      <p:ext uri="{BB962C8B-B14F-4D97-AF65-F5344CB8AC3E}">
        <p14:creationId xmlns:p14="http://schemas.microsoft.com/office/powerpoint/2010/main" val="236030928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1414" b="16608"/>
          <a:stretch/>
        </p:blipFill>
        <p:spPr>
          <a:xfrm>
            <a:off x="1259631" y="836712"/>
            <a:ext cx="7831785" cy="4968552"/>
          </a:xfrm>
          <a:prstGeom prst="rect">
            <a:avLst/>
          </a:prstGeom>
        </p:spPr>
      </p:pic>
    </p:spTree>
    <p:extLst>
      <p:ext uri="{BB962C8B-B14F-4D97-AF65-F5344CB8AC3E}">
        <p14:creationId xmlns:p14="http://schemas.microsoft.com/office/powerpoint/2010/main" val="191406568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1680" y="1196752"/>
            <a:ext cx="6589200" cy="2516858"/>
          </a:xfrm>
        </p:spPr>
        <p:txBody>
          <a:bodyPr>
            <a:normAutofit fontScale="90000"/>
          </a:bodyPr>
          <a:lstStyle/>
          <a:p>
            <a:r>
              <a:rPr lang="en-US" dirty="0" smtClean="0"/>
              <a:t>RISKS ASSESSMENTS SHOULD INCLUDE POTENTIAL HEALTH EFFECTS AS WELL AS SUSCETIBILITY OF PATIENTS, VISITORS, AND EMPLOYEES</a:t>
            </a:r>
            <a:endParaRPr lang="en-US" dirty="0"/>
          </a:p>
        </p:txBody>
      </p:sp>
    </p:spTree>
    <p:extLst>
      <p:ext uri="{BB962C8B-B14F-4D97-AF65-F5344CB8AC3E}">
        <p14:creationId xmlns:p14="http://schemas.microsoft.com/office/powerpoint/2010/main" val="277094810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443223" cy="860674"/>
          </a:xfrm>
        </p:spPr>
        <p:txBody>
          <a:bodyPr/>
          <a:lstStyle/>
          <a:p>
            <a:r>
              <a:rPr lang="en-US" dirty="0" smtClean="0"/>
              <a:t>High Risk Population</a:t>
            </a:r>
            <a:endParaRPr lang="en-US" dirty="0"/>
          </a:p>
        </p:txBody>
      </p:sp>
      <p:sp>
        <p:nvSpPr>
          <p:cNvPr id="3" name="Content Placeholder 2"/>
          <p:cNvSpPr>
            <a:spLocks noGrp="1"/>
          </p:cNvSpPr>
          <p:nvPr>
            <p:ph idx="1"/>
          </p:nvPr>
        </p:nvSpPr>
        <p:spPr>
          <a:xfrm>
            <a:off x="1942415" y="1628800"/>
            <a:ext cx="6591985" cy="4282422"/>
          </a:xfrm>
        </p:spPr>
        <p:txBody>
          <a:bodyPr>
            <a:normAutofit lnSpcReduction="10000"/>
          </a:bodyPr>
          <a:lstStyle/>
          <a:p>
            <a:r>
              <a:rPr lang="en-US" sz="2400" dirty="0" smtClean="0"/>
              <a:t>Immuno-Compromised</a:t>
            </a:r>
          </a:p>
          <a:p>
            <a:r>
              <a:rPr lang="en-US" sz="2400" dirty="0" smtClean="0"/>
              <a:t>Underlying Illnesses</a:t>
            </a:r>
          </a:p>
          <a:p>
            <a:r>
              <a:rPr lang="en-US" sz="2400" dirty="0" smtClean="0"/>
              <a:t>Burn victims</a:t>
            </a:r>
          </a:p>
          <a:p>
            <a:r>
              <a:rPr lang="en-US" sz="2400" dirty="0" smtClean="0"/>
              <a:t>Critical Care Units</a:t>
            </a:r>
          </a:p>
          <a:p>
            <a:r>
              <a:rPr lang="en-US" sz="2400" dirty="0" smtClean="0"/>
              <a:t>Respiratory Illnesses</a:t>
            </a:r>
          </a:p>
          <a:p>
            <a:r>
              <a:rPr lang="en-US" sz="2400" dirty="0" smtClean="0"/>
              <a:t>Immuno-suppressant drugs</a:t>
            </a:r>
            <a:endParaRPr lang="en-US" sz="2400" dirty="0"/>
          </a:p>
          <a:p>
            <a:r>
              <a:rPr lang="en-US" sz="2400" dirty="0" smtClean="0"/>
              <a:t>Very young</a:t>
            </a:r>
          </a:p>
          <a:p>
            <a:r>
              <a:rPr lang="en-US" sz="2400" dirty="0" smtClean="0"/>
              <a:t>Very </a:t>
            </a:r>
            <a:r>
              <a:rPr lang="en-US" sz="2400" dirty="0" smtClean="0"/>
              <a:t>elderly</a:t>
            </a:r>
          </a:p>
          <a:p>
            <a:r>
              <a:rPr lang="en-US" sz="2400" dirty="0" smtClean="0"/>
              <a:t>Atopic individuals</a:t>
            </a:r>
            <a:endParaRPr lang="en-US" sz="2400" dirty="0"/>
          </a:p>
        </p:txBody>
      </p:sp>
    </p:spTree>
    <p:extLst>
      <p:ext uri="{BB962C8B-B14F-4D97-AF65-F5344CB8AC3E}">
        <p14:creationId xmlns:p14="http://schemas.microsoft.com/office/powerpoint/2010/main" val="26169087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158" y="142852"/>
            <a:ext cx="8401080" cy="1582726"/>
          </a:xfrm>
        </p:spPr>
        <p:txBody>
          <a:bodyPr>
            <a:normAutofit/>
          </a:bodyPr>
          <a:lstStyle/>
          <a:p>
            <a:r>
              <a:rPr lang="en-US" dirty="0" smtClean="0"/>
              <a:t>Categories of Water Loss</a:t>
            </a:r>
            <a:br>
              <a:rPr lang="en-US" dirty="0" smtClean="0"/>
            </a:br>
            <a:r>
              <a:rPr lang="en-US" sz="2800" dirty="0" smtClean="0"/>
              <a:t>As Defined by the Institute of Inspection Cleaning and Restoration Certification  (IICRC) </a:t>
            </a:r>
            <a:endParaRPr lang="en-US" sz="2800" dirty="0"/>
          </a:p>
        </p:txBody>
      </p:sp>
      <p:sp>
        <p:nvSpPr>
          <p:cNvPr id="3" name="Content Placeholder 2"/>
          <p:cNvSpPr>
            <a:spLocks noGrp="1"/>
          </p:cNvSpPr>
          <p:nvPr>
            <p:ph idx="1"/>
          </p:nvPr>
        </p:nvSpPr>
        <p:spPr>
          <a:xfrm>
            <a:off x="539552" y="1556792"/>
            <a:ext cx="8229600" cy="5214950"/>
          </a:xfrm>
        </p:spPr>
        <p:txBody>
          <a:bodyPr>
            <a:normAutofit lnSpcReduction="10000"/>
          </a:bodyPr>
          <a:lstStyle/>
          <a:p>
            <a:pPr marL="514350" indent="-514350">
              <a:buFont typeface="+mj-lt"/>
              <a:buAutoNum type="arabicPeriod"/>
            </a:pPr>
            <a:r>
              <a:rPr lang="en-US" sz="2800" dirty="0" smtClean="0"/>
              <a:t>Clean water 1</a:t>
            </a:r>
          </a:p>
          <a:p>
            <a:pPr marL="890588" lvl="2" indent="-358775"/>
            <a:r>
              <a:rPr lang="en-US" sz="2000" dirty="0" smtClean="0"/>
              <a:t>Water that originates from a sanitary source and is not expected to cause harm to humans.  Examples are </a:t>
            </a:r>
            <a:r>
              <a:rPr lang="en-US" sz="2000" dirty="0" smtClean="0"/>
              <a:t>all </a:t>
            </a:r>
            <a:r>
              <a:rPr lang="en-US" sz="2000" dirty="0" smtClean="0"/>
              <a:t>potable water, drinking water  </a:t>
            </a:r>
            <a:r>
              <a:rPr lang="en-US" sz="2000" dirty="0" smtClean="0"/>
              <a:t>and water from supply </a:t>
            </a:r>
            <a:r>
              <a:rPr lang="en-US" sz="2000" dirty="0" smtClean="0"/>
              <a:t>pipes to appliances.</a:t>
            </a:r>
          </a:p>
          <a:p>
            <a:pPr marL="514350" indent="-514350">
              <a:buFont typeface="+mj-lt"/>
              <a:buAutoNum type="arabicPeriod"/>
              <a:tabLst>
                <a:tab pos="2060575" algn="l"/>
              </a:tabLst>
            </a:pPr>
            <a:r>
              <a:rPr lang="en-US" sz="2800" dirty="0" smtClean="0"/>
              <a:t>Category  2</a:t>
            </a:r>
          </a:p>
          <a:p>
            <a:pPr marL="890588" lvl="2" indent="-358775">
              <a:tabLst>
                <a:tab pos="2060575" algn="l"/>
              </a:tabLst>
            </a:pPr>
            <a:r>
              <a:rPr lang="en-US" sz="2000" dirty="0" smtClean="0"/>
              <a:t>Water that contains significant contamination and has the potential to cause discomfort or illnesses if contacted or consumed by humans. </a:t>
            </a:r>
            <a:r>
              <a:rPr lang="en-US" sz="2000" dirty="0" smtClean="0"/>
              <a:t> Sink overflow,  washing machine  overflow, dishwasher discharge leak</a:t>
            </a:r>
            <a:endParaRPr lang="en-US" sz="2000" dirty="0" smtClean="0"/>
          </a:p>
          <a:p>
            <a:pPr marL="531813" lvl="2" indent="-531813">
              <a:buNone/>
              <a:tabLst>
                <a:tab pos="2060575" algn="l"/>
              </a:tabLst>
            </a:pPr>
            <a:r>
              <a:rPr lang="en-US" sz="2800" dirty="0" smtClean="0"/>
              <a:t>3.   Category  3</a:t>
            </a:r>
          </a:p>
          <a:p>
            <a:pPr marL="809625" lvl="2" indent="-358775">
              <a:tabLst>
                <a:tab pos="2060575" algn="l"/>
              </a:tabLst>
            </a:pPr>
            <a:r>
              <a:rPr lang="en-US" sz="2000" dirty="0" smtClean="0"/>
              <a:t>Water that is grossly contaminated and can contain pathogenic, toxigenic or other harmful agents.  Examples include sewage </a:t>
            </a:r>
            <a:r>
              <a:rPr lang="en-US" sz="2000" dirty="0" smtClean="0"/>
              <a:t>, </a:t>
            </a:r>
            <a:r>
              <a:rPr lang="en-US" sz="2000" dirty="0" smtClean="0"/>
              <a:t>toilet </a:t>
            </a:r>
            <a:r>
              <a:rPr lang="en-US" sz="2000" dirty="0" smtClean="0"/>
              <a:t>overflows, roof leaks, groun</a:t>
            </a:r>
            <a:r>
              <a:rPr lang="en-US" sz="2000" dirty="0" smtClean="0"/>
              <a:t>d water intrusion </a:t>
            </a:r>
            <a:endParaRPr lang="en-US" sz="2000" dirty="0" smtClean="0"/>
          </a:p>
          <a:p>
            <a:pPr marL="531813" lvl="2" indent="-531813">
              <a:tabLst>
                <a:tab pos="2060575" algn="l"/>
              </a:tabLst>
            </a:pPr>
            <a:endParaRPr lang="en-US" sz="2000" i="1" dirty="0" smtClean="0"/>
          </a:p>
          <a:p>
            <a:pPr marL="914400" lvl="1" indent="-514350">
              <a:tabLst>
                <a:tab pos="2060575" algn="l"/>
              </a:tabLst>
            </a:pPr>
            <a:endParaRPr lang="en-US" dirty="0"/>
          </a:p>
        </p:txBody>
      </p:sp>
    </p:spTree>
    <p:extLst>
      <p:ext uri="{BB962C8B-B14F-4D97-AF65-F5344CB8AC3E}">
        <p14:creationId xmlns:p14="http://schemas.microsoft.com/office/powerpoint/2010/main" val="144280347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Potential Contaminants</a:t>
            </a:r>
            <a:endParaRPr lang="en-US" dirty="0"/>
          </a:p>
        </p:txBody>
      </p:sp>
      <p:sp>
        <p:nvSpPr>
          <p:cNvPr id="3" name="Content Placeholder 2"/>
          <p:cNvSpPr>
            <a:spLocks noGrp="1"/>
          </p:cNvSpPr>
          <p:nvPr>
            <p:ph idx="1"/>
          </p:nvPr>
        </p:nvSpPr>
        <p:spPr>
          <a:xfrm>
            <a:off x="1835696" y="1196752"/>
            <a:ext cx="6591985" cy="5544616"/>
          </a:xfrm>
        </p:spPr>
        <p:txBody>
          <a:bodyPr>
            <a:normAutofit lnSpcReduction="10000"/>
          </a:bodyPr>
          <a:lstStyle/>
          <a:p>
            <a:r>
              <a:rPr lang="en-US" dirty="0" smtClean="0"/>
              <a:t>Bacteria inherent to water damaged building materials</a:t>
            </a:r>
          </a:p>
          <a:p>
            <a:pPr lvl="1"/>
            <a:r>
              <a:rPr lang="en-US" sz="1200" dirty="0" smtClean="0"/>
              <a:t>Various gram negative bacteria</a:t>
            </a:r>
          </a:p>
          <a:p>
            <a:pPr lvl="1"/>
            <a:r>
              <a:rPr lang="en-US" sz="1200" dirty="0" smtClean="0"/>
              <a:t>Pseudomonas</a:t>
            </a:r>
          </a:p>
          <a:p>
            <a:pPr lvl="1"/>
            <a:r>
              <a:rPr lang="en-US" sz="1200" dirty="0" smtClean="0"/>
              <a:t>Klebsiella</a:t>
            </a:r>
          </a:p>
          <a:p>
            <a:pPr lvl="1"/>
            <a:r>
              <a:rPr lang="en-US" sz="1200" dirty="0" smtClean="0"/>
              <a:t>Bacillus (Non-anthracis)</a:t>
            </a:r>
          </a:p>
          <a:p>
            <a:pPr lvl="1"/>
            <a:r>
              <a:rPr lang="en-US" sz="1200" dirty="0" smtClean="0"/>
              <a:t>Staphylococcus</a:t>
            </a:r>
          </a:p>
          <a:p>
            <a:pPr lvl="1"/>
            <a:r>
              <a:rPr lang="en-US" sz="1200" dirty="0" smtClean="0"/>
              <a:t>Micrococcus</a:t>
            </a:r>
          </a:p>
          <a:p>
            <a:pPr lvl="1"/>
            <a:r>
              <a:rPr lang="en-US" sz="1200" dirty="0" smtClean="0"/>
              <a:t>Endotoxins</a:t>
            </a:r>
            <a:endParaRPr lang="en-US" sz="1200" dirty="0" smtClean="0"/>
          </a:p>
          <a:p>
            <a:r>
              <a:rPr lang="en-US" dirty="0" smtClean="0"/>
              <a:t>Fungi</a:t>
            </a:r>
          </a:p>
          <a:p>
            <a:pPr lvl="1"/>
            <a:r>
              <a:rPr lang="en-US" sz="1200" dirty="0" smtClean="0"/>
              <a:t>Aspergillus</a:t>
            </a:r>
          </a:p>
          <a:p>
            <a:pPr lvl="1"/>
            <a:r>
              <a:rPr lang="en-US" sz="1200" dirty="0" smtClean="0"/>
              <a:t>Penicillium</a:t>
            </a:r>
          </a:p>
          <a:p>
            <a:pPr lvl="1"/>
            <a:r>
              <a:rPr lang="en-US" sz="1200" dirty="0" smtClean="0"/>
              <a:t>Stachybotrys</a:t>
            </a:r>
          </a:p>
          <a:p>
            <a:pPr lvl="1"/>
            <a:r>
              <a:rPr lang="en-US" sz="1200" dirty="0" smtClean="0"/>
              <a:t>Chaetomium</a:t>
            </a:r>
          </a:p>
          <a:p>
            <a:pPr lvl="1"/>
            <a:r>
              <a:rPr lang="en-US" sz="1200" dirty="0" err="1" smtClean="0"/>
              <a:t>Aureobasidium</a:t>
            </a:r>
            <a:endParaRPr lang="en-US" sz="1200" dirty="0" smtClean="0"/>
          </a:p>
          <a:p>
            <a:pPr lvl="1"/>
            <a:r>
              <a:rPr lang="en-US" sz="1200" dirty="0" err="1" smtClean="0"/>
              <a:t>Mycotoxins</a:t>
            </a:r>
            <a:endParaRPr lang="en-US" sz="1200" dirty="0" smtClean="0"/>
          </a:p>
          <a:p>
            <a:pPr lvl="1"/>
            <a:r>
              <a:rPr lang="en-US" sz="1200" dirty="0" smtClean="0"/>
              <a:t>Cell fragments</a:t>
            </a:r>
          </a:p>
          <a:p>
            <a:pPr lvl="1"/>
            <a:r>
              <a:rPr lang="en-US" sz="1200" dirty="0" err="1" smtClean="0"/>
              <a:t>Gluans</a:t>
            </a:r>
            <a:endParaRPr lang="en-US" sz="1200" dirty="0" smtClean="0"/>
          </a:p>
          <a:p>
            <a:pPr lvl="1"/>
            <a:endParaRPr lang="en-US" sz="1200" dirty="0" smtClean="0"/>
          </a:p>
          <a:p>
            <a:pPr lvl="1"/>
            <a:endParaRPr lang="en-US" dirty="0" smtClean="0"/>
          </a:p>
          <a:p>
            <a:pPr lvl="2"/>
            <a:endParaRPr lang="en-US" dirty="0" smtClean="0"/>
          </a:p>
        </p:txBody>
      </p:sp>
    </p:spTree>
    <p:extLst>
      <p:ext uri="{BB962C8B-B14F-4D97-AF65-F5344CB8AC3E}">
        <p14:creationId xmlns:p14="http://schemas.microsoft.com/office/powerpoint/2010/main" val="51351521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860674"/>
          </a:xfrm>
        </p:spPr>
        <p:txBody>
          <a:bodyPr/>
          <a:lstStyle/>
          <a:p>
            <a:r>
              <a:rPr lang="en-US" dirty="0" smtClean="0"/>
              <a:t>Potential </a:t>
            </a:r>
            <a:r>
              <a:rPr lang="en-US" dirty="0" smtClean="0"/>
              <a:t>Health Effects</a:t>
            </a:r>
            <a:endParaRPr lang="en-US" dirty="0"/>
          </a:p>
        </p:txBody>
      </p:sp>
      <p:sp>
        <p:nvSpPr>
          <p:cNvPr id="3" name="Content Placeholder 2"/>
          <p:cNvSpPr>
            <a:spLocks noGrp="1"/>
          </p:cNvSpPr>
          <p:nvPr>
            <p:ph idx="1"/>
          </p:nvPr>
        </p:nvSpPr>
        <p:spPr>
          <a:xfrm>
            <a:off x="1547664" y="1340768"/>
            <a:ext cx="6912768" cy="4752528"/>
          </a:xfrm>
        </p:spPr>
        <p:txBody>
          <a:bodyPr>
            <a:normAutofit/>
          </a:bodyPr>
          <a:lstStyle/>
          <a:p>
            <a:r>
              <a:rPr lang="en-US" sz="3600" dirty="0" smtClean="0"/>
              <a:t>Allergenic  </a:t>
            </a:r>
          </a:p>
          <a:p>
            <a:r>
              <a:rPr lang="en-US" sz="3600" dirty="0" smtClean="0"/>
              <a:t>Pathogenic</a:t>
            </a:r>
          </a:p>
          <a:p>
            <a:r>
              <a:rPr lang="en-US" sz="3600" dirty="0" smtClean="0"/>
              <a:t>Toxigenic</a:t>
            </a:r>
          </a:p>
          <a:p>
            <a:r>
              <a:rPr lang="en-US" sz="3600" dirty="0" smtClean="0"/>
              <a:t>Irritant</a:t>
            </a:r>
          </a:p>
          <a:p>
            <a:r>
              <a:rPr lang="en-US" sz="3600" dirty="0" smtClean="0"/>
              <a:t>Exacerbation and Causation of Asthma</a:t>
            </a:r>
          </a:p>
          <a:p>
            <a:r>
              <a:rPr lang="en-US" sz="3600" dirty="0" smtClean="0"/>
              <a:t>Inflammatory Responses</a:t>
            </a:r>
            <a:endParaRPr lang="en-US" sz="3600" dirty="0"/>
          </a:p>
        </p:txBody>
      </p:sp>
    </p:spTree>
    <p:extLst>
      <p:ext uri="{BB962C8B-B14F-4D97-AF65-F5344CB8AC3E}">
        <p14:creationId xmlns:p14="http://schemas.microsoft.com/office/powerpoint/2010/main" val="80400728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592" y="764704"/>
            <a:ext cx="7560840" cy="2404904"/>
          </a:xfrm>
        </p:spPr>
        <p:txBody>
          <a:bodyPr>
            <a:normAutofit fontScale="90000"/>
          </a:bodyPr>
          <a:lstStyle/>
          <a:p>
            <a:pPr algn="ctr"/>
            <a:r>
              <a:rPr lang="en-US" dirty="0" smtClean="0"/>
              <a:t>ADVERSE HEALTH EFFECTS CAN OCCUR WHETHER THE MICROORGANISMS ARE </a:t>
            </a:r>
            <a:br>
              <a:rPr lang="en-US" dirty="0" smtClean="0"/>
            </a:br>
            <a:r>
              <a:rPr lang="en-US" dirty="0" smtClean="0"/>
              <a:t>DEAD OR ALIVE</a:t>
            </a:r>
            <a:endParaRPr lang="en-US" dirty="0"/>
          </a:p>
        </p:txBody>
      </p:sp>
      <p:sp>
        <p:nvSpPr>
          <p:cNvPr id="3" name="Text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9598513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Water Damage Response</a:t>
            </a:r>
            <a:endParaRPr lang="en-US" dirty="0"/>
          </a:p>
        </p:txBody>
      </p:sp>
      <p:sp>
        <p:nvSpPr>
          <p:cNvPr id="3" name="Content Placeholder 2"/>
          <p:cNvSpPr>
            <a:spLocks noGrp="1"/>
          </p:cNvSpPr>
          <p:nvPr>
            <p:ph idx="1"/>
          </p:nvPr>
        </p:nvSpPr>
        <p:spPr>
          <a:xfrm>
            <a:off x="1835696" y="1268760"/>
            <a:ext cx="6591985" cy="5328592"/>
          </a:xfrm>
        </p:spPr>
        <p:txBody>
          <a:bodyPr/>
          <a:lstStyle/>
          <a:p>
            <a:r>
              <a:rPr lang="en-US" dirty="0" smtClean="0"/>
              <a:t>LOCATE AND STOP THE SOURCE OF WATER</a:t>
            </a:r>
          </a:p>
          <a:p>
            <a:r>
              <a:rPr lang="en-US" dirty="0" smtClean="0"/>
              <a:t>ISOLATE THE AFFECTED AREA</a:t>
            </a:r>
          </a:p>
          <a:p>
            <a:pPr lvl="1"/>
            <a:r>
              <a:rPr lang="en-US" dirty="0" smtClean="0"/>
              <a:t>HVAC System</a:t>
            </a:r>
          </a:p>
          <a:p>
            <a:pPr lvl="1"/>
            <a:r>
              <a:rPr lang="en-US" dirty="0" smtClean="0"/>
              <a:t>Containment Barriers</a:t>
            </a:r>
          </a:p>
          <a:p>
            <a:pPr lvl="1"/>
            <a:r>
              <a:rPr lang="en-US" dirty="0" smtClean="0"/>
              <a:t>HEPA filtered  negative </a:t>
            </a:r>
            <a:r>
              <a:rPr lang="en-US" dirty="0" smtClean="0"/>
              <a:t>air (ventilation balancing might be an option); Quick check with string, smoke stick)</a:t>
            </a:r>
            <a:endParaRPr lang="en-US" dirty="0" smtClean="0"/>
          </a:p>
          <a:p>
            <a:r>
              <a:rPr lang="en-US" dirty="0" smtClean="0"/>
              <a:t>INVESTIGATE FOR HIDDEN HAZARDS</a:t>
            </a:r>
          </a:p>
          <a:p>
            <a:pPr lvl="1"/>
            <a:r>
              <a:rPr lang="en-US" dirty="0" smtClean="0"/>
              <a:t>Asbestos</a:t>
            </a:r>
          </a:p>
          <a:p>
            <a:pPr lvl="1"/>
            <a:r>
              <a:rPr lang="en-US" dirty="0" smtClean="0"/>
              <a:t>Electrical</a:t>
            </a:r>
            <a:endParaRPr lang="en-US" dirty="0" smtClean="0"/>
          </a:p>
          <a:p>
            <a:pPr lvl="1"/>
            <a:r>
              <a:rPr lang="en-US" dirty="0" smtClean="0"/>
              <a:t>Hidden mold</a:t>
            </a:r>
          </a:p>
          <a:p>
            <a:pPr lvl="1"/>
            <a:r>
              <a:rPr lang="en-US" dirty="0" smtClean="0"/>
              <a:t>Equipment in the ceiling</a:t>
            </a:r>
          </a:p>
          <a:p>
            <a:r>
              <a:rPr lang="en-US" dirty="0" smtClean="0"/>
              <a:t>Identify boundaries of water damage</a:t>
            </a:r>
          </a:p>
          <a:p>
            <a:pPr lvl="1"/>
            <a:r>
              <a:rPr lang="en-US" dirty="0" smtClean="0"/>
              <a:t>Surface moisture meter</a:t>
            </a:r>
          </a:p>
          <a:p>
            <a:pPr lvl="1"/>
            <a:r>
              <a:rPr lang="en-US" dirty="0" smtClean="0"/>
              <a:t>Infrared camera</a:t>
            </a:r>
            <a:endParaRPr lang="en-US" dirty="0" smtClean="0"/>
          </a:p>
          <a:p>
            <a:pPr marL="457200" lvl="1" indent="0">
              <a:buNone/>
            </a:pPr>
            <a:endParaRPr lang="en-US" dirty="0" smtClean="0"/>
          </a:p>
          <a:p>
            <a:endParaRPr lang="en-US" dirty="0" smtClean="0"/>
          </a:p>
          <a:p>
            <a:endParaRPr lang="en-US" dirty="0" smtClean="0"/>
          </a:p>
          <a:p>
            <a:pPr lvl="1"/>
            <a:endParaRPr lang="en-US" dirty="0"/>
          </a:p>
        </p:txBody>
      </p:sp>
    </p:spTree>
    <p:extLst>
      <p:ext uri="{BB962C8B-B14F-4D97-AF65-F5344CB8AC3E}">
        <p14:creationId xmlns:p14="http://schemas.microsoft.com/office/powerpoint/2010/main" val="57739135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3688" y="188640"/>
            <a:ext cx="6589199" cy="792088"/>
          </a:xfrm>
        </p:spPr>
        <p:txBody>
          <a:bodyPr/>
          <a:lstStyle/>
          <a:p>
            <a:r>
              <a:rPr lang="en-US" dirty="0" smtClean="0"/>
              <a:t>Mitigation</a:t>
            </a:r>
            <a:endParaRPr lang="en-US" dirty="0"/>
          </a:p>
        </p:txBody>
      </p:sp>
      <p:sp>
        <p:nvSpPr>
          <p:cNvPr id="3" name="Content Placeholder 2"/>
          <p:cNvSpPr>
            <a:spLocks noGrp="1"/>
          </p:cNvSpPr>
          <p:nvPr>
            <p:ph idx="1"/>
          </p:nvPr>
        </p:nvSpPr>
        <p:spPr>
          <a:xfrm>
            <a:off x="1547664" y="836712"/>
            <a:ext cx="6591985" cy="5760640"/>
          </a:xfrm>
        </p:spPr>
        <p:txBody>
          <a:bodyPr>
            <a:normAutofit fontScale="70000" lnSpcReduction="20000"/>
          </a:bodyPr>
          <a:lstStyle/>
          <a:p>
            <a:r>
              <a:rPr lang="en-US" dirty="0" smtClean="0"/>
              <a:t>Extract Water</a:t>
            </a:r>
          </a:p>
          <a:p>
            <a:r>
              <a:rPr lang="en-US" dirty="0" smtClean="0"/>
              <a:t>Remove water damaged contents</a:t>
            </a:r>
          </a:p>
          <a:p>
            <a:pPr lvl="1"/>
            <a:r>
              <a:rPr lang="en-US" dirty="0" smtClean="0"/>
              <a:t>Documents </a:t>
            </a:r>
            <a:r>
              <a:rPr lang="en-US" dirty="0" smtClean="0"/>
              <a:t>put in </a:t>
            </a:r>
            <a:r>
              <a:rPr lang="en-US" dirty="0" smtClean="0"/>
              <a:t>clear bags for sorting </a:t>
            </a:r>
            <a:r>
              <a:rPr lang="en-US" dirty="0" smtClean="0"/>
              <a:t>elsewhere</a:t>
            </a:r>
          </a:p>
          <a:p>
            <a:pPr lvl="1"/>
            <a:r>
              <a:rPr lang="en-US" dirty="0" smtClean="0"/>
              <a:t>Category 1 water  - possible to put in freezers then contract for freeze drying</a:t>
            </a:r>
            <a:endParaRPr lang="en-US" dirty="0" smtClean="0"/>
          </a:p>
          <a:p>
            <a:pPr lvl="1"/>
            <a:r>
              <a:rPr lang="en-US" dirty="0" smtClean="0"/>
              <a:t>Discard porous furnishings</a:t>
            </a:r>
          </a:p>
          <a:p>
            <a:pPr lvl="1"/>
            <a:r>
              <a:rPr lang="en-US" dirty="0" smtClean="0"/>
              <a:t>Drying chamber for semi-porous (category 1 only)</a:t>
            </a:r>
          </a:p>
          <a:p>
            <a:r>
              <a:rPr lang="en-US" dirty="0" smtClean="0"/>
              <a:t>Drying</a:t>
            </a:r>
          </a:p>
          <a:p>
            <a:pPr lvl="1"/>
            <a:r>
              <a:rPr lang="en-US" dirty="0" smtClean="0"/>
              <a:t>Set up dehumidifiers</a:t>
            </a:r>
          </a:p>
          <a:p>
            <a:pPr lvl="1"/>
            <a:r>
              <a:rPr lang="en-US" dirty="0" smtClean="0"/>
              <a:t>Set up HEPA-filtered air cleaners</a:t>
            </a:r>
          </a:p>
          <a:p>
            <a:pPr lvl="1"/>
            <a:r>
              <a:rPr lang="en-US" dirty="0" smtClean="0"/>
              <a:t>No air movers unless the water is category 1 and containment is in </a:t>
            </a:r>
            <a:r>
              <a:rPr lang="en-US" dirty="0" smtClean="0"/>
              <a:t>place</a:t>
            </a:r>
          </a:p>
          <a:p>
            <a:pPr lvl="1"/>
            <a:r>
              <a:rPr lang="en-US" dirty="0" smtClean="0"/>
              <a:t>Monitor drying with hygrometer and surface moisture meters – document daily</a:t>
            </a:r>
            <a:endParaRPr lang="en-US" dirty="0" smtClean="0"/>
          </a:p>
          <a:p>
            <a:r>
              <a:rPr lang="en-US" dirty="0" smtClean="0"/>
              <a:t>Remove porous building </a:t>
            </a:r>
            <a:r>
              <a:rPr lang="en-US" dirty="0" smtClean="0"/>
              <a:t>materials (within 24 hours)</a:t>
            </a:r>
            <a:endParaRPr lang="en-US" dirty="0" smtClean="0"/>
          </a:p>
          <a:p>
            <a:pPr lvl="1"/>
            <a:r>
              <a:rPr lang="en-US" dirty="0" smtClean="0"/>
              <a:t>Mist with sanitizing agent prior to removal</a:t>
            </a:r>
          </a:p>
          <a:p>
            <a:pPr lvl="1"/>
            <a:r>
              <a:rPr lang="en-US" dirty="0" smtClean="0"/>
              <a:t>Carpeting </a:t>
            </a:r>
            <a:r>
              <a:rPr lang="en-US" dirty="0" smtClean="0"/>
              <a:t>and pad (unless category 1)</a:t>
            </a:r>
          </a:p>
          <a:p>
            <a:pPr lvl="1"/>
            <a:r>
              <a:rPr lang="en-US" dirty="0" smtClean="0"/>
              <a:t>Drywall</a:t>
            </a:r>
          </a:p>
          <a:p>
            <a:pPr lvl="1"/>
            <a:r>
              <a:rPr lang="en-US" dirty="0" smtClean="0"/>
              <a:t>Insulation</a:t>
            </a:r>
          </a:p>
          <a:p>
            <a:r>
              <a:rPr lang="en-US" dirty="0" smtClean="0"/>
              <a:t>Final Detail Cleaning</a:t>
            </a:r>
          </a:p>
          <a:p>
            <a:pPr lvl="1"/>
            <a:r>
              <a:rPr lang="en-US" dirty="0" smtClean="0"/>
              <a:t>HEPA Vacuum</a:t>
            </a:r>
          </a:p>
          <a:p>
            <a:pPr lvl="1"/>
            <a:r>
              <a:rPr lang="en-US" dirty="0" smtClean="0"/>
              <a:t>Damp wipe with sanitizer/disinfectant</a:t>
            </a:r>
          </a:p>
          <a:p>
            <a:pPr lvl="1"/>
            <a:r>
              <a:rPr lang="en-US" dirty="0" smtClean="0"/>
              <a:t>Terminal clean patient care areas, surgery, critical care areas</a:t>
            </a:r>
            <a:endParaRPr lang="en-US" dirty="0" smtClean="0"/>
          </a:p>
          <a:p>
            <a:pPr marL="0" indent="0">
              <a:buNone/>
            </a:pPr>
            <a:r>
              <a:rPr lang="en-US" dirty="0" smtClean="0"/>
              <a:t> </a:t>
            </a:r>
            <a:endParaRPr lang="en-US" dirty="0" smtClean="0"/>
          </a:p>
          <a:p>
            <a:pPr lvl="1"/>
            <a:endParaRPr lang="en-US" dirty="0"/>
          </a:p>
        </p:txBody>
      </p:sp>
    </p:spTree>
    <p:extLst>
      <p:ext uri="{BB962C8B-B14F-4D97-AF65-F5344CB8AC3E}">
        <p14:creationId xmlns:p14="http://schemas.microsoft.com/office/powerpoint/2010/main" val="362433096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945200" y="624110"/>
            <a:ext cx="6589200" cy="716658"/>
          </a:xfrm>
        </p:spPr>
        <p:txBody>
          <a:bodyPr/>
          <a:lstStyle/>
          <a:p>
            <a:r>
              <a:rPr lang="en-US" dirty="0" smtClean="0"/>
              <a:t>Who Does The Work</a:t>
            </a:r>
            <a:endParaRPr lang="en-US" dirty="0"/>
          </a:p>
        </p:txBody>
      </p:sp>
      <p:sp>
        <p:nvSpPr>
          <p:cNvPr id="5" name="Text Placeholder 4"/>
          <p:cNvSpPr>
            <a:spLocks noGrp="1"/>
          </p:cNvSpPr>
          <p:nvPr>
            <p:ph type="body" idx="1"/>
          </p:nvPr>
        </p:nvSpPr>
        <p:spPr>
          <a:xfrm>
            <a:off x="1835696" y="1340768"/>
            <a:ext cx="2874596" cy="576262"/>
          </a:xfrm>
        </p:spPr>
        <p:txBody>
          <a:bodyPr/>
          <a:lstStyle/>
          <a:p>
            <a:r>
              <a:rPr lang="en-US" b="1" dirty="0" smtClean="0"/>
              <a:t>In-House</a:t>
            </a:r>
            <a:endParaRPr lang="en-US" b="1" dirty="0"/>
          </a:p>
        </p:txBody>
      </p:sp>
      <p:sp>
        <p:nvSpPr>
          <p:cNvPr id="6" name="Content Placeholder 5"/>
          <p:cNvSpPr>
            <a:spLocks noGrp="1"/>
          </p:cNvSpPr>
          <p:nvPr>
            <p:ph sz="half" idx="2"/>
          </p:nvPr>
        </p:nvSpPr>
        <p:spPr>
          <a:xfrm>
            <a:off x="1763688" y="1988840"/>
            <a:ext cx="3197532" cy="4680520"/>
          </a:xfrm>
        </p:spPr>
        <p:txBody>
          <a:bodyPr>
            <a:normAutofit fontScale="85000" lnSpcReduction="20000"/>
          </a:bodyPr>
          <a:lstStyle/>
          <a:p>
            <a:r>
              <a:rPr lang="en-US" dirty="0"/>
              <a:t>Stop Water Source</a:t>
            </a:r>
          </a:p>
          <a:p>
            <a:r>
              <a:rPr lang="en-US" dirty="0" smtClean="0"/>
              <a:t>Isolate Area</a:t>
            </a:r>
          </a:p>
          <a:p>
            <a:pPr lvl="1"/>
            <a:r>
              <a:rPr lang="en-US" dirty="0" smtClean="0"/>
              <a:t>Containment barriers</a:t>
            </a:r>
          </a:p>
          <a:p>
            <a:pPr lvl="1"/>
            <a:r>
              <a:rPr lang="en-US" dirty="0" smtClean="0"/>
              <a:t>HVAC system  </a:t>
            </a:r>
            <a:endParaRPr lang="en-US" dirty="0"/>
          </a:p>
          <a:p>
            <a:r>
              <a:rPr lang="en-US" dirty="0"/>
              <a:t>Extract Water</a:t>
            </a:r>
          </a:p>
          <a:p>
            <a:r>
              <a:rPr lang="en-US" dirty="0"/>
              <a:t>Set up </a:t>
            </a:r>
            <a:r>
              <a:rPr lang="en-US" dirty="0" smtClean="0"/>
              <a:t>Dehumidifiers</a:t>
            </a:r>
          </a:p>
          <a:p>
            <a:r>
              <a:rPr lang="en-US" dirty="0" smtClean="0"/>
              <a:t>Relocate Contents</a:t>
            </a:r>
            <a:endParaRPr lang="en-US" dirty="0"/>
          </a:p>
          <a:p>
            <a:r>
              <a:rPr lang="en-US" dirty="0"/>
              <a:t>Removal of Water Damaged Building Materials</a:t>
            </a:r>
          </a:p>
          <a:p>
            <a:pPr lvl="1"/>
            <a:r>
              <a:rPr lang="en-US" dirty="0" smtClean="0"/>
              <a:t>Must be trained</a:t>
            </a:r>
            <a:endParaRPr lang="en-US" dirty="0"/>
          </a:p>
          <a:p>
            <a:pPr lvl="1"/>
            <a:r>
              <a:rPr lang="en-US" dirty="0"/>
              <a:t>Must have hazard communication </a:t>
            </a:r>
            <a:r>
              <a:rPr lang="en-US" dirty="0" smtClean="0"/>
              <a:t>training specific to mold/water damage contaminants</a:t>
            </a:r>
            <a:endParaRPr lang="en-US" dirty="0"/>
          </a:p>
          <a:p>
            <a:pPr lvl="1"/>
            <a:r>
              <a:rPr lang="en-US" dirty="0"/>
              <a:t>Must Wear PPE</a:t>
            </a:r>
          </a:p>
          <a:p>
            <a:pPr lvl="1"/>
            <a:r>
              <a:rPr lang="en-US" dirty="0"/>
              <a:t>Engineering Controls in Place</a:t>
            </a:r>
          </a:p>
          <a:p>
            <a:endParaRPr lang="en-US" dirty="0"/>
          </a:p>
        </p:txBody>
      </p:sp>
      <p:sp>
        <p:nvSpPr>
          <p:cNvPr id="7" name="Text Placeholder 6"/>
          <p:cNvSpPr>
            <a:spLocks noGrp="1"/>
          </p:cNvSpPr>
          <p:nvPr>
            <p:ph type="body" sz="quarter" idx="3"/>
          </p:nvPr>
        </p:nvSpPr>
        <p:spPr>
          <a:xfrm>
            <a:off x="5004048" y="1484784"/>
            <a:ext cx="3528392" cy="666804"/>
          </a:xfrm>
        </p:spPr>
        <p:txBody>
          <a:bodyPr/>
          <a:lstStyle/>
          <a:p>
            <a:r>
              <a:rPr lang="en-US" sz="2000" b="1" dirty="0" smtClean="0"/>
              <a:t>Professional Restoration Contractor</a:t>
            </a:r>
            <a:endParaRPr lang="en-US" sz="2000" b="1" dirty="0"/>
          </a:p>
        </p:txBody>
      </p:sp>
      <p:sp>
        <p:nvSpPr>
          <p:cNvPr id="8" name="Content Placeholder 7"/>
          <p:cNvSpPr>
            <a:spLocks noGrp="1"/>
          </p:cNvSpPr>
          <p:nvPr>
            <p:ph sz="quarter" idx="4"/>
          </p:nvPr>
        </p:nvSpPr>
        <p:spPr>
          <a:xfrm>
            <a:off x="5333715" y="2348880"/>
            <a:ext cx="3195680" cy="3556483"/>
          </a:xfrm>
        </p:spPr>
        <p:txBody>
          <a:bodyPr/>
          <a:lstStyle/>
          <a:p>
            <a:r>
              <a:rPr lang="en-US" dirty="0" smtClean="0"/>
              <a:t>Maintenance Staff not trained</a:t>
            </a:r>
          </a:p>
          <a:p>
            <a:r>
              <a:rPr lang="en-US" dirty="0" smtClean="0"/>
              <a:t>Large Losses</a:t>
            </a:r>
          </a:p>
          <a:p>
            <a:r>
              <a:rPr lang="en-US" dirty="0" smtClean="0"/>
              <a:t>Asbestos Present in Wet Area</a:t>
            </a:r>
          </a:p>
          <a:p>
            <a:r>
              <a:rPr lang="en-US" dirty="0" smtClean="0"/>
              <a:t>Pre-existing mold</a:t>
            </a:r>
          </a:p>
          <a:p>
            <a:r>
              <a:rPr lang="en-US" dirty="0" smtClean="0"/>
              <a:t>Document Restoration</a:t>
            </a:r>
          </a:p>
          <a:p>
            <a:r>
              <a:rPr lang="en-US" dirty="0" smtClean="0"/>
              <a:t>High Risk Areas</a:t>
            </a:r>
          </a:p>
          <a:p>
            <a:endParaRPr lang="en-US" dirty="0" smtClean="0"/>
          </a:p>
          <a:p>
            <a:endParaRPr lang="en-US" dirty="0"/>
          </a:p>
        </p:txBody>
      </p:sp>
    </p:spTree>
    <p:extLst>
      <p:ext uri="{BB962C8B-B14F-4D97-AF65-F5344CB8AC3E}">
        <p14:creationId xmlns:p14="http://schemas.microsoft.com/office/powerpoint/2010/main" val="410391779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716658"/>
          </a:xfrm>
        </p:spPr>
        <p:txBody>
          <a:bodyPr/>
          <a:lstStyle/>
          <a:p>
            <a:r>
              <a:rPr lang="en-US" dirty="0" smtClean="0"/>
              <a:t>Terminology</a:t>
            </a:r>
            <a:endParaRPr lang="en-US" dirty="0"/>
          </a:p>
        </p:txBody>
      </p:sp>
      <p:sp>
        <p:nvSpPr>
          <p:cNvPr id="3" name="Content Placeholder 2"/>
          <p:cNvSpPr>
            <a:spLocks noGrp="1"/>
          </p:cNvSpPr>
          <p:nvPr>
            <p:ph idx="1"/>
          </p:nvPr>
        </p:nvSpPr>
        <p:spPr>
          <a:xfrm>
            <a:off x="1763688" y="1484784"/>
            <a:ext cx="6591985" cy="4752528"/>
          </a:xfrm>
        </p:spPr>
        <p:txBody>
          <a:bodyPr>
            <a:normAutofit lnSpcReduction="10000"/>
          </a:bodyPr>
          <a:lstStyle/>
          <a:p>
            <a:r>
              <a:rPr lang="en-US" dirty="0" smtClean="0"/>
              <a:t>Sanitizers</a:t>
            </a:r>
          </a:p>
          <a:p>
            <a:pPr lvl="1"/>
            <a:r>
              <a:rPr lang="en-US" dirty="0" smtClean="0"/>
              <a:t>Products use to reduce, but not necessarily eliminate microorganisms from inanimate surfaces</a:t>
            </a:r>
            <a:endParaRPr lang="en-US" dirty="0" smtClean="0"/>
          </a:p>
          <a:p>
            <a:r>
              <a:rPr lang="en-US" dirty="0" smtClean="0"/>
              <a:t>Disinfectants</a:t>
            </a:r>
          </a:p>
          <a:p>
            <a:pPr lvl="1"/>
            <a:r>
              <a:rPr lang="en-US" dirty="0" smtClean="0"/>
              <a:t>Products that kill or inactivate at least 99.9% of disease producing microorganisms on inanimate surfaces.  Used t destroy or irreversibly inactivate infectious fungi and bacteria, but not necessarily their spores</a:t>
            </a:r>
            <a:endParaRPr lang="en-US" dirty="0" smtClean="0"/>
          </a:p>
          <a:p>
            <a:r>
              <a:rPr lang="en-US" dirty="0" smtClean="0"/>
              <a:t>Sterilizers (</a:t>
            </a:r>
            <a:r>
              <a:rPr lang="en-US" dirty="0" smtClean="0"/>
              <a:t>sporicides</a:t>
            </a:r>
            <a:r>
              <a:rPr lang="en-US" dirty="0" smtClean="0"/>
              <a:t>)</a:t>
            </a:r>
          </a:p>
          <a:p>
            <a:pPr lvl="1"/>
            <a:r>
              <a:rPr lang="en-US" dirty="0" smtClean="0"/>
              <a:t>Products used to destroy or eliminate all forms of microbial life, including fungi, viruses, and all forms oaf bacteria</a:t>
            </a:r>
            <a:r>
              <a:rPr lang="en-US" dirty="0" smtClean="0"/>
              <a:t> and their spores</a:t>
            </a:r>
            <a:endParaRPr lang="en-US" dirty="0" smtClean="0"/>
          </a:p>
          <a:p>
            <a:r>
              <a:rPr lang="en-US" dirty="0" smtClean="0"/>
              <a:t>Growth Inhibitors (</a:t>
            </a:r>
            <a:r>
              <a:rPr lang="en-US" dirty="0" smtClean="0"/>
              <a:t>Bacteriostats</a:t>
            </a:r>
            <a:r>
              <a:rPr lang="en-US" dirty="0" smtClean="0"/>
              <a:t>, </a:t>
            </a:r>
            <a:r>
              <a:rPr lang="en-US" dirty="0" smtClean="0"/>
              <a:t>Fungistats</a:t>
            </a:r>
            <a:r>
              <a:rPr lang="en-US" dirty="0" smtClean="0"/>
              <a:t>)</a:t>
            </a:r>
            <a:endParaRPr lang="en-US" dirty="0" smtClean="0"/>
          </a:p>
          <a:p>
            <a:pPr lvl="1"/>
            <a:r>
              <a:rPr lang="en-US" dirty="0" smtClean="0"/>
              <a:t> Products used to treat surfaces or be incorporated into materials to suppress or retard future vegetative growth under moist conditions</a:t>
            </a:r>
            <a:endParaRPr lang="en-US" dirty="0"/>
          </a:p>
        </p:txBody>
      </p:sp>
    </p:spTree>
    <p:extLst>
      <p:ext uri="{BB962C8B-B14F-4D97-AF65-F5344CB8AC3E}">
        <p14:creationId xmlns:p14="http://schemas.microsoft.com/office/powerpoint/2010/main" val="425520816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EXTECH - Hygro-Thermometer, w/IR Thermomet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624" y="1016479"/>
            <a:ext cx="2590800" cy="428625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Digital Moisture Meter 1">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14087" y="1412776"/>
            <a:ext cx="3837500" cy="33123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365620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1942415" y="1412776"/>
            <a:ext cx="6591985" cy="4498446"/>
          </a:xfrm>
        </p:spPr>
        <p:txBody>
          <a:bodyPr/>
          <a:lstStyle/>
          <a:p>
            <a:endParaRPr lang="en-US" dirty="0" smtClean="0"/>
          </a:p>
          <a:p>
            <a:endParaRPr lang="en-US" dirty="0"/>
          </a:p>
          <a:p>
            <a:endParaRPr lang="en-US" dirty="0" smtClean="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0750" y="920750"/>
            <a:ext cx="7302500" cy="5016500"/>
          </a:xfrm>
          <a:prstGeom prst="rect">
            <a:avLst/>
          </a:prstGeom>
        </p:spPr>
      </p:pic>
    </p:spTree>
    <p:extLst>
      <p:ext uri="{BB962C8B-B14F-4D97-AF65-F5344CB8AC3E}">
        <p14:creationId xmlns:p14="http://schemas.microsoft.com/office/powerpoint/2010/main" val="190607327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r="1780" b="16717"/>
          <a:stretch/>
        </p:blipFill>
        <p:spPr>
          <a:xfrm>
            <a:off x="187453" y="1916832"/>
            <a:ext cx="8717283" cy="2448272"/>
          </a:xfrm>
          <a:prstGeom prst="rect">
            <a:avLst/>
          </a:prstGeom>
        </p:spPr>
      </p:pic>
    </p:spTree>
    <p:extLst>
      <p:ext uri="{BB962C8B-B14F-4D97-AF65-F5344CB8AC3E}">
        <p14:creationId xmlns:p14="http://schemas.microsoft.com/office/powerpoint/2010/main" val="311659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Change In Category Of Water Loss With Time</a:t>
            </a:r>
            <a:endParaRPr lang="en-US" dirty="0"/>
          </a:p>
        </p:txBody>
      </p:sp>
      <p:sp>
        <p:nvSpPr>
          <p:cNvPr id="3" name="Content Placeholder 2"/>
          <p:cNvSpPr>
            <a:spLocks noGrp="1"/>
          </p:cNvSpPr>
          <p:nvPr>
            <p:ph idx="1"/>
          </p:nvPr>
        </p:nvSpPr>
        <p:spPr/>
        <p:txBody>
          <a:bodyPr/>
          <a:lstStyle/>
          <a:p>
            <a:r>
              <a:rPr lang="en-US" dirty="0" smtClean="0"/>
              <a:t>The condition of a water loss can quickly degrade if affected building materials are not quickly dried</a:t>
            </a:r>
          </a:p>
          <a:p>
            <a:r>
              <a:rPr lang="en-US" dirty="0" smtClean="0"/>
              <a:t>The category of water loss is not only determine by the origin of the water, but also by the contaminants that it comes in contact with as it flows through an indoor environment.</a:t>
            </a:r>
          </a:p>
          <a:p>
            <a:r>
              <a:rPr lang="en-US" dirty="0" smtClean="0"/>
              <a:t>In addition to biological contaminants, water can become contaminated with pesticides and other potentially harmful substances.</a:t>
            </a:r>
            <a:endParaRPr lang="en-US" dirty="0"/>
          </a:p>
        </p:txBody>
      </p:sp>
    </p:spTree>
    <p:extLst>
      <p:ext uri="{BB962C8B-B14F-4D97-AF65-F5344CB8AC3E}">
        <p14:creationId xmlns:p14="http://schemas.microsoft.com/office/powerpoint/2010/main" val="346783595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5616" y="840048"/>
            <a:ext cx="6480720" cy="4854284"/>
          </a:xfrm>
          <a:prstGeom prst="rect">
            <a:avLst/>
          </a:prstGeom>
        </p:spPr>
      </p:pic>
    </p:spTree>
    <p:extLst>
      <p:ext uri="{BB962C8B-B14F-4D97-AF65-F5344CB8AC3E}">
        <p14:creationId xmlns:p14="http://schemas.microsoft.com/office/powerpoint/2010/main" val="114253246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1986" y="764704"/>
            <a:ext cx="6466318" cy="4618799"/>
          </a:xfrm>
          <a:prstGeom prst="rect">
            <a:avLst/>
          </a:prstGeom>
        </p:spPr>
      </p:pic>
    </p:spTree>
    <p:extLst>
      <p:ext uri="{BB962C8B-B14F-4D97-AF65-F5344CB8AC3E}">
        <p14:creationId xmlns:p14="http://schemas.microsoft.com/office/powerpoint/2010/main" val="407714287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7988" y="836712"/>
            <a:ext cx="6568576" cy="4464496"/>
          </a:xfrm>
          <a:prstGeom prst="rect">
            <a:avLst/>
          </a:prstGeom>
        </p:spPr>
      </p:pic>
    </p:spTree>
    <p:extLst>
      <p:ext uri="{BB962C8B-B14F-4D97-AF65-F5344CB8AC3E}">
        <p14:creationId xmlns:p14="http://schemas.microsoft.com/office/powerpoint/2010/main" val="357387444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5696" y="260648"/>
            <a:ext cx="6589199" cy="792088"/>
          </a:xfrm>
        </p:spPr>
        <p:txBody>
          <a:bodyPr/>
          <a:lstStyle/>
          <a:p>
            <a:r>
              <a:rPr lang="en-US" dirty="0" smtClean="0"/>
              <a:t>Microbial Sampling</a:t>
            </a:r>
            <a:endParaRPr lang="en-US" dirty="0"/>
          </a:p>
        </p:txBody>
      </p:sp>
      <p:sp>
        <p:nvSpPr>
          <p:cNvPr id="3" name="Content Placeholder 2"/>
          <p:cNvSpPr>
            <a:spLocks noGrp="1"/>
          </p:cNvSpPr>
          <p:nvPr>
            <p:ph idx="1"/>
          </p:nvPr>
        </p:nvSpPr>
        <p:spPr>
          <a:xfrm>
            <a:off x="1547664" y="1052736"/>
            <a:ext cx="6770712" cy="5688632"/>
          </a:xfrm>
        </p:spPr>
        <p:txBody>
          <a:bodyPr/>
          <a:lstStyle/>
          <a:p>
            <a:r>
              <a:rPr lang="en-US" dirty="0" smtClean="0"/>
              <a:t>Testing Should Only Be Conducted To Answer A Question That Cannot Otherwise Be Answered</a:t>
            </a:r>
          </a:p>
          <a:p>
            <a:pPr lvl="1"/>
            <a:r>
              <a:rPr lang="en-US" dirty="0" smtClean="0"/>
              <a:t>Testing not necessary to know that restoration or remediation is required.  If you visibly see damage, you know it is necessary.</a:t>
            </a:r>
          </a:p>
          <a:p>
            <a:pPr lvl="1"/>
            <a:r>
              <a:rPr lang="en-US" dirty="0" smtClean="0"/>
              <a:t>If a physician asks for testing to determine the types of microorganisms are present, testing would be indicated.</a:t>
            </a:r>
          </a:p>
          <a:p>
            <a:r>
              <a:rPr lang="en-US" dirty="0" smtClean="0"/>
              <a:t>If Testing is conducted, a well designed sampling plan must be developed to answer the question.</a:t>
            </a:r>
          </a:p>
          <a:p>
            <a:pPr lvl="1"/>
            <a:r>
              <a:rPr lang="en-US" dirty="0" smtClean="0"/>
              <a:t>Replicates</a:t>
            </a:r>
          </a:p>
          <a:p>
            <a:pPr lvl="1"/>
            <a:r>
              <a:rPr lang="en-US" dirty="0" smtClean="0"/>
              <a:t>Multiple Sample Methods</a:t>
            </a:r>
          </a:p>
          <a:p>
            <a:pPr lvl="2"/>
            <a:r>
              <a:rPr lang="en-US" dirty="0" smtClean="0"/>
              <a:t>Air Samples</a:t>
            </a:r>
          </a:p>
          <a:p>
            <a:pPr lvl="3"/>
            <a:r>
              <a:rPr lang="en-US" dirty="0" smtClean="0"/>
              <a:t>Culturable</a:t>
            </a:r>
            <a:endParaRPr lang="en-US" dirty="0" smtClean="0"/>
          </a:p>
          <a:p>
            <a:pPr lvl="3"/>
            <a:r>
              <a:rPr lang="en-US" dirty="0" smtClean="0"/>
              <a:t>Countable</a:t>
            </a:r>
          </a:p>
          <a:p>
            <a:pPr lvl="3"/>
            <a:r>
              <a:rPr lang="en-US" dirty="0" smtClean="0"/>
              <a:t>Mold Specific Polymerase Chain Reaction</a:t>
            </a:r>
          </a:p>
          <a:p>
            <a:pPr lvl="2"/>
            <a:r>
              <a:rPr lang="en-US" dirty="0" smtClean="0"/>
              <a:t>Surface samples</a:t>
            </a:r>
          </a:p>
          <a:p>
            <a:pPr lvl="2"/>
            <a:r>
              <a:rPr lang="en-US" dirty="0" smtClean="0"/>
              <a:t>Dust Samples</a:t>
            </a:r>
          </a:p>
          <a:p>
            <a:pPr lvl="2"/>
            <a:endParaRPr lang="en-US" dirty="0"/>
          </a:p>
        </p:txBody>
      </p:sp>
    </p:spTree>
    <p:extLst>
      <p:ext uri="{BB962C8B-B14F-4D97-AF65-F5344CB8AC3E}">
        <p14:creationId xmlns:p14="http://schemas.microsoft.com/office/powerpoint/2010/main" val="241478376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1148706"/>
          </a:xfrm>
        </p:spPr>
        <p:txBody>
          <a:bodyPr>
            <a:normAutofit fontScale="90000"/>
          </a:bodyPr>
          <a:lstStyle/>
          <a:p>
            <a:pPr algn="ctr"/>
            <a:r>
              <a:rPr lang="en-US" dirty="0" smtClean="0"/>
              <a:t>How Do You Know The </a:t>
            </a:r>
            <a:br>
              <a:rPr lang="en-US" dirty="0" smtClean="0"/>
            </a:br>
            <a:r>
              <a:rPr lang="en-US" dirty="0" smtClean="0"/>
              <a:t>Job IS Complete</a:t>
            </a:r>
            <a:endParaRPr lang="en-US" dirty="0"/>
          </a:p>
        </p:txBody>
      </p:sp>
      <p:sp>
        <p:nvSpPr>
          <p:cNvPr id="3" name="Content Placeholder 2"/>
          <p:cNvSpPr>
            <a:spLocks noGrp="1"/>
          </p:cNvSpPr>
          <p:nvPr>
            <p:ph idx="1"/>
          </p:nvPr>
        </p:nvSpPr>
        <p:spPr>
          <a:xfrm>
            <a:off x="1907704" y="1988840"/>
            <a:ext cx="6591985" cy="3777622"/>
          </a:xfrm>
        </p:spPr>
        <p:txBody>
          <a:bodyPr/>
          <a:lstStyle/>
          <a:p>
            <a:r>
              <a:rPr lang="en-US" dirty="0" smtClean="0"/>
              <a:t>No moisture</a:t>
            </a:r>
          </a:p>
          <a:p>
            <a:r>
              <a:rPr lang="en-US" dirty="0" smtClean="0"/>
              <a:t>Surfaces are dry</a:t>
            </a:r>
          </a:p>
          <a:p>
            <a:r>
              <a:rPr lang="en-US" dirty="0" smtClean="0"/>
              <a:t>Relative Humidity is less than 40%</a:t>
            </a:r>
          </a:p>
          <a:p>
            <a:r>
              <a:rPr lang="en-US" dirty="0" smtClean="0"/>
              <a:t>No stains on building materials</a:t>
            </a:r>
          </a:p>
          <a:p>
            <a:r>
              <a:rPr lang="en-US" dirty="0" smtClean="0"/>
              <a:t>No odors that would be consistent with volatile organic compounds from microbial growth</a:t>
            </a:r>
          </a:p>
          <a:p>
            <a:r>
              <a:rPr lang="en-US" dirty="0" smtClean="0"/>
              <a:t>Work area and adjacent areas are free of particulates and dust</a:t>
            </a:r>
          </a:p>
          <a:p>
            <a:r>
              <a:rPr lang="en-US" dirty="0" smtClean="0"/>
              <a:t>Verified that containment and engineering controls were used appropriately</a:t>
            </a:r>
          </a:p>
        </p:txBody>
      </p:sp>
    </p:spTree>
    <p:extLst>
      <p:ext uri="{BB962C8B-B14F-4D97-AF65-F5344CB8AC3E}">
        <p14:creationId xmlns:p14="http://schemas.microsoft.com/office/powerpoint/2010/main" val="364376833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945200" y="624110"/>
            <a:ext cx="6589200" cy="644650"/>
          </a:xfrm>
        </p:spPr>
        <p:txBody>
          <a:bodyPr/>
          <a:lstStyle/>
          <a:p>
            <a:r>
              <a:rPr lang="en-US" dirty="0" smtClean="0"/>
              <a:t>Quality Control</a:t>
            </a:r>
            <a:endParaRPr lang="en-US" dirty="0"/>
          </a:p>
        </p:txBody>
      </p:sp>
      <p:sp>
        <p:nvSpPr>
          <p:cNvPr id="5" name="Text Placeholder 4"/>
          <p:cNvSpPr>
            <a:spLocks noGrp="1"/>
          </p:cNvSpPr>
          <p:nvPr>
            <p:ph type="body" idx="1"/>
          </p:nvPr>
        </p:nvSpPr>
        <p:spPr>
          <a:xfrm>
            <a:off x="1979712" y="1556792"/>
            <a:ext cx="2874596" cy="576262"/>
          </a:xfrm>
        </p:spPr>
        <p:txBody>
          <a:bodyPr/>
          <a:lstStyle/>
          <a:p>
            <a:r>
              <a:rPr lang="en-US" dirty="0" smtClean="0"/>
              <a:t>In House</a:t>
            </a:r>
            <a:endParaRPr lang="en-US" dirty="0"/>
          </a:p>
        </p:txBody>
      </p:sp>
      <p:sp>
        <p:nvSpPr>
          <p:cNvPr id="6" name="Content Placeholder 5"/>
          <p:cNvSpPr>
            <a:spLocks noGrp="1"/>
          </p:cNvSpPr>
          <p:nvPr>
            <p:ph sz="half" idx="2"/>
          </p:nvPr>
        </p:nvSpPr>
        <p:spPr>
          <a:xfrm>
            <a:off x="1907704" y="2348880"/>
            <a:ext cx="3197532" cy="3105703"/>
          </a:xfrm>
        </p:spPr>
        <p:txBody>
          <a:bodyPr/>
          <a:lstStyle/>
          <a:p>
            <a:r>
              <a:rPr lang="en-US" dirty="0" smtClean="0"/>
              <a:t>Policies and Procedures for addressing water damage</a:t>
            </a:r>
          </a:p>
          <a:p>
            <a:r>
              <a:rPr lang="en-US" dirty="0" smtClean="0"/>
              <a:t>Equipment cleaning and maintenance program</a:t>
            </a:r>
          </a:p>
          <a:p>
            <a:r>
              <a:rPr lang="en-US" dirty="0" smtClean="0"/>
              <a:t>Frequent inspections during drying and restoration process</a:t>
            </a:r>
            <a:endParaRPr lang="en-US" dirty="0"/>
          </a:p>
        </p:txBody>
      </p:sp>
      <p:sp>
        <p:nvSpPr>
          <p:cNvPr id="7" name="Text Placeholder 6"/>
          <p:cNvSpPr>
            <a:spLocks noGrp="1"/>
          </p:cNvSpPr>
          <p:nvPr>
            <p:ph type="body" sz="quarter" idx="3"/>
          </p:nvPr>
        </p:nvSpPr>
        <p:spPr>
          <a:xfrm>
            <a:off x="5508104" y="1556792"/>
            <a:ext cx="2873239" cy="576262"/>
          </a:xfrm>
        </p:spPr>
        <p:txBody>
          <a:bodyPr/>
          <a:lstStyle/>
          <a:p>
            <a:r>
              <a:rPr lang="en-US" dirty="0" smtClean="0"/>
              <a:t>Hired Contractors</a:t>
            </a:r>
            <a:endParaRPr lang="en-US" dirty="0"/>
          </a:p>
        </p:txBody>
      </p:sp>
      <p:sp>
        <p:nvSpPr>
          <p:cNvPr id="8" name="Content Placeholder 7"/>
          <p:cNvSpPr>
            <a:spLocks noGrp="1"/>
          </p:cNvSpPr>
          <p:nvPr>
            <p:ph sz="quarter" idx="4"/>
          </p:nvPr>
        </p:nvSpPr>
        <p:spPr>
          <a:xfrm>
            <a:off x="5436096" y="2420888"/>
            <a:ext cx="3195680" cy="3509660"/>
          </a:xfrm>
        </p:spPr>
        <p:txBody>
          <a:bodyPr>
            <a:normAutofit fontScale="92500" lnSpcReduction="20000"/>
          </a:bodyPr>
          <a:lstStyle/>
          <a:p>
            <a:r>
              <a:rPr lang="en-US" dirty="0" smtClean="0"/>
              <a:t>Vet contractors in advance</a:t>
            </a:r>
          </a:p>
          <a:p>
            <a:pPr lvl="1"/>
            <a:r>
              <a:rPr lang="en-US" dirty="0" smtClean="0"/>
              <a:t>Referrals</a:t>
            </a:r>
          </a:p>
          <a:p>
            <a:pPr lvl="1"/>
            <a:r>
              <a:rPr lang="en-US" dirty="0" smtClean="0"/>
              <a:t>Inspect facility</a:t>
            </a:r>
          </a:p>
          <a:p>
            <a:pPr lvl="1"/>
            <a:r>
              <a:rPr lang="en-US" dirty="0" smtClean="0"/>
              <a:t>Ask for copy of SOP’s</a:t>
            </a:r>
          </a:p>
          <a:p>
            <a:pPr lvl="1"/>
            <a:r>
              <a:rPr lang="en-US" dirty="0" smtClean="0"/>
              <a:t>What standards do they follow</a:t>
            </a:r>
          </a:p>
          <a:p>
            <a:pPr lvl="1"/>
            <a:r>
              <a:rPr lang="en-US" dirty="0" smtClean="0"/>
              <a:t>Knowledge and experience with Healthcare Infection Control Construction Policies </a:t>
            </a:r>
          </a:p>
          <a:p>
            <a:pPr lvl="1"/>
            <a:r>
              <a:rPr lang="en-US" dirty="0" smtClean="0"/>
              <a:t>Obtain a MOU</a:t>
            </a:r>
            <a:endParaRPr lang="en-US" dirty="0"/>
          </a:p>
        </p:txBody>
      </p:sp>
    </p:spTree>
    <p:extLst>
      <p:ext uri="{BB962C8B-B14F-4D97-AF65-F5344CB8AC3E}">
        <p14:creationId xmlns:p14="http://schemas.microsoft.com/office/powerpoint/2010/main" val="383114887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a:t>
            </a:r>
            <a:endParaRPr lang="en-US" dirty="0"/>
          </a:p>
        </p:txBody>
      </p:sp>
      <p:sp>
        <p:nvSpPr>
          <p:cNvPr id="3" name="Text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8593494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normAutofit lnSpcReduction="10000"/>
          </a:bodyPr>
          <a:lstStyle/>
          <a:p>
            <a:r>
              <a:rPr lang="en-US" dirty="0" smtClean="0"/>
              <a:t>Institute of Inspection, </a:t>
            </a:r>
            <a:r>
              <a:rPr lang="en-US" i="1" dirty="0" smtClean="0"/>
              <a:t>Cleaning, and Restoration Certification, IICRC S500, Standard and Reference Guide for Professional Mold Remediation</a:t>
            </a:r>
            <a:r>
              <a:rPr lang="en-US" dirty="0" smtClean="0"/>
              <a:t>, </a:t>
            </a:r>
            <a:r>
              <a:rPr lang="en-US" dirty="0" smtClean="0"/>
              <a:t>3</a:t>
            </a:r>
            <a:r>
              <a:rPr lang="en-US" baseline="30000" dirty="0" smtClean="0"/>
              <a:t>rd</a:t>
            </a:r>
            <a:r>
              <a:rPr lang="en-US" dirty="0" smtClean="0"/>
              <a:t> edition, 2006.  iicrc.org</a:t>
            </a:r>
            <a:endParaRPr lang="en-US" dirty="0" smtClean="0"/>
          </a:p>
          <a:p>
            <a:r>
              <a:rPr lang="en-US" dirty="0"/>
              <a:t> </a:t>
            </a:r>
            <a:r>
              <a:rPr lang="en-US" dirty="0" smtClean="0"/>
              <a:t>APIC State-of-the-Art Report:  </a:t>
            </a:r>
            <a:r>
              <a:rPr lang="en-US" i="1" dirty="0" smtClean="0"/>
              <a:t>The role of infection control during construction in Health care facilities</a:t>
            </a:r>
            <a:r>
              <a:rPr lang="en-US" dirty="0" smtClean="0"/>
              <a:t>, AJIC AM J. Infect Control 2000; 28:156-69</a:t>
            </a:r>
          </a:p>
          <a:p>
            <a:r>
              <a:rPr lang="en-US" dirty="0" smtClean="0"/>
              <a:t>World Health Organization, </a:t>
            </a:r>
            <a:r>
              <a:rPr lang="en-US" i="1" dirty="0" smtClean="0"/>
              <a:t>Dampness and Mold</a:t>
            </a:r>
            <a:r>
              <a:rPr lang="en-US" dirty="0" smtClean="0"/>
              <a:t>, 2009</a:t>
            </a:r>
          </a:p>
          <a:p>
            <a:pPr marL="0" indent="0">
              <a:buNone/>
            </a:pPr>
            <a:r>
              <a:rPr lang="en-US" dirty="0"/>
              <a:t>      http://www.euro.who.int/__data/assets/pdf_file/0017/43325/E92645.pdf</a:t>
            </a:r>
          </a:p>
          <a:p>
            <a:pPr marL="0" indent="0">
              <a:buNone/>
            </a:pPr>
            <a:r>
              <a:rPr lang="en-US" dirty="0" smtClean="0"/>
              <a:t> </a:t>
            </a:r>
            <a:endParaRPr lang="en-US" dirty="0"/>
          </a:p>
        </p:txBody>
      </p:sp>
    </p:spTree>
    <p:extLst>
      <p:ext uri="{BB962C8B-B14F-4D97-AF65-F5344CB8AC3E}">
        <p14:creationId xmlns:p14="http://schemas.microsoft.com/office/powerpoint/2010/main" val="38761879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1691680" y="0"/>
            <a:ext cx="4794325" cy="6544672"/>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extLst>
              <p:ext uri="{D42A27DB-BD31-4B8C-83A1-F6EECF244321}">
                <p14:modId xmlns:p14="http://schemas.microsoft.com/office/powerpoint/2010/main" val="2095544569"/>
              </p:ext>
            </p:extLst>
          </p:nvPr>
        </p:nvGraphicFramePr>
        <p:xfrm>
          <a:off x="397504" y="1484784"/>
          <a:ext cx="8746496" cy="3529288"/>
        </p:xfrm>
        <a:graphic>
          <a:graphicData uri="http://schemas.openxmlformats.org/presentationml/2006/ole">
            <mc:AlternateContent xmlns:mc="http://schemas.openxmlformats.org/markup-compatibility/2006">
              <mc:Choice xmlns:v="urn:schemas-microsoft-com:vml" Requires="v">
                <p:oleObj spid="_x0000_s2091" name="Acrobat Document" r:id="rId4" imgW="4885714" imgH="1971950" progId="AcroExch.Document.7">
                  <p:embed/>
                </p:oleObj>
              </mc:Choice>
              <mc:Fallback>
                <p:oleObj name="Acrobat Document" r:id="rId4" imgW="4885714" imgH="1971950" progId="AcroExch.Document.7">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7504" y="1484784"/>
                        <a:ext cx="8746496" cy="35292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Most Likely Areas of Water Damage in Hospitals</a:t>
            </a:r>
            <a:endParaRPr lang="en-US" dirty="0"/>
          </a:p>
        </p:txBody>
      </p:sp>
      <p:sp>
        <p:nvSpPr>
          <p:cNvPr id="3" name="Content Placeholder 2"/>
          <p:cNvSpPr>
            <a:spLocks noGrp="1"/>
          </p:cNvSpPr>
          <p:nvPr>
            <p:ph idx="1"/>
          </p:nvPr>
        </p:nvSpPr>
        <p:spPr/>
        <p:txBody>
          <a:bodyPr/>
          <a:lstStyle/>
          <a:p>
            <a:r>
              <a:rPr lang="en-US" sz="2000" dirty="0" smtClean="0"/>
              <a:t>Roof leaks, especially at penetrations</a:t>
            </a:r>
          </a:p>
          <a:p>
            <a:r>
              <a:rPr lang="en-US" sz="2000" dirty="0" smtClean="0"/>
              <a:t>Plumbing leaks</a:t>
            </a:r>
          </a:p>
          <a:p>
            <a:r>
              <a:rPr lang="en-US" sz="2000" dirty="0" smtClean="0"/>
              <a:t>Under sinks</a:t>
            </a:r>
          </a:p>
          <a:p>
            <a:r>
              <a:rPr lang="en-US" sz="2000" dirty="0" smtClean="0"/>
              <a:t>Within ceiling </a:t>
            </a:r>
            <a:r>
              <a:rPr lang="en-US" sz="2000" dirty="0" smtClean="0"/>
              <a:t>assembly (AC units)</a:t>
            </a:r>
            <a:endParaRPr lang="en-US" sz="2000" dirty="0" smtClean="0"/>
          </a:p>
          <a:p>
            <a:r>
              <a:rPr lang="en-US" sz="2000" dirty="0" smtClean="0"/>
              <a:t>Condensation on Pipes</a:t>
            </a:r>
          </a:p>
          <a:p>
            <a:r>
              <a:rPr lang="en-US" sz="2000" dirty="0" smtClean="0"/>
              <a:t>Ground Water Intrusion</a:t>
            </a:r>
          </a:p>
          <a:p>
            <a:r>
              <a:rPr lang="en-US" sz="2000" dirty="0" smtClean="0"/>
              <a:t>Weather Related</a:t>
            </a:r>
          </a:p>
          <a:p>
            <a:r>
              <a:rPr lang="en-US" sz="2000" dirty="0" smtClean="0"/>
              <a:t>Janitor Closets</a:t>
            </a:r>
          </a:p>
          <a:p>
            <a:pPr marL="0" indent="0">
              <a:buNone/>
            </a:pPr>
            <a:endParaRPr lang="en-US" dirty="0"/>
          </a:p>
        </p:txBody>
      </p:sp>
    </p:spTree>
    <p:extLst>
      <p:ext uri="{BB962C8B-B14F-4D97-AF65-F5344CB8AC3E}">
        <p14:creationId xmlns:p14="http://schemas.microsoft.com/office/powerpoint/2010/main" val="12599916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Roof Leaks</a:t>
            </a:r>
            <a:endParaRPr lang="en-US" dirty="0"/>
          </a:p>
        </p:txBody>
      </p:sp>
      <p:sp>
        <p:nvSpPr>
          <p:cNvPr id="3" name="Content Placeholder 2"/>
          <p:cNvSpPr>
            <a:spLocks noGrp="1"/>
          </p:cNvSpPr>
          <p:nvPr>
            <p:ph idx="1"/>
          </p:nvPr>
        </p:nvSpPr>
        <p:spPr/>
        <p:txBody>
          <a:bodyPr/>
          <a:lstStyle/>
          <a:p>
            <a:r>
              <a:rPr lang="en-US" sz="2800" dirty="0" smtClean="0"/>
              <a:t>At Penetrations</a:t>
            </a:r>
          </a:p>
          <a:p>
            <a:pPr lvl="1"/>
            <a:r>
              <a:rPr lang="en-US" dirty="0" smtClean="0"/>
              <a:t> </a:t>
            </a:r>
            <a:r>
              <a:rPr lang="en-US" sz="2400" dirty="0" smtClean="0"/>
              <a:t>Inspect frequently</a:t>
            </a:r>
          </a:p>
          <a:p>
            <a:pPr lvl="1"/>
            <a:r>
              <a:rPr lang="en-US" sz="2400" dirty="0" smtClean="0"/>
              <a:t>Check for worn or damaged caulking</a:t>
            </a:r>
          </a:p>
          <a:p>
            <a:pPr lvl="1"/>
            <a:r>
              <a:rPr lang="en-US" sz="2400" dirty="0" smtClean="0"/>
              <a:t>Clogged drains</a:t>
            </a:r>
          </a:p>
          <a:p>
            <a:pPr lvl="1"/>
            <a:r>
              <a:rPr lang="en-US" sz="2400" dirty="0" smtClean="0"/>
              <a:t>Water flow downward to drains</a:t>
            </a:r>
          </a:p>
          <a:p>
            <a:pPr lvl="1"/>
            <a:r>
              <a:rPr lang="en-US" sz="2400" dirty="0" smtClean="0"/>
              <a:t>Roof edges and flashings</a:t>
            </a:r>
          </a:p>
          <a:p>
            <a:pPr lvl="1"/>
            <a:r>
              <a:rPr lang="en-US" sz="2400" dirty="0" smtClean="0"/>
              <a:t>Membrane intact</a:t>
            </a:r>
          </a:p>
        </p:txBody>
      </p:sp>
    </p:spTree>
    <p:extLst>
      <p:ext uri="{BB962C8B-B14F-4D97-AF65-F5344CB8AC3E}">
        <p14:creationId xmlns:p14="http://schemas.microsoft.com/office/powerpoint/2010/main" val="26091314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6478" t="-400"/>
          <a:stretch/>
        </p:blipFill>
        <p:spPr>
          <a:xfrm rot="5400000">
            <a:off x="1467036" y="296652"/>
            <a:ext cx="6237312" cy="6885384"/>
          </a:xfrm>
          <a:prstGeom prst="rect">
            <a:avLst/>
          </a:prstGeom>
        </p:spPr>
      </p:pic>
    </p:spTree>
    <p:extLst>
      <p:ext uri="{BB962C8B-B14F-4D97-AF65-F5344CB8AC3E}">
        <p14:creationId xmlns:p14="http://schemas.microsoft.com/office/powerpoint/2010/main" val="4274117542"/>
      </p:ext>
    </p:extLst>
  </p:cSld>
  <p:clrMapOvr>
    <a:masterClrMapping/>
  </p:clrMapOvr>
  <p:timing>
    <p:tnLst>
      <p:par>
        <p:cTn id="1" dur="indefinite" restart="never" nodeType="tmRoot"/>
      </p:par>
    </p:tn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2E5369"/>
      </a:dk2>
      <a:lt2>
        <a:srgbClr val="CFE2E7"/>
      </a:lt2>
      <a:accent1>
        <a:srgbClr val="353535"/>
      </a:accent1>
      <a:accent2>
        <a:srgbClr val="1CACE3"/>
      </a:accent2>
      <a:accent3>
        <a:srgbClr val="265991"/>
      </a:accent3>
      <a:accent4>
        <a:srgbClr val="7E40CC"/>
      </a:accent4>
      <a:accent5>
        <a:srgbClr val="B927E9"/>
      </a:accent5>
      <a:accent6>
        <a:srgbClr val="E833BF"/>
      </a:accent6>
      <a:hlink>
        <a:srgbClr val="2DA0F1"/>
      </a:hlink>
      <a:folHlink>
        <a:srgbClr val="7ED1E6"/>
      </a:folHlink>
    </a:clrScheme>
    <a:fontScheme name="Wisp">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Wisp" id="{7CB32D59-10C0-40DD-B7BD-2E94284A981C}" vid="{4F34B87B-9C7A-41AE-A6CB-48536223DFF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Wisp</Template>
  <TotalTime>623</TotalTime>
  <Words>1042</Words>
  <Application>Microsoft Office PowerPoint</Application>
  <PresentationFormat>On-screen Show (4:3)</PresentationFormat>
  <Paragraphs>195</Paragraphs>
  <Slides>47</Slides>
  <Notes>5</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47</vt:i4>
      </vt:variant>
    </vt:vector>
  </HeadingPairs>
  <TitlesOfParts>
    <vt:vector size="49" baseType="lpstr">
      <vt:lpstr>Wisp</vt:lpstr>
      <vt:lpstr>Acrobat Document</vt:lpstr>
      <vt:lpstr>Keeping Your Hospital Healthy: Response to Water Damage</vt:lpstr>
      <vt:lpstr>WHAT WE WILL COVER</vt:lpstr>
      <vt:lpstr>Categories of Water Loss As Defined by the Institute of Inspection Cleaning and Restoration Certification  (IICRC) </vt:lpstr>
      <vt:lpstr>Change In Category Of Water Loss With Time</vt:lpstr>
      <vt:lpstr>PowerPoint Presentation</vt:lpstr>
      <vt:lpstr>PowerPoint Presentation</vt:lpstr>
      <vt:lpstr>Most Likely Areas of Water Damage in Hospitals</vt:lpstr>
      <vt:lpstr>Roof Leaks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RISKS ASSESSMENTS SHOULD INCLUDE POTENTIAL HEALTH EFFECTS AS WELL AS SUSCETIBILITY OF PATIENTS, VISITORS, AND EMPLOYEES</vt:lpstr>
      <vt:lpstr>High Risk Population</vt:lpstr>
      <vt:lpstr>Potential Contaminants</vt:lpstr>
      <vt:lpstr>Potential Health Effects</vt:lpstr>
      <vt:lpstr>ADVERSE HEALTH EFFECTS CAN OCCUR WHETHER THE MICROORGANISMS ARE  DEAD OR ALIVE</vt:lpstr>
      <vt:lpstr>Water Damage Response</vt:lpstr>
      <vt:lpstr>Mitigation</vt:lpstr>
      <vt:lpstr>Who Does The Work</vt:lpstr>
      <vt:lpstr>Terminology</vt:lpstr>
      <vt:lpstr>PowerPoint Presentation</vt:lpstr>
      <vt:lpstr>PowerPoint Presentation</vt:lpstr>
      <vt:lpstr>PowerPoint Presentation</vt:lpstr>
      <vt:lpstr>PowerPoint Presentation</vt:lpstr>
      <vt:lpstr>PowerPoint Presentation</vt:lpstr>
      <vt:lpstr>PowerPoint Presentation</vt:lpstr>
      <vt:lpstr>Microbial Sampling</vt:lpstr>
      <vt:lpstr>How Do You Know The  Job IS Complete</vt:lpstr>
      <vt:lpstr>Quality Control</vt:lpstr>
      <vt:lpstr>Thank You</vt:lpstr>
      <vt:lpstr>References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Testimony in Bowe-Campbell Trial</dc:title>
  <dc:creator>Connie</dc:creator>
  <cp:lastModifiedBy>Morbach, Connie</cp:lastModifiedBy>
  <cp:revision>69</cp:revision>
  <dcterms:created xsi:type="dcterms:W3CDTF">2009-11-06T16:26:48Z</dcterms:created>
  <dcterms:modified xsi:type="dcterms:W3CDTF">2015-06-09T00:17:11Z</dcterms:modified>
</cp:coreProperties>
</file>