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8"/>
  </p:notesMasterIdLst>
  <p:handoutMasterIdLst>
    <p:handoutMasterId r:id="rId39"/>
  </p:handoutMasterIdLst>
  <p:sldIdLst>
    <p:sldId id="509" r:id="rId3"/>
    <p:sldId id="279" r:id="rId4"/>
    <p:sldId id="291" r:id="rId5"/>
    <p:sldId id="481" r:id="rId6"/>
    <p:sldId id="502" r:id="rId7"/>
    <p:sldId id="504" r:id="rId8"/>
    <p:sldId id="503" r:id="rId9"/>
    <p:sldId id="505" r:id="rId10"/>
    <p:sldId id="506" r:id="rId11"/>
    <p:sldId id="263" r:id="rId12"/>
    <p:sldId id="507" r:id="rId13"/>
    <p:sldId id="327" r:id="rId14"/>
    <p:sldId id="354" r:id="rId15"/>
    <p:sldId id="508" r:id="rId16"/>
    <p:sldId id="272" r:id="rId17"/>
    <p:sldId id="334" r:id="rId18"/>
    <p:sldId id="461" r:id="rId19"/>
    <p:sldId id="376" r:id="rId20"/>
    <p:sldId id="398" r:id="rId21"/>
    <p:sldId id="399" r:id="rId22"/>
    <p:sldId id="400" r:id="rId23"/>
    <p:sldId id="378" r:id="rId24"/>
    <p:sldId id="380" r:id="rId25"/>
    <p:sldId id="381" r:id="rId26"/>
    <p:sldId id="383" r:id="rId27"/>
    <p:sldId id="384" r:id="rId28"/>
    <p:sldId id="382" r:id="rId29"/>
    <p:sldId id="373" r:id="rId30"/>
    <p:sldId id="470" r:id="rId31"/>
    <p:sldId id="374" r:id="rId32"/>
    <p:sldId id="467" r:id="rId33"/>
    <p:sldId id="303" r:id="rId34"/>
    <p:sldId id="323" r:id="rId35"/>
    <p:sldId id="275" r:id="rId36"/>
    <p:sldId id="510" r:id="rId37"/>
  </p:sldIdLst>
  <p:sldSz cx="12192000" cy="6858000"/>
  <p:notesSz cx="7053263" cy="93091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60" autoAdjust="0"/>
  </p:normalViewPr>
  <p:slideViewPr>
    <p:cSldViewPr>
      <p:cViewPr varScale="1">
        <p:scale>
          <a:sx n="78" d="100"/>
          <a:sy n="78" d="100"/>
        </p:scale>
        <p:origin x="365" y="67"/>
      </p:cViewPr>
      <p:guideLst>
        <p:guide orient="horz" pos="2160"/>
        <p:guide pos="3840"/>
      </p:guideLst>
    </p:cSldViewPr>
  </p:slideViewPr>
  <p:notesTextViewPr>
    <p:cViewPr>
      <p:scale>
        <a:sx n="1" d="1"/>
        <a:sy n="1" d="1"/>
      </p:scale>
      <p:origin x="0" y="0"/>
    </p:cViewPr>
  </p:notesTextViewPr>
  <p:sorterViewPr>
    <p:cViewPr>
      <p:scale>
        <a:sx n="145" d="100"/>
        <a:sy n="145" d="100"/>
      </p:scale>
      <p:origin x="0" y="-17928"/>
    </p:cViewPr>
  </p:sorterViewPr>
  <p:notesViewPr>
    <p:cSldViewPr>
      <p:cViewPr varScale="1">
        <p:scale>
          <a:sx n="80" d="100"/>
          <a:sy n="80" d="100"/>
        </p:scale>
        <p:origin x="20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69627131347199E-2"/>
          <c:y val="2.6893697472585368E-3"/>
          <c:w val="0.41646944131983504"/>
          <c:h val="0.94083386556031223"/>
        </c:manualLayout>
      </c:layout>
      <c:pieChart>
        <c:varyColors val="1"/>
        <c:ser>
          <c:idx val="0"/>
          <c:order val="0"/>
          <c:tx>
            <c:strRef>
              <c:f>Sheet1!$B$1</c:f>
              <c:strCache>
                <c:ptCount val="1"/>
                <c:pt idx="0">
                  <c:v>Percent %</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FC12-4840-9986-ED15078FA72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FC12-4840-9986-ED15078FA72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FC12-4840-9986-ED15078FA72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FC12-4840-9986-ED15078FA72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FC12-4840-9986-ED15078FA728}"/>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8-3819-4FCA-865A-2D2F004BB780}"/>
              </c:ext>
            </c:extLst>
          </c:dPt>
          <c:dPt>
            <c:idx val="6"/>
            <c:bubble3D val="0"/>
            <c:spPr>
              <a:solidFill>
                <a:schemeClr val="bg1"/>
              </a:solidFill>
              <a:ln w="15875">
                <a:solidFill>
                  <a:schemeClr val="tx1"/>
                </a:solidFill>
              </a:ln>
              <a:effectLst/>
            </c:spPr>
            <c:extLst xmlns:c16r2="http://schemas.microsoft.com/office/drawing/2015/06/chart">
              <c:ext xmlns:c16="http://schemas.microsoft.com/office/drawing/2014/chart" uri="{C3380CC4-5D6E-409C-BE32-E72D297353CC}">
                <c16:uniqueId val="{00000001-3819-4FCA-865A-2D2F004BB78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Sheet1!$A$2:$A$8</c:f>
              <c:strCache>
                <c:ptCount val="7"/>
                <c:pt idx="0">
                  <c:v>Overexertion and bodily reaction - 39.1%</c:v>
                </c:pt>
                <c:pt idx="1">
                  <c:v>Falls, slips, trips - 26.2%</c:v>
                </c:pt>
                <c:pt idx="2">
                  <c:v>Violence and other injuries by persons or animals - 13.3%</c:v>
                </c:pt>
                <c:pt idx="3">
                  <c:v>Contact with objects and equipment - 12.7%</c:v>
                </c:pt>
                <c:pt idx="4">
                  <c:v>Transportation incidents - 4.7%</c:v>
                </c:pt>
                <c:pt idx="5">
                  <c:v>Exposure to harmful substances - 3.7%</c:v>
                </c:pt>
                <c:pt idx="6">
                  <c:v>Other 0.3%</c:v>
                </c:pt>
              </c:strCache>
            </c:strRef>
          </c:cat>
          <c:val>
            <c:numRef>
              <c:f>Sheet1!$B$2:$B$8</c:f>
              <c:numCache>
                <c:formatCode>General</c:formatCode>
                <c:ptCount val="7"/>
                <c:pt idx="0">
                  <c:v>39.1</c:v>
                </c:pt>
                <c:pt idx="1">
                  <c:v>26.2</c:v>
                </c:pt>
                <c:pt idx="2">
                  <c:v>13.3</c:v>
                </c:pt>
                <c:pt idx="3">
                  <c:v>12.7</c:v>
                </c:pt>
                <c:pt idx="4">
                  <c:v>4.7</c:v>
                </c:pt>
                <c:pt idx="5">
                  <c:v>3.7</c:v>
                </c:pt>
              </c:numCache>
            </c:numRef>
          </c:val>
          <c:extLst xmlns:c16r2="http://schemas.microsoft.com/office/drawing/2015/06/chart">
            <c:ext xmlns:c16="http://schemas.microsoft.com/office/drawing/2014/chart" uri="{C3380CC4-5D6E-409C-BE32-E72D297353CC}">
              <c16:uniqueId val="{00000000-3819-4FCA-865A-2D2F004BB78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4909958557035345"/>
          <c:y val="9.8814009117598731E-2"/>
          <c:w val="0.54998236940449896"/>
          <c:h val="0.81070366204224487"/>
        </c:manualLayout>
      </c:layout>
      <c:overlay val="0"/>
      <c:spPr>
        <a:solidFill>
          <a:schemeClr val="lt1">
            <a:alpha val="50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736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7363"/>
          </a:xfrm>
          <a:prstGeom prst="rect">
            <a:avLst/>
          </a:prstGeom>
        </p:spPr>
        <p:txBody>
          <a:bodyPr vert="horz" lIns="91751" tIns="45875" rIns="91751" bIns="45875" rtlCol="0"/>
          <a:lstStyle>
            <a:lvl1pPr algn="r">
              <a:defRPr sz="1200"/>
            </a:lvl1pPr>
          </a:lstStyle>
          <a:p>
            <a:fld id="{E76823A1-0249-485D-900E-219EB612E1CB}" type="datetimeFigureOut">
              <a:rPr lang="en-US" smtClean="0"/>
              <a:t>6/5/2018</a:t>
            </a:fld>
            <a:endParaRPr lang="en-US"/>
          </a:p>
        </p:txBody>
      </p:sp>
      <p:sp>
        <p:nvSpPr>
          <p:cNvPr id="4" name="Footer Placeholder 3"/>
          <p:cNvSpPr>
            <a:spLocks noGrp="1"/>
          </p:cNvSpPr>
          <p:nvPr>
            <p:ph type="ftr" sz="quarter" idx="2"/>
          </p:nvPr>
        </p:nvSpPr>
        <p:spPr>
          <a:xfrm>
            <a:off x="0" y="8841738"/>
            <a:ext cx="3057053" cy="46736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7363"/>
          </a:xfrm>
          <a:prstGeom prst="rect">
            <a:avLst/>
          </a:prstGeom>
        </p:spPr>
        <p:txBody>
          <a:bodyPr vert="horz" lIns="91751" tIns="45875" rIns="91751" bIns="45875" rtlCol="0" anchor="b"/>
          <a:lstStyle>
            <a:lvl1pPr algn="r">
              <a:defRPr sz="1200"/>
            </a:lvl1pPr>
          </a:lstStyle>
          <a:p>
            <a:fld id="{2A82D688-81DE-40E1-AADB-2A2E65B45C8F}" type="slidenum">
              <a:rPr lang="en-US" smtClean="0"/>
              <a:t>‹#›</a:t>
            </a:fld>
            <a:endParaRPr lang="en-US"/>
          </a:p>
        </p:txBody>
      </p:sp>
    </p:spTree>
    <p:extLst>
      <p:ext uri="{BB962C8B-B14F-4D97-AF65-F5344CB8AC3E}">
        <p14:creationId xmlns:p14="http://schemas.microsoft.com/office/powerpoint/2010/main" val="16739849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15819" units="1/cm"/>
          <inkml:channelProperty channel="Y" name="resolution" value="36.1204" units="1/cm"/>
          <inkml:channelProperty channel="T" name="resolution" value="1" units="1/dev"/>
        </inkml:channelProperties>
      </inkml:inkSource>
      <inkml:timestamp xml:id="ts0" timeString="2018-05-14T21:25:12.064"/>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36.15819" units="1/cm"/>
          <inkml:channelProperty channel="Y" name="resolution" value="36.1204" units="1/cm"/>
          <inkml:channelProperty channel="T" name="resolution" value="1" units="1/dev"/>
        </inkml:channelProperties>
      </inkml:inkSource>
      <inkml:timestamp xml:id="ts0" timeString="2018-05-14T21:25:12.877"/>
    </inkml:context>
    <inkml:brush xml:id="br0">
      <inkml:brushProperty name="width" value="0.05" units="cm"/>
      <inkml:brushProperty name="height" value="0.05" units="cm"/>
      <inkml:brushProperty name="fitToCurve" value="1"/>
    </inkml:brush>
  </inkml:definitions>
  <inkml:trace contextRef="#ctx0" brushRef="#br0">0 0 0</inkml:trace>
  <inkml:trace contextRef="#ctx0" brushRef="#br0" timeOffset="344">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4" tIns="46747" rIns="93494" bIns="46747"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4" tIns="46747" rIns="93494" bIns="46747" rtlCol="0"/>
          <a:lstStyle>
            <a:lvl1pPr algn="r">
              <a:defRPr sz="1200"/>
            </a:lvl1pPr>
          </a:lstStyle>
          <a:p>
            <a:fld id="{1C1C7395-A606-43FE-B240-CC44E20A1465}" type="datetimeFigureOut">
              <a:rPr lang="en-US" smtClean="0"/>
              <a:t>6/5/2018</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5455"/>
          </a:xfrm>
          <a:prstGeom prst="rect">
            <a:avLst/>
          </a:prstGeom>
        </p:spPr>
        <p:txBody>
          <a:bodyPr vert="horz" lIns="93494" tIns="46747" rIns="93494" bIns="46747"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5455"/>
          </a:xfrm>
          <a:prstGeom prst="rect">
            <a:avLst/>
          </a:prstGeom>
        </p:spPr>
        <p:txBody>
          <a:bodyPr vert="horz" lIns="93494" tIns="46747" rIns="93494" bIns="46747" rtlCol="0" anchor="b"/>
          <a:lstStyle>
            <a:lvl1pPr algn="r">
              <a:defRPr sz="1200"/>
            </a:lvl1pPr>
          </a:lstStyle>
          <a:p>
            <a:fld id="{939CC448-35BC-47BC-8DD3-4DC0BE982AD6}" type="slidenum">
              <a:rPr lang="en-US" smtClean="0"/>
              <a:t>‹#›</a:t>
            </a:fld>
            <a:endParaRPr lang="en-US"/>
          </a:p>
        </p:txBody>
      </p:sp>
    </p:spTree>
    <p:extLst>
      <p:ext uri="{BB962C8B-B14F-4D97-AF65-F5344CB8AC3E}">
        <p14:creationId xmlns:p14="http://schemas.microsoft.com/office/powerpoint/2010/main" val="2636091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2</a:t>
            </a:fld>
            <a:endParaRPr lang="en-US"/>
          </a:p>
        </p:txBody>
      </p:sp>
    </p:spTree>
    <p:extLst>
      <p:ext uri="{BB962C8B-B14F-4D97-AF65-F5344CB8AC3E}">
        <p14:creationId xmlns:p14="http://schemas.microsoft.com/office/powerpoint/2010/main" val="47522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3759200" y="393700"/>
            <a:ext cx="3773488" cy="2124075"/>
          </a:xfrm>
          <a:ln/>
        </p:spPr>
      </p:sp>
      <p:sp>
        <p:nvSpPr>
          <p:cNvPr id="34818" name="Rectangle 3"/>
          <p:cNvSpPr>
            <a:spLocks noGrp="1" noChangeArrowheads="1"/>
          </p:cNvSpPr>
          <p:nvPr>
            <p:ph type="body" idx="1"/>
          </p:nvPr>
        </p:nvSpPr>
        <p:spPr>
          <a:xfrm>
            <a:off x="162342" y="1180476"/>
            <a:ext cx="6834809" cy="7476343"/>
          </a:xfrm>
          <a:noFill/>
          <a:ln/>
        </p:spPr>
        <p:txBody>
          <a:bodyPr/>
          <a:lstStyle/>
          <a:p>
            <a:pPr marL="237058" indent="-237058" algn="ctr" eaLnBrk="1" hangingPunct="1">
              <a:lnSpc>
                <a:spcPct val="80000"/>
              </a:lnSpc>
            </a:pPr>
            <a:r>
              <a:rPr lang="en-US" sz="1000" b="1" u="sng" dirty="0">
                <a:latin typeface="Times New Roman" pitchFamily="18" charset="0"/>
                <a:cs typeface="Times New Roman" pitchFamily="18" charset="0"/>
              </a:rPr>
              <a:t>8 </a:t>
            </a:r>
            <a:r>
              <a:rPr lang="en-US" sz="1000" b="1" u="sng" dirty="0">
                <a:latin typeface="Arial" charset="0"/>
                <a:cs typeface="Arial" charset="0"/>
              </a:rPr>
              <a:t>Reasons for a MIOSHA inspection</a:t>
            </a:r>
            <a:r>
              <a:rPr lang="en-US" sz="1000" dirty="0">
                <a:latin typeface="Arial" charset="0"/>
                <a:cs typeface="Arial" charset="0"/>
              </a:rPr>
              <a:t> from the MIOSHA FOM 1-20-06</a:t>
            </a:r>
          </a:p>
          <a:p>
            <a:pPr marL="237058" indent="-237058" eaLnBrk="1" hangingPunct="1">
              <a:lnSpc>
                <a:spcPct val="80000"/>
              </a:lnSpc>
            </a:pPr>
            <a:r>
              <a:rPr lang="en-US" sz="1000" b="1" u="sng" dirty="0">
                <a:latin typeface="Arial" charset="0"/>
              </a:rPr>
              <a:t>Imminent danger</a:t>
            </a:r>
            <a:r>
              <a:rPr lang="en-US" sz="1000" dirty="0">
                <a:latin typeface="Arial" charset="0"/>
              </a:rPr>
              <a:t> </a:t>
            </a:r>
          </a:p>
          <a:p>
            <a:pPr marL="237058" indent="-237058" eaLnBrk="1" hangingPunct="1">
              <a:lnSpc>
                <a:spcPct val="80000"/>
              </a:lnSpc>
            </a:pPr>
            <a:r>
              <a:rPr lang="en-US" sz="1000" dirty="0">
                <a:latin typeface="Arial" charset="0"/>
              </a:rPr>
              <a:t>(Section 5(3) of the Act 154 of 1974 )A condition or practice in a place of employment which is such that a danger exists which could reasonably be expected to cause death or serious physical harm, either immediately or before the imminence of the danger can be eliminated through the enforcement procedures otherwise provided.</a:t>
            </a:r>
          </a:p>
          <a:p>
            <a:pPr marL="237058" indent="-237058" eaLnBrk="1" hangingPunct="1">
              <a:lnSpc>
                <a:spcPct val="80000"/>
              </a:lnSpc>
            </a:pPr>
            <a:r>
              <a:rPr lang="en-US" sz="1000" b="1" u="sng" dirty="0">
                <a:latin typeface="Arial" charset="0"/>
              </a:rPr>
              <a:t>Fatality / Catastrophic</a:t>
            </a:r>
          </a:p>
          <a:p>
            <a:pPr marL="237058" indent="-237058" eaLnBrk="1" hangingPunct="1">
              <a:lnSpc>
                <a:spcPct val="80000"/>
              </a:lnSpc>
            </a:pPr>
            <a:r>
              <a:rPr lang="en-US" sz="1000" dirty="0">
                <a:latin typeface="Arial" charset="0"/>
              </a:rPr>
              <a:t>These include reports of fatalities and catastrophes received by MIOSHA.</a:t>
            </a:r>
          </a:p>
          <a:p>
            <a:pPr marL="237058" indent="-237058" eaLnBrk="1" hangingPunct="1">
              <a:lnSpc>
                <a:spcPct val="80000"/>
              </a:lnSpc>
            </a:pPr>
            <a:r>
              <a:rPr lang="en-US" sz="1000" b="1" u="sng" dirty="0">
                <a:latin typeface="Arial" charset="0"/>
              </a:rPr>
              <a:t>Accident investigations</a:t>
            </a:r>
          </a:p>
          <a:p>
            <a:pPr marL="237058" indent="-237058" eaLnBrk="1" hangingPunct="1">
              <a:lnSpc>
                <a:spcPct val="80000"/>
              </a:lnSpc>
            </a:pPr>
            <a:r>
              <a:rPr lang="en-US" sz="1000" dirty="0">
                <a:latin typeface="Arial" charset="0"/>
              </a:rPr>
              <a:t> Additional inspections of employers at multi-employer or single-employer worksites whose activities were not included in the programmed assignment. This includes non-fatal and non catastrophic accidents.</a:t>
            </a:r>
            <a:endParaRPr lang="en-US" sz="1000" b="1" u="sng" dirty="0">
              <a:latin typeface="Arial" charset="0"/>
            </a:endParaRPr>
          </a:p>
          <a:p>
            <a:pPr marL="237058" indent="-237058" eaLnBrk="1" hangingPunct="1">
              <a:lnSpc>
                <a:spcPct val="80000"/>
              </a:lnSpc>
            </a:pPr>
            <a:r>
              <a:rPr lang="en-US" sz="1000" b="1" u="sng" dirty="0">
                <a:latin typeface="Arial" charset="0"/>
              </a:rPr>
              <a:t>Employee complaints</a:t>
            </a:r>
            <a:r>
              <a:rPr lang="en-US" sz="1000" dirty="0">
                <a:latin typeface="Arial" charset="0"/>
              </a:rPr>
              <a:t> (This is the most common reason for a health inspection)</a:t>
            </a:r>
          </a:p>
          <a:p>
            <a:pPr marL="237058" indent="-237058" eaLnBrk="1" hangingPunct="1">
              <a:lnSpc>
                <a:spcPct val="80000"/>
              </a:lnSpc>
            </a:pPr>
            <a:r>
              <a:rPr lang="en-US" sz="1000" dirty="0">
                <a:latin typeface="Arial" charset="0"/>
              </a:rPr>
              <a:t>These include reports of an alleged hazard (over which MIOSHA has jurisdiction) or a violation of the Act given by a current employee, a representative of employees, a Sec. 65(1) investigator seeking resolution of a discrimination complaint, or an individual with knowledge of the workplace, such as the employee of a contractor working on-site.  In some circumstances, a complaint may be accepted from a former employee, for example, a complaint is filed simultaneous or shortly after employment ends (generally within 30 days) or where the employee may have been discriminatorily discharged for a complaint about unsafe or unhealthful conditions in the workplace.  Reports of unsafe or unhealthy working conditions received from any other individuals alleging to be knowledgeable of the situation, may be treated as either a complaint or a referral depending on the seriousness of the allegations, level of detail provided, and other factors deemed appropriate. </a:t>
            </a:r>
          </a:p>
          <a:p>
            <a:pPr marL="237058" indent="-237058" eaLnBrk="1" hangingPunct="1">
              <a:lnSpc>
                <a:spcPct val="80000"/>
              </a:lnSpc>
            </a:pPr>
            <a:r>
              <a:rPr lang="en-US" sz="1000" b="1" u="sng" dirty="0">
                <a:latin typeface="Arial" charset="0"/>
              </a:rPr>
              <a:t>Routine safety / health inspections</a:t>
            </a:r>
            <a:r>
              <a:rPr lang="en-US" sz="1000" dirty="0">
                <a:latin typeface="Arial" charset="0"/>
              </a:rPr>
              <a:t> (Stress to class this is the most common reason for a safety inspection)</a:t>
            </a:r>
          </a:p>
          <a:p>
            <a:pPr marL="237058" indent="-237058" eaLnBrk="1" hangingPunct="1">
              <a:lnSpc>
                <a:spcPct val="80000"/>
              </a:lnSpc>
            </a:pPr>
            <a:r>
              <a:rPr lang="en-US" sz="1000" dirty="0">
                <a:latin typeface="Arial" charset="0"/>
              </a:rPr>
              <a:t>Inspections of worksites which have been scheduled based upon objective or random selection criteria are programmed. The worksites may be selected by state scheduling plans, special emphasis programs, or strategic plan-related criteria Referrals These include reports received by MIOSHA of an alleged hazard or a violation of the Act given by any source not considered a complainant. These include media reports; referrals from local, state, or federal agencies; and health care providers.</a:t>
            </a:r>
          </a:p>
        </p:txBody>
      </p:sp>
    </p:spTree>
    <p:extLst>
      <p:ext uri="{BB962C8B-B14F-4D97-AF65-F5344CB8AC3E}">
        <p14:creationId xmlns:p14="http://schemas.microsoft.com/office/powerpoint/2010/main" val="326225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457200" y="719138"/>
            <a:ext cx="6400800" cy="3600450"/>
          </a:xfrm>
          <a:ln/>
        </p:spPr>
      </p:sp>
      <p:sp>
        <p:nvSpPr>
          <p:cNvPr id="39938" name="Rectangle 3"/>
          <p:cNvSpPr>
            <a:spLocks noGrp="1" noChangeArrowheads="1"/>
          </p:cNvSpPr>
          <p:nvPr>
            <p:ph type="body" idx="1"/>
          </p:nvPr>
        </p:nvSpPr>
        <p:spPr>
          <a:xfrm>
            <a:off x="400881" y="4561228"/>
            <a:ext cx="6516757" cy="4320213"/>
          </a:xfrm>
          <a:noFill/>
          <a:ln/>
        </p:spPr>
        <p:txBody>
          <a:bodyPr/>
          <a:lstStyle/>
          <a:p>
            <a:pPr marL="237058" indent="-237058" eaLnBrk="1" hangingPunct="1"/>
            <a:r>
              <a:rPr lang="en-US" u="none" dirty="0">
                <a:latin typeface="Arial" charset="0"/>
              </a:rPr>
              <a:t>How long will a compliance officer wait until the hospital safety officer can travel to the site?  Hours? Days?</a:t>
            </a:r>
          </a:p>
          <a:p>
            <a:pPr marL="237058" indent="-237058" eaLnBrk="1" hangingPunct="1"/>
            <a:endParaRPr lang="en-US" u="none" dirty="0">
              <a:latin typeface="Arial" charset="0"/>
            </a:endParaRPr>
          </a:p>
          <a:p>
            <a:pPr marL="237058" indent="-237058" eaLnBrk="1" hangingPunct="1"/>
            <a:endParaRPr lang="en-US" u="none" dirty="0">
              <a:latin typeface="Arial" charset="0"/>
            </a:endParaRPr>
          </a:p>
        </p:txBody>
      </p:sp>
    </p:spTree>
    <p:extLst>
      <p:ext uri="{BB962C8B-B14F-4D97-AF65-F5344CB8AC3E}">
        <p14:creationId xmlns:p14="http://schemas.microsoft.com/office/powerpoint/2010/main" val="1679164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457200" y="719138"/>
            <a:ext cx="6400800" cy="3600450"/>
          </a:xfrm>
          <a:ln/>
        </p:spPr>
      </p:sp>
      <p:sp>
        <p:nvSpPr>
          <p:cNvPr id="39938" name="Rectangle 3"/>
          <p:cNvSpPr>
            <a:spLocks noGrp="1" noChangeArrowheads="1"/>
          </p:cNvSpPr>
          <p:nvPr>
            <p:ph type="body" idx="1"/>
          </p:nvPr>
        </p:nvSpPr>
        <p:spPr>
          <a:xfrm>
            <a:off x="400881" y="4561228"/>
            <a:ext cx="6516757" cy="4320213"/>
          </a:xfrm>
          <a:noFill/>
          <a:ln/>
        </p:spPr>
        <p:txBody>
          <a:bodyPr/>
          <a:lstStyle/>
          <a:p>
            <a:pPr marL="237058" indent="-237058" eaLnBrk="1" hangingPunct="1"/>
            <a:r>
              <a:rPr lang="en-US" u="none" dirty="0">
                <a:latin typeface="Arial" charset="0"/>
              </a:rPr>
              <a:t>How long will a compliance officer wait until the hospital safety officer can travel to the site?  Hours? Days?</a:t>
            </a:r>
          </a:p>
          <a:p>
            <a:pPr marL="237058" indent="-237058" eaLnBrk="1" hangingPunct="1"/>
            <a:endParaRPr lang="en-US" u="none" dirty="0">
              <a:latin typeface="Arial" charset="0"/>
            </a:endParaRPr>
          </a:p>
          <a:p>
            <a:pPr marL="237058" indent="-237058" eaLnBrk="1" hangingPunct="1"/>
            <a:endParaRPr lang="en-US" u="none" dirty="0">
              <a:latin typeface="Arial" charset="0"/>
            </a:endParaRPr>
          </a:p>
        </p:txBody>
      </p:sp>
    </p:spTree>
    <p:extLst>
      <p:ext uri="{BB962C8B-B14F-4D97-AF65-F5344CB8AC3E}">
        <p14:creationId xmlns:p14="http://schemas.microsoft.com/office/powerpoint/2010/main" val="2735524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457200" y="719138"/>
            <a:ext cx="6400800" cy="3600450"/>
          </a:xfrm>
          <a:ln/>
        </p:spPr>
      </p:sp>
      <p:sp>
        <p:nvSpPr>
          <p:cNvPr id="44034" name="Rectangle 3"/>
          <p:cNvSpPr>
            <a:spLocks noGrp="1" noChangeArrowheads="1"/>
          </p:cNvSpPr>
          <p:nvPr>
            <p:ph type="body" idx="1"/>
          </p:nvPr>
        </p:nvSpPr>
        <p:spPr>
          <a:noFill/>
          <a:ln/>
        </p:spPr>
        <p:txBody>
          <a:bodyPr/>
          <a:lstStyle/>
          <a:p>
            <a:pPr eaLnBrk="1" hangingPunct="1"/>
            <a:endParaRPr lang="en-US" sz="1500" dirty="0">
              <a:latin typeface="Arial" charset="0"/>
            </a:endParaRPr>
          </a:p>
        </p:txBody>
      </p:sp>
    </p:spTree>
    <p:extLst>
      <p:ext uri="{BB962C8B-B14F-4D97-AF65-F5344CB8AC3E}">
        <p14:creationId xmlns:p14="http://schemas.microsoft.com/office/powerpoint/2010/main" val="285300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362075" y="393700"/>
            <a:ext cx="4826000" cy="2716213"/>
          </a:xfrm>
          <a:ln/>
        </p:spPr>
      </p:sp>
      <p:sp>
        <p:nvSpPr>
          <p:cNvPr id="51202" name="Rectangle 3"/>
          <p:cNvSpPr>
            <a:spLocks noGrp="1" noChangeArrowheads="1"/>
          </p:cNvSpPr>
          <p:nvPr>
            <p:ph type="body" idx="1"/>
          </p:nvPr>
        </p:nvSpPr>
        <p:spPr>
          <a:xfrm>
            <a:off x="556591" y="3424064"/>
            <a:ext cx="6440557" cy="5390152"/>
          </a:xfrm>
          <a:noFill/>
          <a:ln/>
        </p:spPr>
        <p:txBody>
          <a:bodyPr/>
          <a:lstStyle/>
          <a:p>
            <a:pPr algn="l" eaLnBrk="1" hangingPunct="1"/>
            <a:r>
              <a:rPr lang="en-US" b="1" u="sng" dirty="0">
                <a:latin typeface="Arial" charset="0"/>
              </a:rPr>
              <a:t>Opening Conference cont.</a:t>
            </a:r>
          </a:p>
          <a:p>
            <a:pPr eaLnBrk="1" hangingPunct="1"/>
            <a:endParaRPr lang="en-US" b="1" u="sng" dirty="0">
              <a:latin typeface="Arial" charset="0"/>
            </a:endParaRPr>
          </a:p>
          <a:p>
            <a:pPr eaLnBrk="1" hangingPunct="1"/>
            <a:r>
              <a:rPr lang="en-US" b="1" u="sng" dirty="0">
                <a:latin typeface="Arial" charset="0"/>
              </a:rPr>
              <a:t>Samples and documentation</a:t>
            </a:r>
          </a:p>
          <a:p>
            <a:pPr lvl="1" eaLnBrk="1" hangingPunct="1">
              <a:buFontTx/>
              <a:buChar char="•"/>
            </a:pPr>
            <a:r>
              <a:rPr lang="en-US" dirty="0">
                <a:latin typeface="Arial" charset="0"/>
              </a:rPr>
              <a:t>Personal air or noise monitoring or area monitoring for hazardous air contaminants (8 hr. shift)</a:t>
            </a:r>
          </a:p>
          <a:p>
            <a:pPr lvl="1" eaLnBrk="1" hangingPunct="1">
              <a:buFontTx/>
              <a:buChar char="•"/>
            </a:pPr>
            <a:r>
              <a:rPr lang="en-US" dirty="0">
                <a:latin typeface="Arial" charset="0"/>
              </a:rPr>
              <a:t>Visual documentation (camera) </a:t>
            </a:r>
          </a:p>
          <a:p>
            <a:pPr lvl="1" eaLnBrk="1" hangingPunct="1">
              <a:buFontTx/>
              <a:buChar char="•"/>
            </a:pPr>
            <a:r>
              <a:rPr lang="en-US" dirty="0">
                <a:latin typeface="Arial" charset="0"/>
              </a:rPr>
              <a:t>Take notes, no copies left with employer</a:t>
            </a:r>
          </a:p>
          <a:p>
            <a:pPr eaLnBrk="1" hangingPunct="1"/>
            <a:r>
              <a:rPr lang="en-US" b="1" u="sng" dirty="0">
                <a:latin typeface="Arial" charset="0"/>
              </a:rPr>
              <a:t>Walk Around</a:t>
            </a:r>
          </a:p>
          <a:p>
            <a:pPr lvl="1" eaLnBrk="1" hangingPunct="1">
              <a:buFontTx/>
              <a:buChar char="•"/>
            </a:pPr>
            <a:r>
              <a:rPr lang="en-US" dirty="0">
                <a:latin typeface="Arial" charset="0"/>
              </a:rPr>
              <a:t>Areas, process or equipment to be covered</a:t>
            </a:r>
          </a:p>
          <a:p>
            <a:pPr lvl="1" eaLnBrk="1" hangingPunct="1">
              <a:buFontTx/>
              <a:buChar char="•"/>
            </a:pPr>
            <a:r>
              <a:rPr lang="en-US" dirty="0">
                <a:latin typeface="Arial" charset="0"/>
              </a:rPr>
              <a:t>Systematic orderly inspection</a:t>
            </a:r>
          </a:p>
          <a:p>
            <a:pPr lvl="1" eaLnBrk="1" hangingPunct="1">
              <a:buFontTx/>
              <a:buChar char="•"/>
            </a:pPr>
            <a:r>
              <a:rPr lang="en-US" dirty="0">
                <a:latin typeface="Arial" charset="0"/>
              </a:rPr>
              <a:t> Size of plant square footage to inspect</a:t>
            </a:r>
          </a:p>
          <a:p>
            <a:pPr eaLnBrk="1" hangingPunct="1"/>
            <a:r>
              <a:rPr lang="en-US" b="1" u="sng" dirty="0">
                <a:latin typeface="Arial" charset="0"/>
              </a:rPr>
              <a:t>Employee Interviews</a:t>
            </a:r>
          </a:p>
          <a:p>
            <a:pPr lvl="1" eaLnBrk="1" hangingPunct="1">
              <a:buFontTx/>
              <a:buChar char="•"/>
            </a:pPr>
            <a:r>
              <a:rPr lang="en-US" dirty="0">
                <a:latin typeface="Arial" charset="0"/>
              </a:rPr>
              <a:t>To confirm training</a:t>
            </a:r>
          </a:p>
          <a:p>
            <a:pPr lvl="1" eaLnBrk="1" hangingPunct="1">
              <a:buFontTx/>
              <a:buChar char="•"/>
            </a:pPr>
            <a:r>
              <a:rPr lang="en-US" dirty="0">
                <a:latin typeface="Arial" charset="0"/>
              </a:rPr>
              <a:t>Associated with incident</a:t>
            </a:r>
          </a:p>
          <a:p>
            <a:pPr lvl="1" eaLnBrk="1" hangingPunct="1">
              <a:buFontTx/>
              <a:buChar char="•"/>
            </a:pPr>
            <a:r>
              <a:rPr lang="en-US" dirty="0">
                <a:latin typeface="Arial" charset="0"/>
              </a:rPr>
              <a:t>Violation documentation</a:t>
            </a:r>
          </a:p>
          <a:p>
            <a:pPr eaLnBrk="1" hangingPunct="1"/>
            <a:endParaRPr lang="en-US" dirty="0">
              <a:latin typeface="Arial" charset="0"/>
            </a:endParaRPr>
          </a:p>
        </p:txBody>
      </p:sp>
    </p:spTree>
    <p:extLst>
      <p:ext uri="{BB962C8B-B14F-4D97-AF65-F5344CB8AC3E}">
        <p14:creationId xmlns:p14="http://schemas.microsoft.com/office/powerpoint/2010/main" val="123530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457200" y="719138"/>
            <a:ext cx="6400800" cy="3600450"/>
          </a:xfrm>
          <a:ln/>
        </p:spPr>
      </p:sp>
      <p:sp>
        <p:nvSpPr>
          <p:cNvPr id="156675" name="Rectangle 3"/>
          <p:cNvSpPr>
            <a:spLocks noGrp="1" noChangeArrowheads="1"/>
          </p:cNvSpPr>
          <p:nvPr>
            <p:ph type="body" idx="1"/>
          </p:nvPr>
        </p:nvSpPr>
        <p:spPr>
          <a:ln/>
        </p:spPr>
        <p:txBody>
          <a:bodyPr/>
          <a:lstStyle/>
          <a:p>
            <a:pPr eaLnBrk="1" hangingPunct="1">
              <a:defRPr/>
            </a:pPr>
            <a:r>
              <a:rPr lang="en-US" dirty="0"/>
              <a:t>Air monitoring strategies developed during initial walk around, based on management information, chemical information in SDS’s, IH observations and employee interviews.</a:t>
            </a:r>
          </a:p>
          <a:p>
            <a:pPr eaLnBrk="1" hangingPunct="1">
              <a:defRPr/>
            </a:pPr>
            <a:endParaRPr lang="en-US" dirty="0"/>
          </a:p>
          <a:p>
            <a:pPr eaLnBrk="1" hangingPunct="1">
              <a:defRPr/>
            </a:pPr>
            <a:r>
              <a:rPr lang="en-US" dirty="0"/>
              <a:t>Air or noise monitoring done on 3-5 employees or more depending on worksite conditions and number of employees exposed.</a:t>
            </a:r>
          </a:p>
          <a:p>
            <a:pPr eaLnBrk="1" hangingPunct="1">
              <a:defRPr/>
            </a:pPr>
            <a:endParaRPr lang="en-US" dirty="0"/>
          </a:p>
          <a:p>
            <a:pPr eaLnBrk="1" hangingPunct="1">
              <a:defRPr/>
            </a:pPr>
            <a:r>
              <a:rPr lang="en-US" dirty="0"/>
              <a:t>Ergonomic evaluations may require in-depth records reviews, employee interviews and videotaping of relevant work operations. </a:t>
            </a:r>
            <a:r>
              <a:rPr lang="en-US" dirty="0">
                <a:effectLst>
                  <a:outerShdw blurRad="38100" dist="38100" dir="2700000" algn="tl">
                    <a:srgbClr val="C0C0C0"/>
                  </a:outerShdw>
                </a:effectLst>
              </a:rPr>
              <a:t>Air monitoring for one or </a:t>
            </a:r>
            <a:r>
              <a:rPr lang="en-US" dirty="0"/>
              <a:t>more hazardous air contaminants.</a:t>
            </a:r>
          </a:p>
          <a:p>
            <a:pPr eaLnBrk="1" hangingPunct="1">
              <a:defRPr/>
            </a:pPr>
            <a:r>
              <a:rPr lang="en-US" dirty="0"/>
              <a:t>Noise monitoring.</a:t>
            </a:r>
          </a:p>
          <a:p>
            <a:pPr eaLnBrk="1" hangingPunct="1">
              <a:defRPr/>
            </a:pPr>
            <a:r>
              <a:rPr lang="en-US" dirty="0"/>
              <a:t>Monitoring must represent normal working conditions and/or worst case scenario.</a:t>
            </a:r>
          </a:p>
          <a:p>
            <a:pPr eaLnBrk="1" hangingPunct="1">
              <a:defRPr/>
            </a:pPr>
            <a:r>
              <a:rPr lang="en-US" dirty="0"/>
              <a:t>Both normally require full shift sampling.</a:t>
            </a:r>
          </a:p>
          <a:p>
            <a:pPr eaLnBrk="1" hangingPunct="1">
              <a:defRPr/>
            </a:pPr>
            <a:r>
              <a:rPr lang="en-US" dirty="0"/>
              <a:t>Employer allowed to do parallel monitoring.</a:t>
            </a:r>
          </a:p>
          <a:p>
            <a:pPr eaLnBrk="1" hangingPunct="1">
              <a:defRPr/>
            </a:pPr>
            <a:r>
              <a:rPr lang="en-US" dirty="0"/>
              <a:t>Ergonomic evaluations.</a:t>
            </a:r>
          </a:p>
          <a:p>
            <a:pPr eaLnBrk="1" hangingPunct="1">
              <a:defRPr/>
            </a:pPr>
            <a:endParaRPr lang="en-US" dirty="0"/>
          </a:p>
        </p:txBody>
      </p:sp>
    </p:spTree>
    <p:extLst>
      <p:ext uri="{BB962C8B-B14F-4D97-AF65-F5344CB8AC3E}">
        <p14:creationId xmlns:p14="http://schemas.microsoft.com/office/powerpoint/2010/main" val="4079848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xfrm>
            <a:off x="457200" y="177800"/>
            <a:ext cx="6400800" cy="3600450"/>
          </a:xfrm>
          <a:ln/>
        </p:spPr>
      </p:sp>
      <p:sp>
        <p:nvSpPr>
          <p:cNvPr id="92162" name="Rectangle 3"/>
          <p:cNvSpPr>
            <a:spLocks noGrp="1" noChangeArrowheads="1"/>
          </p:cNvSpPr>
          <p:nvPr>
            <p:ph type="body" idx="1"/>
          </p:nvPr>
        </p:nvSpPr>
        <p:spPr>
          <a:xfrm>
            <a:off x="732185" y="3934918"/>
            <a:ext cx="5850835" cy="5115393"/>
          </a:xfrm>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530982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457200" y="719138"/>
            <a:ext cx="6400800" cy="3600450"/>
          </a:xfrm>
          <a:ln/>
        </p:spPr>
      </p:sp>
      <p:sp>
        <p:nvSpPr>
          <p:cNvPr id="100354" name="Rectangle 3"/>
          <p:cNvSpPr>
            <a:spLocks noGrp="1" noChangeArrowheads="1"/>
          </p:cNvSpPr>
          <p:nvPr>
            <p:ph type="body" idx="1"/>
          </p:nvPr>
        </p:nvSpPr>
        <p:spPr>
          <a:noFill/>
          <a:ln/>
        </p:spPr>
        <p:txBody>
          <a:bodyPr/>
          <a:lstStyle/>
          <a:p>
            <a:pPr algn="l" eaLnBrk="1" hangingPunct="1"/>
            <a:r>
              <a:rPr lang="en-US" sz="1700" b="1" u="sng" dirty="0">
                <a:latin typeface="Arial" charset="0"/>
              </a:rPr>
              <a:t>Traditional penalty reductions</a:t>
            </a:r>
            <a:br>
              <a:rPr lang="en-US" sz="1700" b="1" u="sng" dirty="0">
                <a:latin typeface="Arial" charset="0"/>
              </a:rPr>
            </a:br>
            <a:endParaRPr lang="en-US" sz="1700" b="1" u="sng" dirty="0">
              <a:latin typeface="Arial" charset="0"/>
            </a:endParaRPr>
          </a:p>
          <a:p>
            <a:pPr eaLnBrk="1" hangingPunct="1">
              <a:buFontTx/>
              <a:buChar char="•"/>
            </a:pPr>
            <a:r>
              <a:rPr lang="en-US" sz="1500" dirty="0">
                <a:latin typeface="Arial" charset="0"/>
              </a:rPr>
              <a:t>New formula for size of business</a:t>
            </a:r>
          </a:p>
          <a:p>
            <a:pPr eaLnBrk="1" hangingPunct="1">
              <a:buFontTx/>
              <a:buChar char="•"/>
            </a:pPr>
            <a:r>
              <a:rPr lang="en-US" sz="1500" dirty="0">
                <a:latin typeface="Arial" charset="0"/>
              </a:rPr>
              <a:t>Past history</a:t>
            </a:r>
          </a:p>
          <a:p>
            <a:pPr eaLnBrk="1" hangingPunct="1">
              <a:buFontTx/>
              <a:buChar char="•"/>
            </a:pPr>
            <a:r>
              <a:rPr lang="en-US" sz="1500" dirty="0">
                <a:latin typeface="Arial" charset="0"/>
              </a:rPr>
              <a:t>Good faith</a:t>
            </a:r>
            <a:br>
              <a:rPr lang="en-US" sz="1500" dirty="0">
                <a:latin typeface="Arial" charset="0"/>
              </a:rPr>
            </a:br>
            <a:endParaRPr lang="en-US" sz="1500" dirty="0">
              <a:latin typeface="Arial" charset="0"/>
            </a:endParaRPr>
          </a:p>
          <a:p>
            <a:pPr eaLnBrk="1" hangingPunct="1"/>
            <a:r>
              <a:rPr lang="en-US" sz="1500" b="1" u="sng" dirty="0">
                <a:latin typeface="Arial" charset="0"/>
              </a:rPr>
              <a:t>Penalty Adjustment Factors</a:t>
            </a:r>
            <a:r>
              <a:rPr lang="en-US" sz="1500" b="1" dirty="0">
                <a:latin typeface="Arial" charset="0"/>
              </a:rPr>
              <a:t>.</a:t>
            </a:r>
            <a:r>
              <a:rPr lang="en-US" sz="1500" dirty="0">
                <a:latin typeface="Arial" charset="0"/>
              </a:rPr>
              <a:t>  The GBP may be reduced by as much as 95 percent depending upon the employer's "good faith," "size of business," and "history of previous violations."  A maximum of 80 percent reduction is permitted for size, 30 percent for good faith, and 10 percent for history </a:t>
            </a:r>
          </a:p>
          <a:p>
            <a:pPr eaLnBrk="1" hangingPunct="1"/>
            <a:endParaRPr lang="en-US" sz="1500" dirty="0">
              <a:latin typeface="Arial" charset="0"/>
            </a:endParaRPr>
          </a:p>
          <a:p>
            <a:pPr eaLnBrk="1" hangingPunct="1"/>
            <a:r>
              <a:rPr lang="en-US" sz="1500" dirty="0">
                <a:latin typeface="Arial" charset="0"/>
              </a:rPr>
              <a:t>GBP=gravity based penalty</a:t>
            </a:r>
          </a:p>
        </p:txBody>
      </p:sp>
    </p:spTree>
    <p:extLst>
      <p:ext uri="{BB962C8B-B14F-4D97-AF65-F5344CB8AC3E}">
        <p14:creationId xmlns:p14="http://schemas.microsoft.com/office/powerpoint/2010/main" val="284899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xfrm>
            <a:off x="457200" y="719138"/>
            <a:ext cx="6400800" cy="3600450"/>
          </a:xfrm>
          <a:ln/>
        </p:spPr>
      </p:sp>
      <p:sp>
        <p:nvSpPr>
          <p:cNvPr id="10240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332942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xfrm>
            <a:off x="457200" y="719138"/>
            <a:ext cx="6400800" cy="3600450"/>
          </a:xfrm>
          <a:ln/>
        </p:spPr>
      </p:sp>
      <p:sp>
        <p:nvSpPr>
          <p:cNvPr id="104450" name="Rectangle 3"/>
          <p:cNvSpPr>
            <a:spLocks noGrp="1" noChangeArrowheads="1"/>
          </p:cNvSpPr>
          <p:nvPr>
            <p:ph type="body" idx="1"/>
          </p:nvPr>
        </p:nvSpPr>
        <p:spPr>
          <a:xfrm>
            <a:off x="556594" y="4718623"/>
            <a:ext cx="6202017" cy="3072515"/>
          </a:xfrm>
          <a:noFill/>
          <a:ln/>
        </p:spPr>
        <p:txBody>
          <a:bodyPr/>
          <a:lstStyle/>
          <a:p>
            <a:pPr marL="237058" indent="-237058" eaLnBrk="1" hangingPunct="1"/>
            <a:r>
              <a:rPr lang="en-US" sz="1500" u="sng" dirty="0">
                <a:latin typeface="Arial" charset="0"/>
              </a:rPr>
              <a:t>History Reduction</a:t>
            </a:r>
            <a:r>
              <a:rPr lang="en-US" sz="1500" dirty="0">
                <a:latin typeface="Arial" charset="0"/>
              </a:rPr>
              <a:t>.</a:t>
            </a:r>
          </a:p>
          <a:p>
            <a:pPr marL="237058" indent="-237058" eaLnBrk="1" hangingPunct="1"/>
            <a:r>
              <a:rPr lang="en-US" sz="1500" dirty="0">
                <a:latin typeface="Arial" charset="0"/>
              </a:rPr>
              <a:t>A reduction of 10 percent shall be given to Employers who have not been</a:t>
            </a:r>
          </a:p>
          <a:p>
            <a:pPr marL="237058" indent="-237058" eaLnBrk="1" hangingPunct="1"/>
            <a:r>
              <a:rPr lang="en-US" sz="1500" dirty="0">
                <a:latin typeface="Arial" charset="0"/>
              </a:rPr>
              <a:t>cited by MIOSHA for any serious, willful, or repeat violations within the</a:t>
            </a:r>
          </a:p>
          <a:p>
            <a:pPr marL="237058" indent="-237058" eaLnBrk="1" hangingPunct="1"/>
            <a:r>
              <a:rPr lang="en-US" sz="1500" dirty="0">
                <a:latin typeface="Arial" charset="0"/>
              </a:rPr>
              <a:t>past  five years for GI and three years CSHD.  </a:t>
            </a:r>
          </a:p>
          <a:p>
            <a:pPr marL="237058" indent="-237058" eaLnBrk="1" hangingPunct="1"/>
            <a:endParaRPr lang="en-US" sz="1500" dirty="0">
              <a:latin typeface="Arial" charset="0"/>
            </a:endParaRPr>
          </a:p>
          <a:p>
            <a:pPr marL="237058" indent="-237058" eaLnBrk="1" hangingPunct="1"/>
            <a:r>
              <a:rPr lang="en-US" sz="1500" dirty="0">
                <a:latin typeface="Arial" charset="0"/>
              </a:rPr>
              <a:t>This three-year/five-year window of exposure starts with the</a:t>
            </a:r>
          </a:p>
          <a:p>
            <a:pPr marL="237058" indent="-237058" eaLnBrk="1" hangingPunct="1"/>
            <a:r>
              <a:rPr lang="en-US" sz="1500" dirty="0">
                <a:latin typeface="Arial" charset="0"/>
              </a:rPr>
              <a:t>case closing date of the prior inspection and ends with the closing</a:t>
            </a:r>
          </a:p>
          <a:p>
            <a:pPr marL="237058" indent="-237058" eaLnBrk="1" hangingPunct="1"/>
            <a:r>
              <a:rPr lang="en-US" sz="1500" dirty="0">
                <a:latin typeface="Arial" charset="0"/>
              </a:rPr>
              <a:t>conference date of the current inspection</a:t>
            </a:r>
            <a:r>
              <a:rPr lang="en-US" dirty="0">
                <a:latin typeface="Arial" charset="0"/>
              </a:rPr>
              <a:t>.</a:t>
            </a:r>
          </a:p>
          <a:p>
            <a:pPr marL="237058" indent="-237058" eaLnBrk="1" hangingPunct="1"/>
            <a:endParaRPr lang="en-US" dirty="0">
              <a:latin typeface="Arial" charset="0"/>
            </a:endParaRPr>
          </a:p>
        </p:txBody>
      </p:sp>
    </p:spTree>
    <p:extLst>
      <p:ext uri="{BB962C8B-B14F-4D97-AF65-F5344CB8AC3E}">
        <p14:creationId xmlns:p14="http://schemas.microsoft.com/office/powerpoint/2010/main" val="83021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noTextEdit="1"/>
          </p:cNvSpPr>
          <p:nvPr>
            <p:ph type="sldImg"/>
          </p:nvPr>
        </p:nvSpPr>
        <p:spPr>
          <a:xfrm>
            <a:off x="457200" y="719138"/>
            <a:ext cx="6400800" cy="3600450"/>
          </a:xfrm>
          <a:ln/>
        </p:spPr>
      </p:sp>
      <p:sp>
        <p:nvSpPr>
          <p:cNvPr id="246786" name="Notes Placeholder 2"/>
          <p:cNvSpPr>
            <a:spLocks noGrp="1"/>
          </p:cNvSpPr>
          <p:nvPr>
            <p:ph type="body" idx="1"/>
          </p:nvPr>
        </p:nvSpPr>
        <p:spPr>
          <a:noFill/>
          <a:ln/>
        </p:spPr>
        <p:txBody>
          <a:bodyPr/>
          <a:lstStyle/>
          <a:p>
            <a:pPr eaLnBrk="1" hangingPunct="1"/>
            <a:endParaRPr lang="en-US" dirty="0">
              <a:latin typeface="Arial" charset="0"/>
            </a:endParaRPr>
          </a:p>
        </p:txBody>
      </p:sp>
    </p:spTree>
    <p:extLst>
      <p:ext uri="{BB962C8B-B14F-4D97-AF65-F5344CB8AC3E}">
        <p14:creationId xmlns:p14="http://schemas.microsoft.com/office/powerpoint/2010/main" val="225613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xfrm>
            <a:off x="457200" y="719138"/>
            <a:ext cx="6400800" cy="3600450"/>
          </a:xfrm>
          <a:ln/>
        </p:spPr>
      </p:sp>
      <p:sp>
        <p:nvSpPr>
          <p:cNvPr id="199683" name="Rectangle 3"/>
          <p:cNvSpPr>
            <a:spLocks noGrp="1" noChangeArrowheads="1"/>
          </p:cNvSpPr>
          <p:nvPr>
            <p:ph type="body" idx="1"/>
          </p:nvPr>
        </p:nvSpPr>
        <p:spPr>
          <a:ln/>
        </p:spPr>
        <p:txBody>
          <a:bodyPr/>
          <a:lstStyle/>
          <a:p>
            <a:pPr marL="770436" marR="0" lvl="1" indent="-296321" algn="l" defTabSz="914400" rtl="0" eaLnBrk="1" fontAlgn="auto" latinLnBrk="0" hangingPunct="1">
              <a:lnSpc>
                <a:spcPct val="100000"/>
              </a:lnSpc>
              <a:spcBef>
                <a:spcPts val="0"/>
              </a:spcBef>
              <a:spcAft>
                <a:spcPts val="0"/>
              </a:spcAft>
              <a:buClrTx/>
              <a:buSzTx/>
              <a:buFontTx/>
              <a:buNone/>
              <a:tabLst/>
              <a:defRPr/>
            </a:pPr>
            <a:r>
              <a:rPr lang="en-US" sz="1500" dirty="0">
                <a:latin typeface="Arial" charset="0"/>
              </a:rPr>
              <a:t>Image free use: https://commons.wikimedia.org/wiki/File:Citations_button.svg</a:t>
            </a:r>
          </a:p>
          <a:p>
            <a:pPr marL="770436" lvl="1" indent="-296321" eaLnBrk="1" hangingPunct="1">
              <a:defRPr/>
            </a:pPr>
            <a:endParaRPr lang="en-US" sz="1500" dirty="0"/>
          </a:p>
        </p:txBody>
      </p:sp>
    </p:spTree>
    <p:extLst>
      <p:ext uri="{BB962C8B-B14F-4D97-AF65-F5344CB8AC3E}">
        <p14:creationId xmlns:p14="http://schemas.microsoft.com/office/powerpoint/2010/main" val="71653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xfrm>
            <a:off x="457200" y="719138"/>
            <a:ext cx="6400800" cy="3600450"/>
          </a:xfrm>
          <a:ln/>
        </p:spPr>
      </p:sp>
      <p:sp>
        <p:nvSpPr>
          <p:cNvPr id="154626" name="Rectangle 3"/>
          <p:cNvSpPr>
            <a:spLocks noGrp="1" noChangeArrowheads="1"/>
          </p:cNvSpPr>
          <p:nvPr>
            <p:ph type="body" idx="1"/>
          </p:nvPr>
        </p:nvSpPr>
        <p:spPr>
          <a:xfrm>
            <a:off x="397565" y="4561228"/>
            <a:ext cx="6599583" cy="4320213"/>
          </a:xfrm>
          <a:noFill/>
          <a:ln/>
        </p:spPr>
        <p:txBody>
          <a:bodyPr/>
          <a:lstStyle/>
          <a:p>
            <a:pPr eaLnBrk="1" hangingPunct="1"/>
            <a:endParaRPr lang="en-US" sz="2100" dirty="0">
              <a:latin typeface="Arial" charset="0"/>
            </a:endParaRPr>
          </a:p>
        </p:txBody>
      </p:sp>
    </p:spTree>
    <p:extLst>
      <p:ext uri="{BB962C8B-B14F-4D97-AF65-F5344CB8AC3E}">
        <p14:creationId xmlns:p14="http://schemas.microsoft.com/office/powerpoint/2010/main" val="130041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xfrm>
            <a:off x="969963" y="236538"/>
            <a:ext cx="5454650" cy="3068637"/>
          </a:xfrm>
          <a:ln/>
        </p:spPr>
      </p:sp>
      <p:sp>
        <p:nvSpPr>
          <p:cNvPr id="156674" name="Rectangle 3"/>
          <p:cNvSpPr>
            <a:spLocks noGrp="1" noChangeArrowheads="1"/>
          </p:cNvSpPr>
          <p:nvPr>
            <p:ph type="body" idx="1"/>
          </p:nvPr>
        </p:nvSpPr>
        <p:spPr>
          <a:xfrm>
            <a:off x="556592" y="3462728"/>
            <a:ext cx="6281530" cy="5508885"/>
          </a:xfrm>
          <a:noFill/>
          <a:ln/>
        </p:spPr>
        <p:txBody>
          <a:bodyPr/>
          <a:lstStyle/>
          <a:p>
            <a:pPr eaLnBrk="1" hangingPunct="1"/>
            <a:r>
              <a:rPr lang="en-US" b="1" u="sng" dirty="0">
                <a:latin typeface="Arial" charset="0"/>
              </a:rPr>
              <a:t>Serious Violations</a:t>
            </a:r>
            <a:r>
              <a:rPr lang="en-US" dirty="0">
                <a:latin typeface="Arial" charset="0"/>
              </a:rPr>
              <a:t>.  A serious violation is deemed to exist in a place of employment if there is a substantial probability that death or serious physical harm could result from a condition which exists, or from one or more practices, means, methods, opera­tions, or processes which have been adopted or are in use, in such place of employment unless the employ­er did not, and could not with the exercise of reasonable diligence, know of the presence of the violation.</a:t>
            </a:r>
          </a:p>
          <a:p>
            <a:pPr eaLnBrk="1" hangingPunct="1"/>
            <a:r>
              <a:rPr lang="en-US" b="1" u="sng" dirty="0">
                <a:latin typeface="Arial" charset="0"/>
              </a:rPr>
              <a:t>MICHIGAN OCCUPATIONAL SAFETY AND HEALTH ACT (EXCERPT) Act 154 of 1974</a:t>
            </a:r>
            <a:endParaRPr lang="en-US" u="sng" dirty="0">
              <a:latin typeface="Arial" charset="0"/>
            </a:endParaRPr>
          </a:p>
          <a:p>
            <a:pPr eaLnBrk="1" hangingPunct="1"/>
            <a:r>
              <a:rPr lang="en-US" b="1" dirty="0">
                <a:latin typeface="Arial" charset="0"/>
              </a:rPr>
              <a:t>408.1006 Definitions; P to W.</a:t>
            </a:r>
            <a:r>
              <a:rPr lang="en-US" dirty="0">
                <a:latin typeface="Arial" charset="0"/>
              </a:rPr>
              <a:t> </a:t>
            </a:r>
            <a:r>
              <a:rPr lang="en-US" b="1" dirty="0">
                <a:latin typeface="Arial" charset="0"/>
              </a:rPr>
              <a:t>[M.S.A. 17.50(6)]</a:t>
            </a:r>
            <a:r>
              <a:rPr lang="en-US" dirty="0">
                <a:latin typeface="Arial" charset="0"/>
              </a:rPr>
              <a:t> </a:t>
            </a:r>
          </a:p>
          <a:p>
            <a:pPr eaLnBrk="1" hangingPunct="1"/>
            <a:r>
              <a:rPr lang="en-US" b="1" dirty="0">
                <a:latin typeface="Arial" charset="0"/>
              </a:rPr>
              <a:t>Sec. 6. (4) “Serious violation”</a:t>
            </a:r>
            <a:r>
              <a:rPr lang="en-US" dirty="0">
                <a:latin typeface="Arial" charset="0"/>
              </a:rPr>
              <a:t> means a violation of this act, an order issued pursuant to this act, or a rule or standard promulgated under this act or adopted by reference pursuant to this act for which a substantial probability exists that death or serious physical harm could result from the violation or from a practice, means, method, operation, or process which is in use, unless the employer did not and could not, with the exercise of reasonable diligence, know of the presence of the violation.</a:t>
            </a:r>
          </a:p>
        </p:txBody>
      </p:sp>
    </p:spTree>
    <p:extLst>
      <p:ext uri="{BB962C8B-B14F-4D97-AF65-F5344CB8AC3E}">
        <p14:creationId xmlns:p14="http://schemas.microsoft.com/office/powerpoint/2010/main" val="426149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457200" y="719138"/>
            <a:ext cx="6400800" cy="3600450"/>
          </a:xfrm>
          <a:ln/>
        </p:spPr>
      </p:sp>
      <p:sp>
        <p:nvSpPr>
          <p:cNvPr id="161794" name="Rectangle 3"/>
          <p:cNvSpPr>
            <a:spLocks noGrp="1" noChangeArrowheads="1"/>
          </p:cNvSpPr>
          <p:nvPr>
            <p:ph type="body" idx="1"/>
          </p:nvPr>
        </p:nvSpPr>
        <p:spPr>
          <a:xfrm>
            <a:off x="318052" y="4561228"/>
            <a:ext cx="6758609" cy="4320213"/>
          </a:xfrm>
          <a:noFill/>
          <a:ln/>
        </p:spPr>
        <p:txBody>
          <a:bodyPr/>
          <a:lstStyle/>
          <a:p>
            <a:pPr algn="ctr" eaLnBrk="1" hangingPunct="1"/>
            <a:endParaRPr lang="en-US" sz="1900" b="1" u="sng" dirty="0">
              <a:latin typeface="Arial" charset="0"/>
            </a:endParaRPr>
          </a:p>
          <a:p>
            <a:pPr algn="l" eaLnBrk="1" hangingPunct="1"/>
            <a:r>
              <a:rPr lang="en-US" sz="1900" b="1" u="sng" dirty="0">
                <a:latin typeface="Arial" charset="0"/>
              </a:rPr>
              <a:t>Failure to Abate Notification</a:t>
            </a:r>
            <a:r>
              <a:rPr lang="en-US" sz="1900" dirty="0">
                <a:latin typeface="Arial" charset="0"/>
              </a:rPr>
              <a:t>  </a:t>
            </a:r>
          </a:p>
          <a:p>
            <a:pPr eaLnBrk="1" hangingPunct="1"/>
            <a:r>
              <a:rPr lang="en-US" sz="1900" dirty="0">
                <a:latin typeface="Arial" charset="0"/>
              </a:rPr>
              <a:t>A failure to abate exists when the employer has never corrected a violation for which a citation has been issued and the abatement date has passed or which is covered under a settlement agreement, or has not complied with interim measures involved in a long-term abatement within the time given.</a:t>
            </a:r>
          </a:p>
        </p:txBody>
      </p:sp>
    </p:spTree>
    <p:extLst>
      <p:ext uri="{BB962C8B-B14F-4D97-AF65-F5344CB8AC3E}">
        <p14:creationId xmlns:p14="http://schemas.microsoft.com/office/powerpoint/2010/main" val="302566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xfrm>
            <a:off x="457200" y="719138"/>
            <a:ext cx="6400800" cy="3600450"/>
          </a:xfrm>
          <a:ln/>
        </p:spPr>
      </p:sp>
      <p:sp>
        <p:nvSpPr>
          <p:cNvPr id="163842" name="Rectangle 3"/>
          <p:cNvSpPr>
            <a:spLocks noGrp="1" noChangeArrowheads="1"/>
          </p:cNvSpPr>
          <p:nvPr>
            <p:ph type="body" idx="1"/>
          </p:nvPr>
        </p:nvSpPr>
        <p:spPr>
          <a:xfrm>
            <a:off x="715620" y="4561228"/>
            <a:ext cx="6042991" cy="4320213"/>
          </a:xfrm>
          <a:noFill/>
          <a:ln/>
        </p:spPr>
        <p:txBody>
          <a:bodyPr/>
          <a:lstStyle/>
          <a:p>
            <a:pPr eaLnBrk="1" hangingPunct="1"/>
            <a:endParaRPr lang="en-US" sz="1500" b="1" u="sng" dirty="0">
              <a:latin typeface="Arial" charset="0"/>
            </a:endParaRPr>
          </a:p>
          <a:p>
            <a:pPr eaLnBrk="1" hangingPunct="1"/>
            <a:r>
              <a:rPr lang="en-US" sz="1500" b="1" u="sng" dirty="0">
                <a:latin typeface="Arial" charset="0"/>
              </a:rPr>
              <a:t>Repeat Violations</a:t>
            </a:r>
            <a:endParaRPr lang="en-US" sz="1500" dirty="0">
              <a:latin typeface="Arial" charset="0"/>
            </a:endParaRPr>
          </a:p>
          <a:p>
            <a:pPr eaLnBrk="1" hangingPunct="1"/>
            <a:r>
              <a:rPr lang="en-US" sz="1500" dirty="0">
                <a:latin typeface="Arial" charset="0"/>
              </a:rPr>
              <a:t>An employer may be cited for a repeat violation if that employer has been cited previously for a substantially similar condition.</a:t>
            </a:r>
            <a:endParaRPr lang="en-US" sz="1100" dirty="0">
              <a:latin typeface="Arial" charset="0"/>
            </a:endParaRPr>
          </a:p>
          <a:p>
            <a:pPr lvl="1" eaLnBrk="1" hangingPunct="1"/>
            <a:r>
              <a:rPr lang="en-US" dirty="0">
                <a:latin typeface="Arial" charset="0"/>
              </a:rPr>
              <a:t>(Note:  “Repeat” is used together with the appropriate violation classification.  For example, a violation may be classified “Repeat, Other-than-Serious; or Repeat:  Serious; etc...”)</a:t>
            </a:r>
          </a:p>
          <a:p>
            <a:pPr eaLnBrk="1" hangingPunct="1"/>
            <a:endParaRPr lang="en-US" dirty="0">
              <a:latin typeface="Arial" charset="0"/>
            </a:endParaRPr>
          </a:p>
        </p:txBody>
      </p:sp>
    </p:spTree>
    <p:extLst>
      <p:ext uri="{BB962C8B-B14F-4D97-AF65-F5344CB8AC3E}">
        <p14:creationId xmlns:p14="http://schemas.microsoft.com/office/powerpoint/2010/main" val="2394806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457200" y="719138"/>
            <a:ext cx="6400800" cy="3600450"/>
          </a:xfrm>
          <a:ln/>
        </p:spPr>
      </p:sp>
      <p:sp>
        <p:nvSpPr>
          <p:cNvPr id="158722" name="Rectangle 3"/>
          <p:cNvSpPr>
            <a:spLocks noGrp="1" noChangeArrowheads="1"/>
          </p:cNvSpPr>
          <p:nvPr>
            <p:ph type="body" idx="1"/>
          </p:nvPr>
        </p:nvSpPr>
        <p:spPr>
          <a:xfrm>
            <a:off x="397565" y="4561228"/>
            <a:ext cx="6599583" cy="4320213"/>
          </a:xfrm>
          <a:noFill/>
          <a:ln/>
        </p:spPr>
        <p:txBody>
          <a:bodyPr/>
          <a:lstStyle/>
          <a:p>
            <a:pPr marL="237058" indent="-237058" eaLnBrk="1" hangingPunct="1"/>
            <a:endParaRPr lang="en-US" sz="1900" dirty="0">
              <a:latin typeface="Arial" charset="0"/>
            </a:endParaRPr>
          </a:p>
        </p:txBody>
      </p:sp>
    </p:spTree>
    <p:extLst>
      <p:ext uri="{BB962C8B-B14F-4D97-AF65-F5344CB8AC3E}">
        <p14:creationId xmlns:p14="http://schemas.microsoft.com/office/powerpoint/2010/main" val="4074253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Rot="1" noChangeAspect="1" noChangeArrowheads="1" noTextEdit="1"/>
          </p:cNvSpPr>
          <p:nvPr>
            <p:ph type="sldImg"/>
          </p:nvPr>
        </p:nvSpPr>
        <p:spPr>
          <a:xfrm>
            <a:off x="457200" y="719138"/>
            <a:ext cx="6400800" cy="3600450"/>
          </a:xfrm>
          <a:ln/>
        </p:spPr>
      </p:sp>
      <p:sp>
        <p:nvSpPr>
          <p:cNvPr id="174082" name="Rectangle 3"/>
          <p:cNvSpPr>
            <a:spLocks noGrp="1" noChangeArrowheads="1"/>
          </p:cNvSpPr>
          <p:nvPr>
            <p:ph type="body" idx="1"/>
          </p:nvPr>
        </p:nvSpPr>
        <p:spPr>
          <a:xfrm>
            <a:off x="397565" y="4561228"/>
            <a:ext cx="6599583" cy="4320213"/>
          </a:xfrm>
          <a:noFill/>
          <a:ln/>
        </p:spPr>
        <p:txBody>
          <a:bodyPr/>
          <a:lstStyle/>
          <a:p>
            <a:pPr marL="237058" indent="-237058" eaLnBrk="1" hangingPunct="1"/>
            <a:endParaRPr lang="en-US" sz="1500" dirty="0">
              <a:latin typeface="Arial" charset="0"/>
            </a:endParaRPr>
          </a:p>
          <a:p>
            <a:pPr marL="237058" indent="-237058" eaLnBrk="1" hangingPunct="1"/>
            <a:r>
              <a:rPr lang="en-US" sz="1500" b="1" u="sng" dirty="0">
                <a:latin typeface="Arial" charset="0"/>
              </a:rPr>
              <a:t>Instructor Note:</a:t>
            </a:r>
            <a:r>
              <a:rPr lang="en-US" sz="1500" dirty="0">
                <a:latin typeface="Arial" charset="0"/>
              </a:rPr>
              <a:t> Read the slide title and ask for a response from the group (</a:t>
            </a:r>
            <a:r>
              <a:rPr lang="en-US" dirty="0">
                <a:latin typeface="Arial" charset="0"/>
              </a:rPr>
              <a:t>What to do when the citation arrives?)</a:t>
            </a:r>
          </a:p>
          <a:p>
            <a:pPr marL="237058" indent="-237058" eaLnBrk="1" hangingPunct="1"/>
            <a:endParaRPr lang="en-US" sz="1500" dirty="0">
              <a:latin typeface="Arial" charset="0"/>
            </a:endParaRPr>
          </a:p>
          <a:p>
            <a:pPr marL="237058" indent="-237058" eaLnBrk="1" hangingPunct="1"/>
            <a:r>
              <a:rPr lang="en-US" sz="1500" dirty="0">
                <a:latin typeface="Arial" charset="0"/>
              </a:rPr>
              <a:t>Citations are sent certified mail to the employer. Normally to the chief in-plant executive</a:t>
            </a:r>
          </a:p>
          <a:p>
            <a:pPr marL="237058" indent="-237058" eaLnBrk="1" hangingPunct="1"/>
            <a:r>
              <a:rPr lang="en-US" sz="1500" dirty="0">
                <a:latin typeface="Arial" charset="0"/>
              </a:rPr>
              <a:t>A copy of the citation (s) must be posted upon receipt at or near the place where the violation occurred or acceptable locations for employee review such as bulletin boards</a:t>
            </a:r>
          </a:p>
          <a:p>
            <a:pPr marL="237058" indent="-237058" eaLnBrk="1" hangingPunct="1"/>
            <a:r>
              <a:rPr lang="en-US" dirty="0">
                <a:latin typeface="Arial" charset="0"/>
              </a:rPr>
              <a:t>Post copy of citation for 3 days or longer for employees to read or till item is abated.</a:t>
            </a:r>
          </a:p>
        </p:txBody>
      </p:sp>
    </p:spTree>
    <p:extLst>
      <p:ext uri="{BB962C8B-B14F-4D97-AF65-F5344CB8AC3E}">
        <p14:creationId xmlns:p14="http://schemas.microsoft.com/office/powerpoint/2010/main" val="3237290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noTextEdit="1"/>
          </p:cNvSpPr>
          <p:nvPr>
            <p:ph type="sldImg"/>
          </p:nvPr>
        </p:nvSpPr>
        <p:spPr>
          <a:xfrm>
            <a:off x="457200" y="719138"/>
            <a:ext cx="6400800" cy="3600450"/>
          </a:xfrm>
          <a:ln/>
        </p:spPr>
      </p:sp>
      <p:sp>
        <p:nvSpPr>
          <p:cNvPr id="191491" name="Notes Placeholder 2"/>
          <p:cNvSpPr>
            <a:spLocks noGrp="1"/>
          </p:cNvSpPr>
          <p:nvPr>
            <p:ph type="body" idx="1"/>
          </p:nvPr>
        </p:nvSpPr>
        <p:spPr>
          <a:ln/>
        </p:spPr>
        <p:txBody>
          <a:bodyPr/>
          <a:lstStyle/>
          <a:p>
            <a:pPr eaLnBrk="1" hangingPunct="1">
              <a:defRPr/>
            </a:pPr>
            <a:r>
              <a:rPr lang="en-US" dirty="0">
                <a:latin typeface="Arial" charset="0"/>
              </a:rPr>
              <a:t>Instructor’s notes:</a:t>
            </a:r>
          </a:p>
          <a:p>
            <a:pPr eaLnBrk="1" hangingPunct="1">
              <a:defRPr/>
            </a:pPr>
            <a:endParaRPr lang="en-US" dirty="0">
              <a:latin typeface="Arial" charset="0"/>
            </a:endParaRPr>
          </a:p>
          <a:p>
            <a:pPr eaLnBrk="1" hangingPunct="1">
              <a:buFontTx/>
              <a:buAutoNum type="arabicParenR"/>
              <a:defRPr/>
            </a:pPr>
            <a:r>
              <a:rPr lang="en-US" dirty="0">
                <a:latin typeface="Arial" charset="0"/>
              </a:rPr>
              <a:t>PRA – instituted by MIOSHA for reason of expediting of abatement process quickly and effective), to reduce the case load in the appeals process – also, generates incentive potential once first appeal process is initiated, then employer has from the first day through the fourteenth to agree upon a PRA)</a:t>
            </a:r>
          </a:p>
          <a:p>
            <a:pPr eaLnBrk="1" hangingPunct="1">
              <a:buFontTx/>
              <a:buAutoNum type="arabicParenR"/>
              <a:defRPr/>
            </a:pPr>
            <a:r>
              <a:rPr lang="en-US" dirty="0">
                <a:latin typeface="Arial" charset="0"/>
              </a:rPr>
              <a:t>Cannot skip order of appeal process have to go through once it is initiated step-by-step first and end, then second and end), cannot move to second appeal from the beginning</a:t>
            </a:r>
          </a:p>
          <a:p>
            <a:pPr eaLnBrk="1" hangingPunct="1">
              <a:buFontTx/>
              <a:buAutoNum type="arabicParenR"/>
              <a:defRPr/>
            </a:pPr>
            <a:r>
              <a:rPr lang="en-US" dirty="0">
                <a:latin typeface="Arial" charset="0"/>
              </a:rPr>
              <a:t>Second Appeal has ALJ</a:t>
            </a:r>
          </a:p>
          <a:p>
            <a:pPr eaLnBrk="1" hangingPunct="1">
              <a:buFontTx/>
              <a:buAutoNum type="arabicParenR"/>
              <a:defRPr/>
            </a:pPr>
            <a:r>
              <a:rPr lang="en-US" dirty="0">
                <a:latin typeface="Arial" charset="0"/>
              </a:rPr>
              <a:t>Board of Health and Safety </a:t>
            </a:r>
            <a:r>
              <a:rPr lang="en-US" dirty="0">
                <a:effectLst>
                  <a:outerShdw blurRad="38100" dist="38100" dir="2700000" algn="tl">
                    <a:srgbClr val="C0C0C0"/>
                  </a:outerShdw>
                </a:effectLst>
                <a:latin typeface="Arial" charset="0"/>
              </a:rPr>
              <a:t>Compliance and Appeals</a:t>
            </a:r>
            <a:r>
              <a:rPr lang="en-US" dirty="0">
                <a:latin typeface="Arial" charset="0"/>
              </a:rPr>
              <a:t> </a:t>
            </a:r>
          </a:p>
          <a:p>
            <a:pPr eaLnBrk="1" hangingPunct="1">
              <a:buFontTx/>
              <a:buAutoNum type="arabicParenR"/>
              <a:defRPr/>
            </a:pPr>
            <a:r>
              <a:rPr lang="en-US" dirty="0">
                <a:latin typeface="Arial" charset="0"/>
              </a:rPr>
              <a:t>State Court Level of Appeals</a:t>
            </a:r>
          </a:p>
          <a:p>
            <a:pPr eaLnBrk="1" hangingPunct="1">
              <a:buFontTx/>
              <a:buAutoNum type="arabicParenR"/>
              <a:defRPr/>
            </a:pPr>
            <a:endParaRPr lang="en-US" dirty="0">
              <a:latin typeface="Arial" charset="0"/>
            </a:endParaRPr>
          </a:p>
          <a:p>
            <a:pPr eaLnBrk="1" hangingPunct="1">
              <a:buFontTx/>
              <a:buNone/>
              <a:defRPr/>
            </a:pPr>
            <a:r>
              <a:rPr lang="en-US" dirty="0">
                <a:latin typeface="Arial" charset="0"/>
              </a:rPr>
              <a:t>Free use image: https://www.freeimages.com/photo/gavel-2-1236453</a:t>
            </a:r>
          </a:p>
          <a:p>
            <a:pPr eaLnBrk="1" hangingPunct="1">
              <a:defRPr/>
            </a:pPr>
            <a:endParaRPr lang="en-US" dirty="0">
              <a:latin typeface="Arial" charset="0"/>
            </a:endParaRPr>
          </a:p>
        </p:txBody>
      </p:sp>
    </p:spTree>
    <p:extLst>
      <p:ext uri="{BB962C8B-B14F-4D97-AF65-F5344CB8AC3E}">
        <p14:creationId xmlns:p14="http://schemas.microsoft.com/office/powerpoint/2010/main" val="3879874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ChangeArrowheads="1"/>
          </p:cNvSpPr>
          <p:nvPr>
            <p:ph type="body" idx="1"/>
          </p:nvPr>
        </p:nvSpPr>
        <p:spPr>
          <a:xfrm>
            <a:off x="975695" y="4561228"/>
            <a:ext cx="5363817" cy="4320213"/>
          </a:xfrm>
          <a:noFill/>
          <a:ln/>
        </p:spPr>
        <p:txBody>
          <a:bodyPr lIns="101268" tIns="50635" rIns="101268" bIns="50635"/>
          <a:lstStyle/>
          <a:p>
            <a:pPr eaLnBrk="1" hangingPunct="1"/>
            <a:r>
              <a:rPr lang="en-US" dirty="0">
                <a:latin typeface="Arial" charset="0"/>
              </a:rPr>
              <a:t>Penalty Reduction</a:t>
            </a:r>
          </a:p>
          <a:p>
            <a:pPr eaLnBrk="1" hangingPunct="1"/>
            <a:r>
              <a:rPr lang="en-US" dirty="0">
                <a:latin typeface="Arial" charset="0"/>
              </a:rPr>
              <a:t>Abatement Dates</a:t>
            </a:r>
          </a:p>
          <a:p>
            <a:pPr eaLnBrk="1" hangingPunct="1"/>
            <a:r>
              <a:rPr lang="en-US" dirty="0">
                <a:latin typeface="Arial" charset="0"/>
              </a:rPr>
              <a:t>Not for PRA – done in an SA (settlement agreement)</a:t>
            </a:r>
          </a:p>
          <a:p>
            <a:pPr eaLnBrk="1" hangingPunct="1"/>
            <a:endParaRPr lang="en-US" dirty="0">
              <a:latin typeface="Arial" charset="0"/>
            </a:endParaRPr>
          </a:p>
          <a:p>
            <a:pPr eaLnBrk="1" hangingPunct="1"/>
            <a:r>
              <a:rPr lang="en-US" dirty="0">
                <a:latin typeface="Arial" charset="0"/>
              </a:rPr>
              <a:t>Generally Within 5 Working Days</a:t>
            </a:r>
          </a:p>
          <a:p>
            <a:pPr eaLnBrk="1" hangingPunct="1"/>
            <a:r>
              <a:rPr lang="en-US" dirty="0">
                <a:latin typeface="Arial" charset="0"/>
              </a:rPr>
              <a:t>If</a:t>
            </a:r>
            <a:r>
              <a:rPr lang="en-US" baseline="0" dirty="0">
                <a:latin typeface="Arial" charset="0"/>
              </a:rPr>
              <a:t> asked those without computer accessibility can contact the division’s MIOSHA PRA Coordinator for a manual submission</a:t>
            </a:r>
            <a:r>
              <a:rPr lang="en-US" dirty="0">
                <a:latin typeface="Arial" charset="0"/>
              </a:rPr>
              <a:t> </a:t>
            </a:r>
          </a:p>
        </p:txBody>
      </p:sp>
      <p:sp>
        <p:nvSpPr>
          <p:cNvPr id="179202" name="Rectangle 3"/>
          <p:cNvSpPr>
            <a:spLocks noGrp="1" noRot="1" noChangeAspect="1" noChangeArrowheads="1" noTextEdit="1"/>
          </p:cNvSpPr>
          <p:nvPr>
            <p:ph type="sldImg"/>
          </p:nvPr>
        </p:nvSpPr>
        <p:spPr>
          <a:xfrm>
            <a:off x="471488" y="727075"/>
            <a:ext cx="6372225" cy="3584575"/>
          </a:xfrm>
          <a:ln w="12700" cap="flat">
            <a:solidFill>
              <a:schemeClr val="tx1"/>
            </a:solidFill>
          </a:ln>
        </p:spPr>
      </p:sp>
    </p:spTree>
    <p:extLst>
      <p:ext uri="{BB962C8B-B14F-4D97-AF65-F5344CB8AC3E}">
        <p14:creationId xmlns:p14="http://schemas.microsoft.com/office/powerpoint/2010/main" val="4122421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xfrm>
            <a:off x="917575" y="630238"/>
            <a:ext cx="5559425" cy="3127375"/>
          </a:xfrm>
          <a:ln/>
        </p:spPr>
      </p:sp>
      <p:sp>
        <p:nvSpPr>
          <p:cNvPr id="234498" name="Rectangle 3"/>
          <p:cNvSpPr>
            <a:spLocks noGrp="1" noChangeArrowheads="1"/>
          </p:cNvSpPr>
          <p:nvPr>
            <p:ph type="body" idx="1"/>
          </p:nvPr>
        </p:nvSpPr>
        <p:spPr>
          <a:xfrm>
            <a:off x="243509" y="4328410"/>
            <a:ext cx="6584673" cy="3934918"/>
          </a:xfrm>
          <a:noFill/>
          <a:ln/>
        </p:spPr>
        <p:txBody>
          <a:bodyPr/>
          <a:lstStyle/>
          <a:p>
            <a:pPr marL="711172" lvl="1" indent="-237058" eaLnBrk="1" hangingPunct="1"/>
            <a:r>
              <a:rPr lang="en-US" sz="1700" dirty="0">
                <a:latin typeface="Arial" charset="0"/>
              </a:rPr>
              <a:t>Ask the class how they can prepare for the MIOSHA Inspection and then click on the slide.</a:t>
            </a:r>
          </a:p>
          <a:p>
            <a:pPr marL="711172" lvl="1" indent="-237058" eaLnBrk="1" hangingPunct="1"/>
            <a:r>
              <a:rPr lang="en-US" sz="1700" b="1" u="sng" dirty="0">
                <a:latin typeface="Arial" charset="0"/>
              </a:rPr>
              <a:t>Preparing for the Inspection</a:t>
            </a:r>
          </a:p>
          <a:p>
            <a:pPr marL="711172" lvl="1" indent="-237058" eaLnBrk="1" hangingPunct="1">
              <a:buFontTx/>
              <a:buChar char="•"/>
            </a:pPr>
            <a:r>
              <a:rPr lang="en-US" sz="1100" dirty="0">
                <a:latin typeface="Arial" charset="0"/>
              </a:rPr>
              <a:t>Read safety publications (safety/ASSE, Metal Forming, other publications)</a:t>
            </a:r>
          </a:p>
          <a:p>
            <a:pPr marL="711172" lvl="1" indent="-237058" eaLnBrk="1" hangingPunct="1">
              <a:buFontTx/>
              <a:buChar char="•"/>
            </a:pPr>
            <a:r>
              <a:rPr lang="en-US" sz="1100" dirty="0">
                <a:latin typeface="Arial" charset="0"/>
              </a:rPr>
              <a:t>Belong to associations (ASSE, SE MI Safety Council Lansing Safety Council, CAM AGC)</a:t>
            </a:r>
          </a:p>
          <a:p>
            <a:pPr marL="711172" lvl="1" indent="-237058" eaLnBrk="1" hangingPunct="1">
              <a:buFontTx/>
              <a:buChar char="•"/>
            </a:pPr>
            <a:r>
              <a:rPr lang="en-US" sz="1100" dirty="0">
                <a:latin typeface="Arial" charset="0"/>
              </a:rPr>
              <a:t>Insurance company audits ( workers comp.)</a:t>
            </a:r>
          </a:p>
          <a:p>
            <a:pPr marL="711172" lvl="1" indent="-237058" eaLnBrk="1" hangingPunct="1">
              <a:buFontTx/>
              <a:buChar char="•"/>
            </a:pPr>
            <a:r>
              <a:rPr lang="en-US" sz="1100" dirty="0">
                <a:latin typeface="Arial" charset="0"/>
              </a:rPr>
              <a:t>Internal self inspections ( Safety committee, Fire inspections, CET)</a:t>
            </a:r>
          </a:p>
          <a:p>
            <a:pPr marL="711172" lvl="1" indent="-237058" eaLnBrk="1" hangingPunct="1">
              <a:buFontTx/>
              <a:buChar char="•"/>
            </a:pPr>
            <a:r>
              <a:rPr lang="en-US" sz="1100" dirty="0">
                <a:latin typeface="Arial" charset="0"/>
              </a:rPr>
              <a:t>Safety committee Management and employee reps</a:t>
            </a:r>
          </a:p>
          <a:p>
            <a:pPr marL="711172" lvl="1" indent="-237058" eaLnBrk="1" hangingPunct="1">
              <a:buFontTx/>
              <a:buChar char="•"/>
            </a:pPr>
            <a:r>
              <a:rPr lang="en-US" sz="1100" dirty="0">
                <a:latin typeface="Arial" charset="0"/>
              </a:rPr>
              <a:t>C.E.T. services ( CET on-site visits, training, hazard survey)</a:t>
            </a:r>
          </a:p>
          <a:p>
            <a:pPr marL="711172" lvl="1" indent="-237058" eaLnBrk="1" hangingPunct="1">
              <a:buFontTx/>
              <a:buChar char="•"/>
            </a:pPr>
            <a:r>
              <a:rPr lang="en-US" sz="1100" dirty="0">
                <a:latin typeface="Arial" charset="0"/>
              </a:rPr>
              <a:t>Standards knowledge (Which standards apply and how to read the standard) </a:t>
            </a:r>
          </a:p>
          <a:p>
            <a:pPr marL="711172" lvl="1" indent="-237058" eaLnBrk="1" hangingPunct="1">
              <a:buFontTx/>
              <a:buChar char="•"/>
            </a:pPr>
            <a:r>
              <a:rPr lang="en-US" sz="1100" dirty="0">
                <a:latin typeface="Arial" charset="0"/>
              </a:rPr>
              <a:t>Safety should be in the bid process</a:t>
            </a:r>
          </a:p>
          <a:p>
            <a:pPr marL="711172" lvl="1" indent="-237058" eaLnBrk="1" hangingPunct="1">
              <a:buFontTx/>
              <a:buChar char="•"/>
            </a:pPr>
            <a:r>
              <a:rPr lang="en-US" sz="1100" dirty="0">
                <a:latin typeface="Arial" charset="0"/>
              </a:rPr>
              <a:t>Think of safety as profit center</a:t>
            </a:r>
          </a:p>
          <a:p>
            <a:pPr marL="474114" lvl="1" indent="0" eaLnBrk="1" hangingPunct="1">
              <a:buFontTx/>
              <a:buNone/>
            </a:pPr>
            <a:endParaRPr lang="en-US" sz="1100" dirty="0">
              <a:latin typeface="Arial" charset="0"/>
            </a:endParaRPr>
          </a:p>
          <a:p>
            <a:pPr marL="474114" lvl="1" indent="0" eaLnBrk="1" hangingPunct="1">
              <a:buFontTx/>
              <a:buNone/>
            </a:pPr>
            <a:endParaRPr lang="en-US" sz="1100" dirty="0">
              <a:latin typeface="Arial" charset="0"/>
            </a:endParaRPr>
          </a:p>
          <a:p>
            <a:pPr marL="474114" lvl="1" indent="0" eaLnBrk="1" hangingPunct="1">
              <a:buFontTx/>
              <a:buNone/>
            </a:pPr>
            <a:r>
              <a:rPr lang="en-US" sz="1100" dirty="0">
                <a:latin typeface="Arial" charset="0"/>
              </a:rPr>
              <a:t>Free use image: https://www.freeimages.com/photo/training-room-2-1546124</a:t>
            </a:r>
          </a:p>
        </p:txBody>
      </p:sp>
    </p:spTree>
    <p:extLst>
      <p:ext uri="{BB962C8B-B14F-4D97-AF65-F5344CB8AC3E}">
        <p14:creationId xmlns:p14="http://schemas.microsoft.com/office/powerpoint/2010/main" val="401570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noTextEdit="1"/>
          </p:cNvSpPr>
          <p:nvPr>
            <p:ph type="sldImg"/>
          </p:nvPr>
        </p:nvSpPr>
        <p:spPr>
          <a:xfrm>
            <a:off x="457200" y="236538"/>
            <a:ext cx="6400800" cy="3600450"/>
          </a:xfrm>
          <a:ln/>
        </p:spPr>
      </p:sp>
      <p:sp>
        <p:nvSpPr>
          <p:cNvPr id="3" name="Notes Placeholder 2"/>
          <p:cNvSpPr>
            <a:spLocks noGrp="1"/>
          </p:cNvSpPr>
          <p:nvPr>
            <p:ph type="body" idx="1"/>
          </p:nvPr>
        </p:nvSpPr>
        <p:spPr>
          <a:xfrm>
            <a:off x="685801" y="4092316"/>
            <a:ext cx="6019800" cy="5115393"/>
          </a:xfrm>
        </p:spPr>
        <p:txBody>
          <a:bodyPr>
            <a:noAutofit/>
          </a:bodyPr>
          <a:lstStyle/>
          <a:p>
            <a:pPr eaLnBrk="1" hangingPunct="1">
              <a:defRPr/>
            </a:pPr>
            <a:r>
              <a:rPr lang="en-US" sz="900" dirty="0"/>
              <a:t> Instructor’s notes:  Describe the high hazard Industries.</a:t>
            </a:r>
          </a:p>
          <a:p>
            <a:pPr eaLnBrk="1" hangingPunct="1">
              <a:defRPr/>
            </a:pPr>
            <a:endParaRPr lang="en-US" sz="900" b="1" dirty="0"/>
          </a:p>
          <a:p>
            <a:pPr eaLnBrk="1" hangingPunct="1">
              <a:lnSpc>
                <a:spcPct val="200000"/>
              </a:lnSpc>
              <a:buFontTx/>
              <a:buChar char="•"/>
              <a:defRPr/>
            </a:pPr>
            <a:r>
              <a:rPr lang="en-US" sz="900" dirty="0"/>
              <a:t>  Beverage and Tobacco Product Mfg.(312)</a:t>
            </a:r>
          </a:p>
          <a:p>
            <a:pPr eaLnBrk="1" hangingPunct="1">
              <a:lnSpc>
                <a:spcPct val="200000"/>
              </a:lnSpc>
              <a:buFontTx/>
              <a:buChar char="•"/>
              <a:defRPr/>
            </a:pPr>
            <a:r>
              <a:rPr lang="en-US" sz="900" dirty="0"/>
              <a:t>  Wood Products Mfg.(321)</a:t>
            </a:r>
          </a:p>
          <a:p>
            <a:pPr eaLnBrk="1" hangingPunct="1">
              <a:lnSpc>
                <a:spcPct val="200000"/>
              </a:lnSpc>
              <a:buFontTx/>
              <a:buChar char="•"/>
              <a:defRPr/>
            </a:pPr>
            <a:r>
              <a:rPr lang="en-US" sz="900" dirty="0"/>
              <a:t>  Plastics and Rubber Products Mfg.(326) </a:t>
            </a:r>
          </a:p>
          <a:p>
            <a:pPr eaLnBrk="1" hangingPunct="1">
              <a:lnSpc>
                <a:spcPct val="200000"/>
              </a:lnSpc>
              <a:buFontTx/>
              <a:buChar char="•"/>
              <a:defRPr/>
            </a:pPr>
            <a:r>
              <a:rPr lang="en-US" sz="900" dirty="0"/>
              <a:t>  Non-Metallic Mineral Product Mfg.(327)</a:t>
            </a:r>
          </a:p>
          <a:p>
            <a:pPr eaLnBrk="1" hangingPunct="1">
              <a:lnSpc>
                <a:spcPct val="200000"/>
              </a:lnSpc>
              <a:buFontTx/>
              <a:buChar char="•"/>
              <a:defRPr/>
            </a:pPr>
            <a:r>
              <a:rPr lang="en-US" sz="900" dirty="0"/>
              <a:t>  Primary Metal Mfg.(331)</a:t>
            </a:r>
          </a:p>
          <a:p>
            <a:pPr eaLnBrk="1" hangingPunct="1">
              <a:lnSpc>
                <a:spcPct val="200000"/>
              </a:lnSpc>
              <a:buFontTx/>
              <a:buChar char="•"/>
              <a:defRPr/>
            </a:pPr>
            <a:r>
              <a:rPr lang="en-US" sz="900" dirty="0"/>
              <a:t>  Fabricated Metal Product Mfg.(332)</a:t>
            </a:r>
          </a:p>
          <a:p>
            <a:pPr eaLnBrk="1" hangingPunct="1">
              <a:lnSpc>
                <a:spcPct val="200000"/>
              </a:lnSpc>
              <a:buFontTx/>
              <a:buChar char="•"/>
              <a:defRPr/>
            </a:pPr>
            <a:r>
              <a:rPr lang="en-US" sz="900" dirty="0"/>
              <a:t>  Machinery Mfg.(333)</a:t>
            </a:r>
          </a:p>
          <a:p>
            <a:pPr eaLnBrk="1" hangingPunct="1">
              <a:lnSpc>
                <a:spcPct val="200000"/>
              </a:lnSpc>
              <a:buFontTx/>
              <a:buChar char="•"/>
              <a:defRPr/>
            </a:pPr>
            <a:r>
              <a:rPr lang="en-US" sz="900" dirty="0"/>
              <a:t>  Transportation Equipment Mfg.(336)</a:t>
            </a:r>
          </a:p>
          <a:p>
            <a:pPr eaLnBrk="1" hangingPunct="1">
              <a:lnSpc>
                <a:spcPct val="200000"/>
              </a:lnSpc>
              <a:buFontTx/>
              <a:buChar char="•"/>
              <a:defRPr/>
            </a:pPr>
            <a:r>
              <a:rPr lang="en-US" sz="900" dirty="0"/>
              <a:t>  Recyclable Material Merchant Wholesalers(423930)</a:t>
            </a:r>
          </a:p>
          <a:p>
            <a:pPr eaLnBrk="1" hangingPunct="1">
              <a:lnSpc>
                <a:spcPct val="200000"/>
              </a:lnSpc>
              <a:buFontTx/>
              <a:buChar char="•"/>
              <a:defRPr/>
            </a:pPr>
            <a:r>
              <a:rPr lang="en-US" sz="900" dirty="0"/>
              <a:t>  Merchant Wholesalers-Non Durable Goods(424)</a:t>
            </a:r>
          </a:p>
          <a:p>
            <a:pPr eaLnBrk="1" hangingPunct="1">
              <a:lnSpc>
                <a:spcPct val="200000"/>
              </a:lnSpc>
              <a:buFontTx/>
              <a:buChar char="•"/>
              <a:defRPr/>
            </a:pPr>
            <a:r>
              <a:rPr lang="en-US" sz="900" dirty="0"/>
              <a:t>  Landscaping Services(561730)</a:t>
            </a:r>
          </a:p>
          <a:p>
            <a:pPr eaLnBrk="1" hangingPunct="1">
              <a:lnSpc>
                <a:spcPct val="200000"/>
              </a:lnSpc>
              <a:buFontTx/>
              <a:buChar char="•"/>
              <a:defRPr/>
            </a:pPr>
            <a:r>
              <a:rPr lang="en-US" sz="900" dirty="0"/>
              <a:t>  Hospitals(622)</a:t>
            </a:r>
          </a:p>
          <a:p>
            <a:pPr eaLnBrk="1" hangingPunct="1">
              <a:lnSpc>
                <a:spcPct val="200000"/>
              </a:lnSpc>
              <a:buFontTx/>
              <a:buChar char="•"/>
              <a:defRPr/>
            </a:pPr>
            <a:r>
              <a:rPr lang="en-US" sz="900" dirty="0"/>
              <a:t>  Nursing and Residential Care Facilities(623)</a:t>
            </a:r>
          </a:p>
          <a:p>
            <a:pPr eaLnBrk="1" hangingPunct="1">
              <a:lnSpc>
                <a:spcPct val="200000"/>
              </a:lnSpc>
              <a:buFontTx/>
              <a:buChar char="•"/>
              <a:defRPr/>
            </a:pPr>
            <a:r>
              <a:rPr lang="en-US" sz="900" dirty="0"/>
              <a:t>  Construction(23) </a:t>
            </a:r>
          </a:p>
        </p:txBody>
      </p:sp>
    </p:spTree>
    <p:extLst>
      <p:ext uri="{BB962C8B-B14F-4D97-AF65-F5344CB8AC3E}">
        <p14:creationId xmlns:p14="http://schemas.microsoft.com/office/powerpoint/2010/main" val="3071822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C448-35BC-47BC-8DD3-4DC0BE982AD6}" type="slidenum">
              <a:rPr lang="en-US" smtClean="0"/>
              <a:t>34</a:t>
            </a:fld>
            <a:endParaRPr lang="en-US"/>
          </a:p>
        </p:txBody>
      </p:sp>
    </p:spTree>
    <p:extLst>
      <p:ext uri="{BB962C8B-B14F-4D97-AF65-F5344CB8AC3E}">
        <p14:creationId xmlns:p14="http://schemas.microsoft.com/office/powerpoint/2010/main" val="130312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the 2016 rates with the 2014 rates. There has been some improvement since 2014.</a:t>
            </a:r>
          </a:p>
          <a:p>
            <a:endParaRPr lang="en-US" dirty="0"/>
          </a:p>
          <a:p>
            <a:r>
              <a:rPr lang="en-US" dirty="0"/>
              <a:t>Total recordable case rate in 2012 was 7.5.  Moving slowly but going the right direction.</a:t>
            </a:r>
          </a:p>
        </p:txBody>
      </p:sp>
      <p:sp>
        <p:nvSpPr>
          <p:cNvPr id="4" name="Slide Number Placeholder 3"/>
          <p:cNvSpPr>
            <a:spLocks noGrp="1"/>
          </p:cNvSpPr>
          <p:nvPr>
            <p:ph type="sldNum" sz="quarter" idx="10"/>
          </p:nvPr>
        </p:nvSpPr>
        <p:spPr/>
        <p:txBody>
          <a:bodyPr/>
          <a:lstStyle/>
          <a:p>
            <a:fld id="{939CC448-35BC-47BC-8DD3-4DC0BE982AD6}" type="slidenum">
              <a:rPr lang="en-US" smtClean="0"/>
              <a:t>6</a:t>
            </a:fld>
            <a:endParaRPr lang="en-US"/>
          </a:p>
        </p:txBody>
      </p:sp>
    </p:spTree>
    <p:extLst>
      <p:ext uri="{BB962C8B-B14F-4D97-AF65-F5344CB8AC3E}">
        <p14:creationId xmlns:p14="http://schemas.microsoft.com/office/powerpoint/2010/main" val="2374716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 statistics  - Red circle around the total I &amp; I cases in Healthcare for 2016.</a:t>
            </a:r>
          </a:p>
        </p:txBody>
      </p:sp>
      <p:sp>
        <p:nvSpPr>
          <p:cNvPr id="4" name="Slide Number Placeholder 3"/>
          <p:cNvSpPr>
            <a:spLocks noGrp="1"/>
          </p:cNvSpPr>
          <p:nvPr>
            <p:ph type="sldNum" sz="quarter" idx="10"/>
          </p:nvPr>
        </p:nvSpPr>
        <p:spPr/>
        <p:txBody>
          <a:bodyPr/>
          <a:lstStyle/>
          <a:p>
            <a:fld id="{939CC448-35BC-47BC-8DD3-4DC0BE982AD6}" type="slidenum">
              <a:rPr lang="en-US" smtClean="0"/>
              <a:t>7</a:t>
            </a:fld>
            <a:endParaRPr lang="en-US"/>
          </a:p>
        </p:txBody>
      </p:sp>
    </p:spTree>
    <p:extLst>
      <p:ext uri="{BB962C8B-B14F-4D97-AF65-F5344CB8AC3E}">
        <p14:creationId xmlns:p14="http://schemas.microsoft.com/office/powerpoint/2010/main" val="26061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387350"/>
            <a:ext cx="5641975" cy="3175000"/>
          </a:xfrm>
        </p:spPr>
      </p:sp>
      <p:sp>
        <p:nvSpPr>
          <p:cNvPr id="3" name="Notes Placeholder 2"/>
          <p:cNvSpPr>
            <a:spLocks noGrp="1"/>
          </p:cNvSpPr>
          <p:nvPr>
            <p:ph type="body" idx="1"/>
          </p:nvPr>
        </p:nvSpPr>
        <p:spPr>
          <a:xfrm>
            <a:off x="705326" y="3665561"/>
            <a:ext cx="5642610" cy="5435599"/>
          </a:xfrm>
        </p:spPr>
        <p:txBody>
          <a:bodyPr/>
          <a:lstStyle/>
          <a:p>
            <a:r>
              <a:rPr lang="en-US" sz="1100" b="1" kern="1200" dirty="0">
                <a:solidFill>
                  <a:schemeClr val="tx1"/>
                </a:solidFill>
                <a:effectLst/>
                <a:latin typeface="+mn-lt"/>
                <a:ea typeface="+mn-ea"/>
                <a:cs typeface="+mn-cs"/>
              </a:rPr>
              <a:t>National data: </a:t>
            </a:r>
            <a:r>
              <a:rPr lang="en-US" sz="1100" kern="1200" dirty="0">
                <a:solidFill>
                  <a:schemeClr val="tx1"/>
                </a:solidFill>
                <a:effectLst/>
                <a:latin typeface="+mn-lt"/>
                <a:ea typeface="+mn-ea"/>
                <a:cs typeface="+mn-cs"/>
              </a:rPr>
              <a:t>Total number of nonfatal injuries and illnesses (Days Away) 2016 by </a:t>
            </a:r>
            <a:r>
              <a:rPr lang="en-US" sz="1100" b="1" u="sng" kern="1200" dirty="0">
                <a:solidFill>
                  <a:schemeClr val="tx1"/>
                </a:solidFill>
                <a:effectLst/>
                <a:latin typeface="+mn-lt"/>
                <a:ea typeface="+mn-ea"/>
                <a:cs typeface="+mn-cs"/>
              </a:rPr>
              <a:t>EVENT OR EXPOSURE</a:t>
            </a:r>
            <a:r>
              <a:rPr lang="en-US" sz="1100" kern="1200" dirty="0">
                <a:solidFill>
                  <a:schemeClr val="tx1"/>
                </a:solidFill>
                <a:effectLst/>
                <a:latin typeface="+mn-lt"/>
                <a:ea typeface="+mn-ea"/>
                <a:cs typeface="+mn-cs"/>
              </a:rPr>
              <a:t>:</a:t>
            </a:r>
          </a:p>
          <a:p>
            <a:r>
              <a:rPr lang="en-US" sz="1100" kern="1200" dirty="0">
                <a:solidFill>
                  <a:schemeClr val="tx1"/>
                </a:solidFill>
                <a:effectLst/>
                <a:latin typeface="+mn-lt"/>
                <a:ea typeface="+mn-ea"/>
                <a:cs typeface="+mn-cs"/>
              </a:rPr>
              <a:t>Education and Health Services – Total – 166,530</a:t>
            </a:r>
          </a:p>
          <a:p>
            <a:r>
              <a:rPr lang="en-US" sz="1100" kern="1200" dirty="0">
                <a:solidFill>
                  <a:schemeClr val="tx1"/>
                </a:solidFill>
                <a:effectLst/>
                <a:latin typeface="+mn-lt"/>
                <a:ea typeface="+mn-ea"/>
                <a:cs typeface="+mn-cs"/>
              </a:rPr>
              <a:t>Violence and other injuries by persons or animals = 22,190</a:t>
            </a:r>
          </a:p>
          <a:p>
            <a:r>
              <a:rPr lang="en-US" sz="1100" kern="1200" dirty="0">
                <a:solidFill>
                  <a:schemeClr val="tx1"/>
                </a:solidFill>
                <a:effectLst/>
                <a:latin typeface="+mn-lt"/>
                <a:ea typeface="+mn-ea"/>
                <a:cs typeface="+mn-cs"/>
              </a:rPr>
              <a:t>	Intentional by person = 12,750 (11,810 hitting, kicking, beating, shoving)</a:t>
            </a:r>
          </a:p>
          <a:p>
            <a:r>
              <a:rPr lang="en-US" sz="1100" kern="1200" dirty="0">
                <a:solidFill>
                  <a:schemeClr val="tx1"/>
                </a:solidFill>
                <a:effectLst/>
                <a:latin typeface="+mn-lt"/>
                <a:ea typeface="+mn-ea"/>
                <a:cs typeface="+mn-cs"/>
              </a:rPr>
              <a:t>	Unintentional by person = 8,080 (4,040 occurred while restraining/subduing or while moving)</a:t>
            </a:r>
          </a:p>
          <a:p>
            <a:r>
              <a:rPr lang="en-US" sz="1100" kern="1200" dirty="0">
                <a:solidFill>
                  <a:schemeClr val="tx1"/>
                </a:solidFill>
                <a:effectLst/>
                <a:latin typeface="+mn-lt"/>
                <a:ea typeface="+mn-ea"/>
                <a:cs typeface="+mn-cs"/>
              </a:rPr>
              <a:t>Transportation incidents = 7,810</a:t>
            </a:r>
          </a:p>
          <a:p>
            <a:r>
              <a:rPr lang="en-US" sz="1100" kern="1200" dirty="0">
                <a:solidFill>
                  <a:schemeClr val="tx1"/>
                </a:solidFill>
                <a:effectLst/>
                <a:latin typeface="+mn-lt"/>
                <a:ea typeface="+mn-ea"/>
                <a:cs typeface="+mn-cs"/>
              </a:rPr>
              <a:t>Falls, Slips, Trips  = 43,660</a:t>
            </a:r>
          </a:p>
          <a:p>
            <a:r>
              <a:rPr lang="en-US" sz="1100" kern="1200" dirty="0">
                <a:solidFill>
                  <a:schemeClr val="tx1"/>
                </a:solidFill>
                <a:effectLst/>
                <a:latin typeface="+mn-lt"/>
                <a:ea typeface="+mn-ea"/>
                <a:cs typeface="+mn-cs"/>
              </a:rPr>
              <a:t>Exposure to harmful substances or environments = 6,100</a:t>
            </a:r>
          </a:p>
          <a:p>
            <a:r>
              <a:rPr lang="en-US" sz="1100" kern="1200" dirty="0">
                <a:solidFill>
                  <a:schemeClr val="tx1"/>
                </a:solidFill>
                <a:effectLst/>
                <a:latin typeface="+mn-lt"/>
                <a:ea typeface="+mn-ea"/>
                <a:cs typeface="+mn-cs"/>
              </a:rPr>
              <a:t>Contact with objects and equipment = 21,110</a:t>
            </a:r>
          </a:p>
          <a:p>
            <a:r>
              <a:rPr lang="en-US" sz="1100" kern="1200" dirty="0">
                <a:solidFill>
                  <a:schemeClr val="tx1"/>
                </a:solidFill>
                <a:effectLst/>
                <a:latin typeface="+mn-lt"/>
                <a:ea typeface="+mn-ea"/>
                <a:cs typeface="+mn-cs"/>
              </a:rPr>
              <a:t>Overexertion and bodily reaction = 65,160</a:t>
            </a:r>
          </a:p>
          <a:p>
            <a:r>
              <a:rPr lang="en-US" sz="1100" kern="1200" dirty="0">
                <a:solidFill>
                  <a:schemeClr val="tx1"/>
                </a:solidFill>
                <a:effectLst/>
                <a:latin typeface="+mn-lt"/>
                <a:ea typeface="+mn-ea"/>
                <a:cs typeface="+mn-cs"/>
              </a:rPr>
              <a:t>Other = 490</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Nonfatal of injury or illness </a:t>
            </a:r>
            <a:r>
              <a:rPr lang="en-US" sz="1100" b="1" u="sng" kern="1200" dirty="0">
                <a:solidFill>
                  <a:schemeClr val="tx1"/>
                </a:solidFill>
                <a:effectLst/>
                <a:latin typeface="+mn-lt"/>
                <a:ea typeface="+mn-ea"/>
                <a:cs typeface="+mn-cs"/>
              </a:rPr>
              <a:t>by SOURCE </a:t>
            </a:r>
          </a:p>
          <a:p>
            <a:r>
              <a:rPr lang="en-US" sz="1100" kern="1200" dirty="0">
                <a:solidFill>
                  <a:schemeClr val="tx1"/>
                </a:solidFill>
                <a:effectLst/>
                <a:latin typeface="+mn-lt"/>
                <a:ea typeface="+mn-ea"/>
                <a:cs typeface="+mn-cs"/>
              </a:rPr>
              <a:t>Education and Health Services = 166,530</a:t>
            </a:r>
          </a:p>
          <a:p>
            <a:r>
              <a:rPr lang="en-US" sz="1100" kern="1200" dirty="0">
                <a:solidFill>
                  <a:schemeClr val="tx1"/>
                </a:solidFill>
                <a:effectLst/>
                <a:latin typeface="+mn-lt"/>
                <a:ea typeface="+mn-ea"/>
                <a:cs typeface="+mn-cs"/>
              </a:rPr>
              <a:t>Chemicals and chemical products = 2100</a:t>
            </a:r>
          </a:p>
          <a:p>
            <a:r>
              <a:rPr lang="en-US" sz="1100" kern="1200" dirty="0">
                <a:solidFill>
                  <a:schemeClr val="tx1"/>
                </a:solidFill>
                <a:effectLst/>
                <a:latin typeface="+mn-lt"/>
                <a:ea typeface="+mn-ea"/>
                <a:cs typeface="+mn-cs"/>
              </a:rPr>
              <a:t>Containers, furniture and fixtures = 16,640 (Containers = boxes, crates, cartons, pots, pans, trays, cans; Furniture = beds and chairs)</a:t>
            </a:r>
          </a:p>
          <a:p>
            <a:r>
              <a:rPr lang="en-US" sz="1100" kern="1200" dirty="0">
                <a:solidFill>
                  <a:schemeClr val="tx1"/>
                </a:solidFill>
                <a:effectLst/>
                <a:latin typeface="+mn-lt"/>
                <a:ea typeface="+mn-ea"/>
                <a:cs typeface="+mn-cs"/>
              </a:rPr>
              <a:t>Machinery = 3020 (0ver 1/3 incidents from heating, cooling and cleaning machinery also includes are Food/beverage and medical surgical and x-ray machinery)</a:t>
            </a:r>
          </a:p>
          <a:p>
            <a:r>
              <a:rPr lang="en-US" sz="1100" kern="1200" dirty="0">
                <a:solidFill>
                  <a:schemeClr val="tx1"/>
                </a:solidFill>
                <a:effectLst/>
                <a:latin typeface="+mn-lt"/>
                <a:ea typeface="+mn-ea"/>
                <a:cs typeface="+mn-cs"/>
              </a:rPr>
              <a:t>Parts and materials = 2,280 (building materials include solid building materials, fasteners, wire)</a:t>
            </a:r>
          </a:p>
          <a:p>
            <a:r>
              <a:rPr lang="en-US" sz="1100" kern="1200" dirty="0">
                <a:solidFill>
                  <a:schemeClr val="tx1"/>
                </a:solidFill>
                <a:effectLst/>
                <a:latin typeface="+mn-lt"/>
                <a:ea typeface="+mn-ea"/>
                <a:cs typeface="+mn-cs"/>
              </a:rPr>
              <a:t>Persons, plants, animals, and minerals = 80,650 (21,310 source is the injured or ill worker; 56,040 other than injured or ill worker of those 56,040 there were 43,520 listed as “patients” and 8,090 listed as “other client or customer”)</a:t>
            </a:r>
          </a:p>
          <a:p>
            <a:r>
              <a:rPr lang="en-US" sz="1100" kern="1200" dirty="0">
                <a:solidFill>
                  <a:schemeClr val="tx1"/>
                </a:solidFill>
                <a:effectLst/>
                <a:latin typeface="+mn-lt"/>
                <a:ea typeface="+mn-ea"/>
                <a:cs typeface="+mn-cs"/>
              </a:rPr>
              <a:t>Structures and surfaces = 37,420 (33,340 = floors, walkways, ground surfaces)</a:t>
            </a:r>
          </a:p>
          <a:p>
            <a:r>
              <a:rPr lang="en-US" sz="1100" kern="1200" dirty="0">
                <a:solidFill>
                  <a:schemeClr val="tx1"/>
                </a:solidFill>
                <a:effectLst/>
                <a:latin typeface="+mn-lt"/>
                <a:ea typeface="+mn-ea"/>
                <a:cs typeface="+mn-cs"/>
              </a:rPr>
              <a:t>Tools, instruments, and equipment = 9,870 (6180 medical and surgical instruments and equipment)</a:t>
            </a:r>
          </a:p>
          <a:p>
            <a:r>
              <a:rPr lang="en-US" sz="1100" kern="1200" dirty="0">
                <a:solidFill>
                  <a:schemeClr val="tx1"/>
                </a:solidFill>
                <a:effectLst/>
                <a:latin typeface="+mn-lt"/>
                <a:ea typeface="+mn-ea"/>
                <a:cs typeface="+mn-cs"/>
              </a:rPr>
              <a:t>Vehicles = 11,170 (8020 highway vehicles; 2430 nonpowered plant and industrial vehicles like carts and dolly, hand truck)</a:t>
            </a:r>
          </a:p>
          <a:p>
            <a:r>
              <a:rPr lang="en-US" sz="1100" kern="1200" dirty="0">
                <a:solidFill>
                  <a:schemeClr val="tx1"/>
                </a:solidFill>
                <a:effectLst/>
                <a:latin typeface="+mn-lt"/>
                <a:ea typeface="+mn-ea"/>
                <a:cs typeface="+mn-cs"/>
              </a:rPr>
              <a:t>Other sources = 2600</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9CC448-35BC-47BC-8DD3-4DC0BE982AD6}" type="slidenum">
              <a:rPr lang="en-US" smtClean="0"/>
              <a:t>8</a:t>
            </a:fld>
            <a:endParaRPr lang="en-US"/>
          </a:p>
        </p:txBody>
      </p:sp>
    </p:spTree>
    <p:extLst>
      <p:ext uri="{BB962C8B-B14F-4D97-AF65-F5344CB8AC3E}">
        <p14:creationId xmlns:p14="http://schemas.microsoft.com/office/powerpoint/2010/main" val="245396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Federal OSHA </a:t>
            </a:r>
            <a:r>
              <a:rPr lang="en-US" dirty="0" err="1"/>
              <a:t>eTool</a:t>
            </a:r>
            <a:r>
              <a:rPr lang="en-US" dirty="0"/>
              <a:t> for Healthcare: https://www.osha.gov/SLTC/healthcarefacilities/index.html</a:t>
            </a:r>
          </a:p>
          <a:p>
            <a:endParaRPr lang="en-US" dirty="0"/>
          </a:p>
          <a:p>
            <a:r>
              <a:rPr lang="en-US" dirty="0"/>
              <a:t>Emergency response hazards: </a:t>
            </a:r>
            <a:r>
              <a:rPr lang="en-US" sz="1200" b="0" i="0" kern="1200" dirty="0">
                <a:solidFill>
                  <a:schemeClr val="tx1"/>
                </a:solidFill>
                <a:effectLst/>
                <a:latin typeface="+mn-lt"/>
                <a:ea typeface="+mn-ea"/>
                <a:cs typeface="+mn-cs"/>
              </a:rPr>
              <a:t>During the provision of emergency response care, healthcare workers may be exposed to chemical, biological, physical, or radioactive hazards. These hazards could be encountered singly or in combination with other hazards, could be a hazard that has never been or is rarely seen by the healthcare provider (e.g., anthrax), and could involve a large number of affected individuals that stresses available resources.</a:t>
            </a:r>
          </a:p>
          <a:p>
            <a:endParaRPr lang="en-US" dirty="0"/>
          </a:p>
        </p:txBody>
      </p:sp>
      <p:sp>
        <p:nvSpPr>
          <p:cNvPr id="4" name="Slide Number Placeholder 3"/>
          <p:cNvSpPr>
            <a:spLocks noGrp="1"/>
          </p:cNvSpPr>
          <p:nvPr>
            <p:ph type="sldNum" sz="quarter" idx="10"/>
          </p:nvPr>
        </p:nvSpPr>
        <p:spPr/>
        <p:txBody>
          <a:bodyPr/>
          <a:lstStyle/>
          <a:p>
            <a:fld id="{939CC448-35BC-47BC-8DD3-4DC0BE982AD6}" type="slidenum">
              <a:rPr lang="en-US" smtClean="0"/>
              <a:t>9</a:t>
            </a:fld>
            <a:endParaRPr lang="en-US"/>
          </a:p>
        </p:txBody>
      </p:sp>
    </p:spTree>
    <p:extLst>
      <p:ext uri="{BB962C8B-B14F-4D97-AF65-F5344CB8AC3E}">
        <p14:creationId xmlns:p14="http://schemas.microsoft.com/office/powerpoint/2010/main" val="187335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standards are listed in numeric order by part # not in order of frequency or severity of the citation.</a:t>
            </a:r>
          </a:p>
          <a:p>
            <a:endParaRPr lang="en-US" dirty="0"/>
          </a:p>
          <a:p>
            <a:r>
              <a:rPr lang="en-US" dirty="0"/>
              <a:t>The top 25 cited rules fall under Act 154 or the standards listed on this slide.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Top 25 does not include “other-than-serious”. All the rules listed in this presentation were cited as “serious” or higher.</a:t>
            </a:r>
          </a:p>
        </p:txBody>
      </p:sp>
      <p:sp>
        <p:nvSpPr>
          <p:cNvPr id="4" name="Slide Number Placeholder 3"/>
          <p:cNvSpPr>
            <a:spLocks noGrp="1"/>
          </p:cNvSpPr>
          <p:nvPr>
            <p:ph type="sldNum" sz="quarter" idx="10"/>
          </p:nvPr>
        </p:nvSpPr>
        <p:spPr/>
        <p:txBody>
          <a:bodyPr/>
          <a:lstStyle/>
          <a:p>
            <a:fld id="{939CC448-35BC-47BC-8DD3-4DC0BE982AD6}" type="slidenum">
              <a:rPr lang="en-US" smtClean="0"/>
              <a:t>10</a:t>
            </a:fld>
            <a:endParaRPr lang="en-US"/>
          </a:p>
        </p:txBody>
      </p:sp>
    </p:spTree>
    <p:extLst>
      <p:ext uri="{BB962C8B-B14F-4D97-AF65-F5344CB8AC3E}">
        <p14:creationId xmlns:p14="http://schemas.microsoft.com/office/powerpoint/2010/main" val="339151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determining if citations will be issued for Workplace Violence and Ergonomics citations, compliance officers may use information on the 300 log and incident rates to determine if the healthcare facility has a higher rate of incidents than the national average.</a:t>
            </a:r>
          </a:p>
          <a:p>
            <a:endParaRPr lang="en-US" dirty="0"/>
          </a:p>
          <a:p>
            <a:r>
              <a:rPr lang="en-US" dirty="0"/>
              <a:t>This is not the only factor used to determine if citations will be issued under the General Duty Clause but recommended that healthcare facilities track this.</a:t>
            </a:r>
          </a:p>
        </p:txBody>
      </p:sp>
      <p:sp>
        <p:nvSpPr>
          <p:cNvPr id="4" name="Slide Number Placeholder 3"/>
          <p:cNvSpPr>
            <a:spLocks noGrp="1"/>
          </p:cNvSpPr>
          <p:nvPr>
            <p:ph type="sldNum" sz="quarter" idx="10"/>
          </p:nvPr>
        </p:nvSpPr>
        <p:spPr/>
        <p:txBody>
          <a:bodyPr/>
          <a:lstStyle/>
          <a:p>
            <a:fld id="{810E1E9A-E921-4174-A0FC-51868D7AC568}" type="slidenum">
              <a:rPr lang="en-US" smtClean="0"/>
              <a:t>11</a:t>
            </a:fld>
            <a:endParaRPr lang="en-US"/>
          </a:p>
        </p:txBody>
      </p:sp>
    </p:spTree>
    <p:extLst>
      <p:ext uri="{BB962C8B-B14F-4D97-AF65-F5344CB8AC3E}">
        <p14:creationId xmlns:p14="http://schemas.microsoft.com/office/powerpoint/2010/main" val="138941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2D3A0F3D-1942-4A33-B3F3-F25A5E93141E}" type="datetimeFigureOut">
              <a:rPr lang="en-US" smtClean="0"/>
              <a:t>6/5/2018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2C82571-F6C1-4286-9342-7A7C0D691656}" type="slidenum">
              <a:rPr lang="en-US" smtClean="0"/>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3A0F3D-1942-4A33-B3F3-F25A5E93141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82571-F6C1-4286-9342-7A7C0D69165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3A0F3D-1942-4A33-B3F3-F25A5E93141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82571-F6C1-4286-9342-7A7C0D69165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p>
        </p:txBody>
      </p:sp>
      <p:sp>
        <p:nvSpPr>
          <p:cNvPr id="3" name="Text Placeholder 2"/>
          <p:cNvSpPr>
            <a:spLocks noGrp="1"/>
          </p:cNvSpPr>
          <p:nvPr>
            <p:ph type="body" sz="half" idx="1"/>
          </p:nvPr>
        </p:nvSpPr>
        <p:spPr>
          <a:xfrm>
            <a:off x="607484" y="1598613"/>
            <a:ext cx="538268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3367" y="1598613"/>
            <a:ext cx="5382684" cy="4497387"/>
          </a:xfrm>
        </p:spPr>
        <p:txBody>
          <a:bodyPr/>
          <a:lstStyle/>
          <a:p>
            <a:pPr lvl="0"/>
            <a:endParaRPr lang="en-US" noProof="0" dirty="0"/>
          </a:p>
        </p:txBody>
      </p:sp>
      <p:sp>
        <p:nvSpPr>
          <p:cNvPr id="5" name="Rectangle 68"/>
          <p:cNvSpPr>
            <a:spLocks noGrp="1" noChangeArrowheads="1"/>
          </p:cNvSpPr>
          <p:nvPr>
            <p:ph type="dt" sz="half" idx="10"/>
          </p:nvPr>
        </p:nvSpPr>
        <p:spPr/>
        <p:txBody>
          <a:bodyPr/>
          <a:lstStyle>
            <a:lvl1pPr>
              <a:defRPr/>
            </a:lvl1pPr>
          </a:lstStyle>
          <a:p>
            <a:pPr>
              <a:defRPr/>
            </a:pPr>
            <a:fld id="{B354FBD3-621A-40D7-B986-EC8D8BA86D65}" type="datetime1">
              <a:rPr lang="en-US"/>
              <a:pPr>
                <a:defRPr/>
              </a:pPr>
              <a:t>6/5/2018</a:t>
            </a:fld>
            <a:endParaRPr lang="en-US" dirty="0"/>
          </a:p>
        </p:txBody>
      </p:sp>
      <p:sp>
        <p:nvSpPr>
          <p:cNvPr id="6" name="Rectangle 69"/>
          <p:cNvSpPr>
            <a:spLocks noGrp="1" noChangeArrowheads="1"/>
          </p:cNvSpPr>
          <p:nvPr>
            <p:ph type="ftr" sz="quarter" idx="11"/>
          </p:nvPr>
        </p:nvSpPr>
        <p:spPr/>
        <p:txBody>
          <a:bodyPr/>
          <a:lstStyle>
            <a:lvl1pPr>
              <a:defRPr/>
            </a:lvl1pPr>
          </a:lstStyle>
          <a:p>
            <a:pPr>
              <a:defRPr/>
            </a:pPr>
            <a:endParaRPr lang="en-US" dirty="0"/>
          </a:p>
        </p:txBody>
      </p:sp>
      <p:sp>
        <p:nvSpPr>
          <p:cNvPr id="7" name="Rectangle 70"/>
          <p:cNvSpPr>
            <a:spLocks noGrp="1" noChangeArrowheads="1"/>
          </p:cNvSpPr>
          <p:nvPr>
            <p:ph type="sldNum" sz="quarter" idx="12"/>
          </p:nvPr>
        </p:nvSpPr>
        <p:spPr/>
        <p:txBody>
          <a:bodyPr/>
          <a:lstStyle>
            <a:lvl1pPr>
              <a:defRPr/>
            </a:lvl1pPr>
          </a:lstStyle>
          <a:p>
            <a:pPr>
              <a:defRPr/>
            </a:pPr>
            <a:fld id="{5AA001F8-0B71-4FD4-B3CA-F223169C89D1}" type="slidenum">
              <a:rPr lang="en-US"/>
              <a:pPr>
                <a:defRPr/>
              </a:pPr>
              <a:t>‹#›</a:t>
            </a:fld>
            <a:endParaRPr lang="en-US" dirty="0"/>
          </a:p>
        </p:txBody>
      </p:sp>
    </p:spTree>
    <p:extLst>
      <p:ext uri="{BB962C8B-B14F-4D97-AF65-F5344CB8AC3E}">
        <p14:creationId xmlns:p14="http://schemas.microsoft.com/office/powerpoint/2010/main" val="1941185628"/>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a:t>Click to edit Master title style</a:t>
            </a:r>
          </a:p>
        </p:txBody>
      </p:sp>
      <p:sp>
        <p:nvSpPr>
          <p:cNvPr id="3" name="Table Placeholder 2"/>
          <p:cNvSpPr>
            <a:spLocks noGrp="1"/>
          </p:cNvSpPr>
          <p:nvPr>
            <p:ph type="tbl" idx="1"/>
          </p:nvPr>
        </p:nvSpPr>
        <p:spPr>
          <a:xfrm>
            <a:off x="607485" y="1598613"/>
            <a:ext cx="10968567" cy="4497387"/>
          </a:xfrm>
        </p:spPr>
        <p:txBody>
          <a:bodyPr/>
          <a:lstStyle/>
          <a:p>
            <a:pPr lvl="0"/>
            <a:endParaRPr lang="en-US" noProof="0" dirty="0"/>
          </a:p>
        </p:txBody>
      </p:sp>
      <p:sp>
        <p:nvSpPr>
          <p:cNvPr id="4" name="Rectangle 68"/>
          <p:cNvSpPr>
            <a:spLocks noGrp="1" noChangeArrowheads="1"/>
          </p:cNvSpPr>
          <p:nvPr>
            <p:ph type="dt" sz="half" idx="10"/>
          </p:nvPr>
        </p:nvSpPr>
        <p:spPr/>
        <p:txBody>
          <a:bodyPr/>
          <a:lstStyle>
            <a:lvl1pPr>
              <a:defRPr/>
            </a:lvl1pPr>
          </a:lstStyle>
          <a:p>
            <a:pPr>
              <a:defRPr/>
            </a:pPr>
            <a:fld id="{DD496204-C478-4F45-8DD5-1D7EB7BCC401}" type="datetime1">
              <a:rPr lang="en-US"/>
              <a:pPr>
                <a:defRPr/>
              </a:pPr>
              <a:t>6/5/2018</a:t>
            </a:fld>
            <a:endParaRPr lang="en-US" dirty="0"/>
          </a:p>
        </p:txBody>
      </p:sp>
      <p:sp>
        <p:nvSpPr>
          <p:cNvPr id="5" name="Rectangle 69"/>
          <p:cNvSpPr>
            <a:spLocks noGrp="1" noChangeArrowheads="1"/>
          </p:cNvSpPr>
          <p:nvPr>
            <p:ph type="ftr" sz="quarter" idx="11"/>
          </p:nvPr>
        </p:nvSpPr>
        <p:spPr/>
        <p:txBody>
          <a:bodyPr/>
          <a:lstStyle>
            <a:lvl1pPr>
              <a:defRPr/>
            </a:lvl1pPr>
          </a:lstStyle>
          <a:p>
            <a:pPr>
              <a:defRPr/>
            </a:pPr>
            <a:endParaRPr lang="en-US" dirty="0"/>
          </a:p>
        </p:txBody>
      </p:sp>
      <p:sp>
        <p:nvSpPr>
          <p:cNvPr id="6" name="Rectangle 70"/>
          <p:cNvSpPr>
            <a:spLocks noGrp="1" noChangeArrowheads="1"/>
          </p:cNvSpPr>
          <p:nvPr>
            <p:ph type="sldNum" sz="quarter" idx="12"/>
          </p:nvPr>
        </p:nvSpPr>
        <p:spPr/>
        <p:txBody>
          <a:bodyPr/>
          <a:lstStyle>
            <a:lvl1pPr>
              <a:defRPr/>
            </a:lvl1pPr>
          </a:lstStyle>
          <a:p>
            <a:pPr>
              <a:defRPr/>
            </a:pPr>
            <a:fld id="{8F7FCA0F-FFD8-4C21-9674-81C3C12F89DA}" type="slidenum">
              <a:rPr lang="en-US"/>
              <a:pPr>
                <a:defRPr/>
              </a:pPr>
              <a:t>‹#›</a:t>
            </a:fld>
            <a:endParaRPr lang="en-US" dirty="0"/>
          </a:p>
        </p:txBody>
      </p:sp>
    </p:spTree>
    <p:extLst>
      <p:ext uri="{BB962C8B-B14F-4D97-AF65-F5344CB8AC3E}">
        <p14:creationId xmlns:p14="http://schemas.microsoft.com/office/powerpoint/2010/main" val="280141089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3564" y="2419005"/>
            <a:ext cx="10363200" cy="871075"/>
          </a:xfrm>
        </p:spPr>
        <p:txBody>
          <a:bodyPr anchor="b">
            <a:normAutofit/>
          </a:bodyPr>
          <a:lstStyle>
            <a:lvl1pPr algn="l">
              <a:defRPr sz="5400"/>
            </a:lvl1pPr>
          </a:lstStyle>
          <a:p>
            <a:r>
              <a:rPr lang="en-US" dirty="0" smtClean="0"/>
              <a:t>Title</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a:t>
            </a:r>
          </a:p>
          <a:p>
            <a:r>
              <a:rPr lang="en-US" dirty="0" smtClean="0"/>
              <a:t>Date</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684" y="105973"/>
            <a:ext cx="3160736" cy="994859"/>
          </a:xfrm>
          <a:prstGeom prst="rect">
            <a:avLst/>
          </a:prstGeom>
        </p:spPr>
      </p:pic>
      <p:pic>
        <p:nvPicPr>
          <p:cNvPr id="2050" name="Picture 2" descr="http://mhcsa.org/wp-content/uploads/2013/03/home.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48273"/>
          <a:stretch/>
        </p:blipFill>
        <p:spPr bwMode="auto">
          <a:xfrm>
            <a:off x="7962900" y="5083874"/>
            <a:ext cx="4038600" cy="12504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155171" y="1"/>
            <a:ext cx="683029"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custDataLst>
      <p:tags r:id="rId1"/>
    </p:custDataLst>
    <p:extLst>
      <p:ext uri="{BB962C8B-B14F-4D97-AF65-F5344CB8AC3E}">
        <p14:creationId xmlns:p14="http://schemas.microsoft.com/office/powerpoint/2010/main" val="4134720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5077" y="136527"/>
            <a:ext cx="10679723" cy="980097"/>
          </a:xfrm>
        </p:spPr>
        <p:txBody>
          <a:bodyPr>
            <a:normAutofit/>
          </a:bodyPr>
          <a:lstStyle>
            <a:lvl1pPr>
              <a:defRPr sz="4000" b="1">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055077" y="1487243"/>
            <a:ext cx="10679723" cy="4721958"/>
          </a:xfrm>
        </p:spPr>
        <p:txBody>
          <a:bodyPr/>
          <a:lstStyle>
            <a:lvl1pPr marL="0" indent="0">
              <a:buClr>
                <a:srgbClr val="990000"/>
              </a:buClr>
              <a:buSzPct val="125000"/>
              <a:buFontTx/>
              <a:buNone/>
              <a:defRPr b="0">
                <a:solidFill>
                  <a:schemeClr val="tx1"/>
                </a:solidFill>
              </a:defRPr>
            </a:lvl1pPr>
            <a:lvl2pPr marL="685800" indent="-228600">
              <a:buClr>
                <a:srgbClr val="990000"/>
              </a:buClr>
              <a:buSzPct val="135000"/>
              <a:buFont typeface="Wingdings" panose="05000000000000000000" pitchFamily="2" charset="2"/>
              <a:buChar char="§"/>
              <a:defRPr/>
            </a:lvl2pPr>
            <a:lvl3pPr>
              <a:buClr>
                <a:srgbClr val="990000"/>
              </a:buClr>
              <a:buSzPct val="160000"/>
              <a:defRPr/>
            </a:lvl3pPr>
            <a:lvl4pPr>
              <a:buClr>
                <a:srgbClr val="990000"/>
              </a:buClr>
              <a:defRPr/>
            </a:lvl4pPr>
            <a:lvl5pPr>
              <a:buClr>
                <a:srgbClr val="99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rotWithShape="1">
          <a:blip r:embed="rId2"/>
          <a:srcRect t="7681"/>
          <a:stretch/>
        </p:blipFill>
        <p:spPr>
          <a:xfrm>
            <a:off x="716281" y="6209202"/>
            <a:ext cx="2590476" cy="659423"/>
          </a:xfrm>
          <a:prstGeom prst="rect">
            <a:avLst/>
          </a:prstGeom>
        </p:spPr>
      </p:pic>
      <p:sp>
        <p:nvSpPr>
          <p:cNvPr id="5" name="Footer Placeholder 4"/>
          <p:cNvSpPr>
            <a:spLocks noGrp="1"/>
          </p:cNvSpPr>
          <p:nvPr>
            <p:ph type="ftr" sz="quarter" idx="11"/>
          </p:nvPr>
        </p:nvSpPr>
        <p:spPr>
          <a:xfrm>
            <a:off x="4120661" y="6356350"/>
            <a:ext cx="4114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9220200" y="6356352"/>
            <a:ext cx="2743200" cy="365125"/>
          </a:xfrm>
        </p:spPr>
        <p:txBody>
          <a:bodyPr/>
          <a:lstStyle/>
          <a:p>
            <a:fld id="{4F0C5D65-92B4-4EEF-B64B-27F77E1BA6C0}" type="datetimeFigureOut">
              <a:rPr lang="en-US" smtClean="0">
                <a:solidFill>
                  <a:prstClr val="black">
                    <a:tint val="75000"/>
                  </a:prstClr>
                </a:solidFill>
              </a:rPr>
              <a:pPr/>
              <a:t>6/5/2018</a:t>
            </a:fld>
            <a:r>
              <a:rPr lang="en-US" dirty="0" smtClean="0">
                <a:solidFill>
                  <a:prstClr val="black">
                    <a:tint val="75000"/>
                  </a:prstClr>
                </a:solidFill>
              </a:rPr>
              <a:t>     </a:t>
            </a:r>
            <a:fld id="{DE22561E-615B-4DCD-A356-32B7153733E7}" type="slidenum">
              <a:rPr lang="en-US" smtClean="0">
                <a:solidFill>
                  <a:prstClr val="black">
                    <a:tint val="75000"/>
                  </a:prstClr>
                </a:solidFill>
              </a:rPr>
              <a:pPr/>
              <a:t>‹#›</a:t>
            </a:fld>
            <a:endParaRPr lang="en-US" dirty="0">
              <a:solidFill>
                <a:prstClr val="black">
                  <a:tint val="75000"/>
                </a:prstClr>
              </a:solidFill>
            </a:endParaRPr>
          </a:p>
        </p:txBody>
      </p:sp>
      <p:sp>
        <p:nvSpPr>
          <p:cNvPr id="8" name="Rectangle 7"/>
          <p:cNvSpPr/>
          <p:nvPr userDrawn="1"/>
        </p:nvSpPr>
        <p:spPr>
          <a:xfrm>
            <a:off x="155171" y="1"/>
            <a:ext cx="683029" cy="68579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47327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32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136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036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8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3A0F3D-1942-4A33-B3F3-F25A5E93141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82571-F6C1-4286-9342-7A7C0D691656}" type="slidenum">
              <a:rPr lang="en-US" smtClean="0"/>
              <a:t>‹#›</a:t>
            </a:fld>
            <a:endParaRPr lang="en-US"/>
          </a:p>
        </p:txBody>
      </p:sp>
      <p:pic>
        <p:nvPicPr>
          <p:cNvPr id="7" name="Picture 5" descr="new MIOSHA logo">
            <a:extLst>
              <a:ext uri="{FF2B5EF4-FFF2-40B4-BE49-F238E27FC236}">
                <a16:creationId xmlns:a16="http://schemas.microsoft.com/office/drawing/2014/main" xmlns="" id="{474D920D-4573-489A-A2EE-714A1B4DEF3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536" y="5697763"/>
            <a:ext cx="1111825" cy="10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236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82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397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84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950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D3A0F3D-1942-4A33-B3F3-F25A5E93141E}"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C82571-F6C1-4286-9342-7A7C0D691656}" type="slidenum">
              <a:rPr lang="en-US" smtClean="0"/>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1800"/>
          </a:p>
        </p:txBody>
      </p:sp>
      <p:pic>
        <p:nvPicPr>
          <p:cNvPr id="11" name="Picture 5" descr="new MIOSHA logo">
            <a:extLst>
              <a:ext uri="{FF2B5EF4-FFF2-40B4-BE49-F238E27FC236}">
                <a16:creationId xmlns:a16="http://schemas.microsoft.com/office/drawing/2014/main" xmlns="" id="{E5075CC6-DB96-4740-97B1-71B8549F123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536" y="5697763"/>
            <a:ext cx="1111825" cy="10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3A0F3D-1942-4A33-B3F3-F25A5E93141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82571-F6C1-4286-9342-7A7C0D691656}" type="slidenum">
              <a:rPr lang="en-US" smtClean="0"/>
              <a:t>‹#›</a:t>
            </a:fld>
            <a:endParaRPr lang="en-US"/>
          </a:p>
        </p:txBody>
      </p:sp>
      <p:pic>
        <p:nvPicPr>
          <p:cNvPr id="9" name="Picture 5" descr="new MIOSHA logo">
            <a:extLst>
              <a:ext uri="{FF2B5EF4-FFF2-40B4-BE49-F238E27FC236}">
                <a16:creationId xmlns:a16="http://schemas.microsoft.com/office/drawing/2014/main" xmlns="" id="{16F6C604-C284-4317-8C47-07E17983B6E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536" y="5697763"/>
            <a:ext cx="1111825" cy="10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D3A0F3D-1942-4A33-B3F3-F25A5E93141E}"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C82571-F6C1-4286-9342-7A7C0D69165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2D3A0F3D-1942-4A33-B3F3-F25A5E93141E}"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C82571-F6C1-4286-9342-7A7C0D69165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Date Placeholder 1"/>
          <p:cNvSpPr>
            <a:spLocks noGrp="1"/>
          </p:cNvSpPr>
          <p:nvPr>
            <p:ph type="dt" sz="half" idx="10"/>
          </p:nvPr>
        </p:nvSpPr>
        <p:spPr/>
        <p:txBody>
          <a:bodyPr/>
          <a:lstStyle/>
          <a:p>
            <a:fld id="{2D3A0F3D-1942-4A33-B3F3-F25A5E93141E}"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C82571-F6C1-4286-9342-7A7C0D691656}" type="slidenum">
              <a:rPr lang="en-US" smtClean="0"/>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7" name="Picture 5" descr="new MIOSHA logo">
            <a:extLst>
              <a:ext uri="{FF2B5EF4-FFF2-40B4-BE49-F238E27FC236}">
                <a16:creationId xmlns:a16="http://schemas.microsoft.com/office/drawing/2014/main" xmlns="" id="{D50DE77A-8802-4C03-8119-C05A67B5628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536" y="5697763"/>
            <a:ext cx="1111825" cy="10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D3A0F3D-1942-4A33-B3F3-F25A5E93141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82571-F6C1-4286-9342-7A7C0D69165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2D3A0F3D-1942-4A33-B3F3-F25A5E93141E}"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C82571-F6C1-4286-9342-7A7C0D691656}" type="slidenum">
              <a:rPr lang="en-US" smtClean="0"/>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3A0F3D-1942-4A33-B3F3-F25A5E93141E}" type="datetimeFigureOut">
              <a:rPr lang="en-US" smtClean="0"/>
              <a:t>6/5/2018</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2C82571-F6C1-4286-9342-7A7C0D691656}" type="slidenum">
              <a:rPr lang="en-US" smtClean="0"/>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C5D65-92B4-4EEF-B64B-27F77E1BA6C0}" type="datetimeFigureOut">
              <a:rPr lang="en-US" smtClean="0">
                <a:solidFill>
                  <a:prstClr val="black">
                    <a:tint val="75000"/>
                  </a:prstClr>
                </a:solidFill>
              </a:rPr>
              <a:pPr/>
              <a:t>6/5/2018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22561E-615B-4DCD-A356-32B7153733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0779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osha.gov/SLTC/healthcarefacilities/index.html" TargetMode="Externa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0.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5638800"/>
            <a:ext cx="6553200" cy="729430"/>
          </a:xfrm>
          <a:prstGeom prst="rect">
            <a:avLst/>
          </a:prstGeom>
        </p:spPr>
        <p:txBody>
          <a:bodyPr wrap="square">
            <a:spAutoFit/>
          </a:bodyPr>
          <a:lstStyle/>
          <a:p>
            <a:pPr eaLnBrk="0" hangingPunct="0">
              <a:lnSpc>
                <a:spcPct val="115000"/>
              </a:lnSpc>
              <a:spcAft>
                <a:spcPts val="1000"/>
              </a:spcAft>
            </a:pPr>
            <a:r>
              <a:rPr lang="en-US" sz="1200" dirty="0">
                <a:ea typeface="Calibri" panose="020F0502020204030204" pitchFamily="34" charset="0"/>
                <a:cs typeface="Times New Roman" panose="02020603050405020304" pitchFamily="18" charset="0"/>
              </a:rPr>
              <a:t>This information is intended to provide general guidelines for educational purposes.  It is not intended and should not be construed as legal or medical advice. The viewpoints expressed are those of the speaker and are not necessarily views endorsed by the Michigan Health Care Safety Association.</a:t>
            </a:r>
          </a:p>
        </p:txBody>
      </p:sp>
      <p:sp>
        <p:nvSpPr>
          <p:cNvPr id="5" name="TextBox 4"/>
          <p:cNvSpPr txBox="1"/>
          <p:nvPr/>
        </p:nvSpPr>
        <p:spPr>
          <a:xfrm>
            <a:off x="1981200" y="1272174"/>
            <a:ext cx="8686800" cy="3508653"/>
          </a:xfrm>
          <a:prstGeom prst="rect">
            <a:avLst/>
          </a:prstGeom>
          <a:noFill/>
        </p:spPr>
        <p:txBody>
          <a:bodyPr wrap="square" rtlCol="0">
            <a:spAutoFit/>
          </a:bodyPr>
          <a:lstStyle/>
          <a:p>
            <a:pPr algn="ctr"/>
            <a:r>
              <a:rPr lang="en-US" dirty="0">
                <a:solidFill>
                  <a:prstClr val="black"/>
                </a:solidFill>
              </a:rPr>
              <a:t> </a:t>
            </a:r>
            <a:r>
              <a:rPr lang="en-US" sz="3200" b="1" dirty="0">
                <a:solidFill>
                  <a:srgbClr val="FF6600"/>
                </a:solidFill>
              </a:rPr>
              <a:t>MHCSA Presentation </a:t>
            </a:r>
            <a:r>
              <a:rPr lang="en-US" sz="2800" b="1" dirty="0">
                <a:solidFill>
                  <a:srgbClr val="FF6600"/>
                </a:solidFill>
              </a:rPr>
              <a:t> </a:t>
            </a:r>
          </a:p>
          <a:p>
            <a:pPr algn="ctr"/>
            <a:r>
              <a:rPr lang="en-US" sz="2000" b="1" dirty="0">
                <a:solidFill>
                  <a:prstClr val="black"/>
                </a:solidFill>
              </a:rPr>
              <a:t>June 15, 2018, 12 Noon to 1pm Eastern</a:t>
            </a:r>
          </a:p>
          <a:p>
            <a:pPr algn="ctr"/>
            <a:endParaRPr lang="en-US" sz="1000" b="1" dirty="0">
              <a:solidFill>
                <a:srgbClr val="FF6600"/>
              </a:solidFill>
            </a:endParaRPr>
          </a:p>
          <a:p>
            <a:pPr algn="ctr"/>
            <a:r>
              <a:rPr lang="en-US" sz="3200" b="1" dirty="0" smtClean="0">
                <a:solidFill>
                  <a:srgbClr val="4472C4">
                    <a:lumMod val="75000"/>
                  </a:srgbClr>
                </a:solidFill>
              </a:rPr>
              <a:t>MIOSHA Update for Inpatient Healthcare Settings</a:t>
            </a:r>
          </a:p>
          <a:p>
            <a:pPr algn="ctr"/>
            <a:r>
              <a:rPr lang="en-US" sz="2400" b="1" dirty="0" smtClean="0">
                <a:solidFill>
                  <a:srgbClr val="4472C4">
                    <a:lumMod val="75000"/>
                  </a:srgbClr>
                </a:solidFill>
              </a:rPr>
              <a:t>Barton </a:t>
            </a:r>
            <a:r>
              <a:rPr lang="en-US" sz="2400" b="1" dirty="0">
                <a:solidFill>
                  <a:srgbClr val="4472C4">
                    <a:lumMod val="75000"/>
                  </a:srgbClr>
                </a:solidFill>
              </a:rPr>
              <a:t>G. </a:t>
            </a:r>
            <a:r>
              <a:rPr lang="en-US" sz="2400" b="1" dirty="0">
                <a:solidFill>
                  <a:srgbClr val="4472C4">
                    <a:lumMod val="75000"/>
                  </a:srgbClr>
                </a:solidFill>
              </a:rPr>
              <a:t>Pickelman, CIH, Director, MOSHA</a:t>
            </a:r>
          </a:p>
          <a:p>
            <a:pPr algn="ctr"/>
            <a:endParaRPr lang="en-US" sz="1000" dirty="0">
              <a:solidFill>
                <a:prstClr val="black"/>
              </a:solidFill>
            </a:endParaRPr>
          </a:p>
          <a:p>
            <a:pPr algn="ctr"/>
            <a:r>
              <a:rPr lang="en-US" sz="2400" dirty="0">
                <a:solidFill>
                  <a:prstClr val="black"/>
                </a:solidFill>
              </a:rPr>
              <a:t>Phone:</a:t>
            </a:r>
            <a:r>
              <a:rPr lang="en-US" sz="2400" b="1" dirty="0">
                <a:solidFill>
                  <a:prstClr val="black"/>
                </a:solidFill>
              </a:rPr>
              <a:t> 1-415-655-0001 </a:t>
            </a:r>
          </a:p>
          <a:p>
            <a:pPr algn="ctr"/>
            <a:r>
              <a:rPr lang="en-US" sz="2400" dirty="0">
                <a:solidFill>
                  <a:prstClr val="black"/>
                </a:solidFill>
              </a:rPr>
              <a:t>Meeting No:  </a:t>
            </a:r>
            <a:r>
              <a:rPr lang="en-US" sz="2400" b="1" dirty="0">
                <a:solidFill>
                  <a:prstClr val="black"/>
                </a:solidFill>
              </a:rPr>
              <a:t>640 547 120 #</a:t>
            </a:r>
          </a:p>
          <a:p>
            <a:pPr algn="ctr"/>
            <a:endParaRPr lang="en-US" sz="1000" b="1" dirty="0">
              <a:solidFill>
                <a:srgbClr val="FF7900"/>
              </a:solidFill>
            </a:endParaRPr>
          </a:p>
          <a:p>
            <a:pPr algn="ctr"/>
            <a:r>
              <a:rPr lang="en-US" dirty="0">
                <a:solidFill>
                  <a:prstClr val="black"/>
                </a:solidFill>
              </a:rPr>
              <a:t>The meeting numbers are DIFFERENT for the conference call and presentation.</a:t>
            </a:r>
          </a:p>
          <a:p>
            <a:pPr algn="ctr"/>
            <a:r>
              <a:rPr lang="en-US" dirty="0">
                <a:solidFill>
                  <a:prstClr val="black"/>
                </a:solidFill>
              </a:rPr>
              <a:t>See your e-mail invite for the link to view the presentation.</a:t>
            </a:r>
          </a:p>
        </p:txBody>
      </p:sp>
    </p:spTree>
    <p:custDataLst>
      <p:tags r:id="rId1"/>
    </p:custDataLst>
    <p:extLst>
      <p:ext uri="{BB962C8B-B14F-4D97-AF65-F5344CB8AC3E}">
        <p14:creationId xmlns:p14="http://schemas.microsoft.com/office/powerpoint/2010/main" val="4019342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503" y="295286"/>
            <a:ext cx="10058400" cy="1070283"/>
          </a:xfrm>
        </p:spPr>
        <p:txBody>
          <a:bodyPr>
            <a:noAutofit/>
          </a:bodyPr>
          <a:lstStyle/>
          <a:p>
            <a:r>
              <a:rPr lang="en-US" sz="3600" dirty="0">
                <a:effectLst/>
              </a:rPr>
              <a:t>2017 Top 25 Cited Rules for NAICS 622, Hospitals, are found in the following:</a:t>
            </a:r>
          </a:p>
        </p:txBody>
      </p:sp>
      <p:sp>
        <p:nvSpPr>
          <p:cNvPr id="3" name="Content Placeholder 2"/>
          <p:cNvSpPr>
            <a:spLocks noGrp="1"/>
          </p:cNvSpPr>
          <p:nvPr>
            <p:ph sz="half" idx="1"/>
          </p:nvPr>
        </p:nvSpPr>
        <p:spPr>
          <a:xfrm>
            <a:off x="1447800" y="2347937"/>
            <a:ext cx="5181600" cy="3595664"/>
          </a:xfrm>
          <a:solidFill>
            <a:schemeClr val="accent5">
              <a:lumMod val="20000"/>
              <a:lumOff val="80000"/>
            </a:schemeClr>
          </a:solidFill>
        </p:spPr>
        <p:txBody>
          <a:bodyPr>
            <a:normAutofit/>
          </a:bodyPr>
          <a:lstStyle/>
          <a:p>
            <a:pPr marL="0" indent="0" algn="ctr">
              <a:buNone/>
            </a:pPr>
            <a:r>
              <a:rPr lang="en-US" sz="2400" u="sng" dirty="0"/>
              <a:t>Occupational Health</a:t>
            </a:r>
          </a:p>
          <a:p>
            <a:r>
              <a:rPr lang="en-US" sz="2000" dirty="0"/>
              <a:t>Part 305 Asbestos in General Industry</a:t>
            </a:r>
          </a:p>
          <a:p>
            <a:r>
              <a:rPr lang="en-US" sz="2000" dirty="0"/>
              <a:t>Part 306 Formaldehyde</a:t>
            </a:r>
          </a:p>
          <a:p>
            <a:r>
              <a:rPr lang="en-US" sz="2000" dirty="0"/>
              <a:t>Part 430 Hazard Communication</a:t>
            </a:r>
          </a:p>
          <a:p>
            <a:r>
              <a:rPr lang="en-US" sz="2000" dirty="0"/>
              <a:t>Part 433 Personal Protective Equipment</a:t>
            </a:r>
          </a:p>
          <a:p>
            <a:r>
              <a:rPr lang="en-US" sz="2000" dirty="0"/>
              <a:t>Part 45</a:t>
            </a:r>
            <a:r>
              <a:rPr lang="en-US" sz="2000" dirty="0">
                <a:latin typeface="Arial" panose="020B0604020202020204" pitchFamily="34" charset="0"/>
                <a:cs typeface="Arial" panose="020B0604020202020204" pitchFamily="34" charset="0"/>
              </a:rPr>
              <a:t>1</a:t>
            </a:r>
            <a:r>
              <a:rPr lang="en-US" sz="2000" dirty="0"/>
              <a:t> Respiratory Protection</a:t>
            </a:r>
          </a:p>
          <a:p>
            <a:r>
              <a:rPr lang="en-US" sz="2000" dirty="0"/>
              <a:t>Part 472 Medical Services and First Aid</a:t>
            </a:r>
          </a:p>
          <a:p>
            <a:r>
              <a:rPr lang="en-US" sz="2000" dirty="0"/>
              <a:t>Part 554 Bloodborne Infectious Diseases</a:t>
            </a:r>
          </a:p>
        </p:txBody>
      </p:sp>
      <p:sp>
        <p:nvSpPr>
          <p:cNvPr id="7" name="Content Placeholder 6"/>
          <p:cNvSpPr>
            <a:spLocks noGrp="1"/>
          </p:cNvSpPr>
          <p:nvPr>
            <p:ph sz="half" idx="2"/>
          </p:nvPr>
        </p:nvSpPr>
        <p:spPr>
          <a:xfrm>
            <a:off x="6705600" y="2347937"/>
            <a:ext cx="5181600" cy="3595664"/>
          </a:xfrm>
          <a:solidFill>
            <a:schemeClr val="accent6">
              <a:lumMod val="20000"/>
              <a:lumOff val="80000"/>
            </a:schemeClr>
          </a:solidFill>
        </p:spPr>
        <p:txBody>
          <a:bodyPr>
            <a:normAutofit/>
          </a:bodyPr>
          <a:lstStyle/>
          <a:p>
            <a:pPr marL="0" indent="0" algn="ctr">
              <a:buNone/>
            </a:pPr>
            <a:r>
              <a:rPr lang="en-US" sz="2400" u="sng" dirty="0"/>
              <a:t>Occupational Safety</a:t>
            </a:r>
          </a:p>
          <a:p>
            <a:r>
              <a:rPr lang="en-US" sz="2000" dirty="0"/>
              <a:t>Part </a:t>
            </a:r>
            <a:r>
              <a:rPr lang="en-US" sz="2000" dirty="0">
                <a:latin typeface="Arial" panose="020B0604020202020204" pitchFamily="34" charset="0"/>
                <a:cs typeface="Arial" panose="020B0604020202020204" pitchFamily="34" charset="0"/>
              </a:rPr>
              <a:t>1</a:t>
            </a:r>
            <a:r>
              <a:rPr lang="en-US" sz="2000" dirty="0"/>
              <a:t> General Provisions</a:t>
            </a:r>
          </a:p>
          <a:p>
            <a:r>
              <a:rPr lang="en-US" sz="2000" dirty="0"/>
              <a:t>Part 2</a:t>
            </a:r>
            <a:r>
              <a:rPr lang="en-US" sz="2000" dirty="0">
                <a:latin typeface="Arial" panose="020B0604020202020204" pitchFamily="34" charset="0"/>
                <a:cs typeface="Arial" panose="020B0604020202020204" pitchFamily="34" charset="0"/>
              </a:rPr>
              <a:t>1 </a:t>
            </a:r>
            <a:r>
              <a:rPr lang="en-US" sz="2000" dirty="0"/>
              <a:t>Powered Industrial Trucks</a:t>
            </a:r>
          </a:p>
          <a:p>
            <a:r>
              <a:rPr lang="en-US" sz="2000" dirty="0"/>
              <a:t>Part 33 Personal Protective Equipment</a:t>
            </a:r>
          </a:p>
          <a:p>
            <a:r>
              <a:rPr lang="en-US" sz="2000" dirty="0"/>
              <a:t>Part 40 Safety-Related Work Practices </a:t>
            </a:r>
          </a:p>
          <a:p>
            <a:endParaRPr lang="en-US" sz="2400" dirty="0"/>
          </a:p>
        </p:txBody>
      </p:sp>
      <p:sp>
        <p:nvSpPr>
          <p:cNvPr id="8" name="TextBox 7"/>
          <p:cNvSpPr txBox="1"/>
          <p:nvPr/>
        </p:nvSpPr>
        <p:spPr>
          <a:xfrm>
            <a:off x="1447800" y="1608415"/>
            <a:ext cx="9296400" cy="461665"/>
          </a:xfrm>
          <a:prstGeom prst="rect">
            <a:avLst/>
          </a:prstGeom>
          <a:solidFill>
            <a:schemeClr val="accent2">
              <a:lumMod val="20000"/>
              <a:lumOff val="80000"/>
            </a:schemeClr>
          </a:solidFill>
        </p:spPr>
        <p:txBody>
          <a:bodyPr wrap="square" rtlCol="0">
            <a:spAutoFit/>
          </a:bodyPr>
          <a:lstStyle/>
          <a:p>
            <a:pPr algn="ctr"/>
            <a:r>
              <a:rPr lang="en-US" sz="2400" dirty="0"/>
              <a:t>Michigan Occupational Safety and Health Act (MIOSHA) P.A. </a:t>
            </a:r>
            <a:r>
              <a:rPr lang="en-US" sz="2400" dirty="0">
                <a:latin typeface="Arial" panose="020B0604020202020204" pitchFamily="34" charset="0"/>
                <a:cs typeface="Arial" panose="020B0604020202020204" pitchFamily="34" charset="0"/>
              </a:rPr>
              <a:t>1</a:t>
            </a:r>
            <a:r>
              <a:rPr lang="en-US" sz="2400" dirty="0"/>
              <a:t>54 of </a:t>
            </a:r>
            <a:r>
              <a:rPr lang="en-US" sz="2400" dirty="0">
                <a:latin typeface="Arial" panose="020B0604020202020204" pitchFamily="34" charset="0"/>
                <a:cs typeface="Arial" panose="020B0604020202020204" pitchFamily="34" charset="0"/>
              </a:rPr>
              <a:t>1</a:t>
            </a:r>
            <a:r>
              <a:rPr lang="en-US" sz="2400" dirty="0"/>
              <a:t>974</a:t>
            </a:r>
          </a:p>
        </p:txBody>
      </p:sp>
      <p:sp>
        <p:nvSpPr>
          <p:cNvPr id="4" name="TextBox 3">
            <a:extLst>
              <a:ext uri="{FF2B5EF4-FFF2-40B4-BE49-F238E27FC236}">
                <a16:creationId xmlns:a16="http://schemas.microsoft.com/office/drawing/2014/main" xmlns="" id="{ABE5BC2F-5AFD-4D1B-AABD-649CDF4A6792}"/>
              </a:ext>
            </a:extLst>
          </p:cNvPr>
          <p:cNvSpPr txBox="1"/>
          <p:nvPr/>
        </p:nvSpPr>
        <p:spPr>
          <a:xfrm>
            <a:off x="1447800" y="6011394"/>
            <a:ext cx="10210800" cy="400110"/>
          </a:xfrm>
          <a:prstGeom prst="rect">
            <a:avLst/>
          </a:prstGeom>
          <a:noFill/>
        </p:spPr>
        <p:txBody>
          <a:bodyPr wrap="square" rtlCol="0">
            <a:spAutoFit/>
          </a:bodyPr>
          <a:lstStyle/>
          <a:p>
            <a:r>
              <a:rPr lang="en-US" sz="2000" dirty="0"/>
              <a:t>The Top 25 cited rules in this presentation do not include those classified as “other-than-serious” </a:t>
            </a:r>
          </a:p>
        </p:txBody>
      </p:sp>
    </p:spTree>
    <p:custDataLst>
      <p:tags r:id="rId1"/>
    </p:custDataLst>
    <p:extLst>
      <p:ext uri="{BB962C8B-B14F-4D97-AF65-F5344CB8AC3E}">
        <p14:creationId xmlns:p14="http://schemas.microsoft.com/office/powerpoint/2010/main" val="3479088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83200-2DC2-48BA-A39D-673FFA6CB2D2}"/>
              </a:ext>
            </a:extLst>
          </p:cNvPr>
          <p:cNvSpPr>
            <a:spLocks noGrp="1"/>
          </p:cNvSpPr>
          <p:nvPr>
            <p:ph type="title"/>
          </p:nvPr>
        </p:nvSpPr>
        <p:spPr>
          <a:xfrm>
            <a:off x="1562100" y="365125"/>
            <a:ext cx="10096500" cy="1325563"/>
          </a:xfrm>
        </p:spPr>
        <p:txBody>
          <a:bodyPr>
            <a:normAutofit fontScale="90000"/>
          </a:bodyPr>
          <a:lstStyle/>
          <a:p>
            <a:r>
              <a:rPr lang="en-US" dirty="0"/>
              <a:t>Michigan Occupational Safety and Health Act 154 of 1974</a:t>
            </a:r>
          </a:p>
        </p:txBody>
      </p:sp>
      <p:sp>
        <p:nvSpPr>
          <p:cNvPr id="3" name="Content Placeholder 2">
            <a:extLst>
              <a:ext uri="{FF2B5EF4-FFF2-40B4-BE49-F238E27FC236}">
                <a16:creationId xmlns:a16="http://schemas.microsoft.com/office/drawing/2014/main" xmlns="" id="{B383A670-9166-4253-AB80-C3C383A18C2B}"/>
              </a:ext>
            </a:extLst>
          </p:cNvPr>
          <p:cNvSpPr>
            <a:spLocks noGrp="1"/>
          </p:cNvSpPr>
          <p:nvPr>
            <p:ph idx="1"/>
          </p:nvPr>
        </p:nvSpPr>
        <p:spPr>
          <a:xfrm>
            <a:off x="1562100" y="1825624"/>
            <a:ext cx="9791700" cy="4829175"/>
          </a:xfrm>
        </p:spPr>
        <p:txBody>
          <a:bodyPr>
            <a:normAutofit fontScale="92500" lnSpcReduction="10000"/>
          </a:bodyPr>
          <a:lstStyle/>
          <a:p>
            <a:pPr marL="0" indent="0">
              <a:buNone/>
            </a:pPr>
            <a:r>
              <a:rPr lang="en-US" dirty="0"/>
              <a:t>General Duty Clause:</a:t>
            </a:r>
          </a:p>
          <a:p>
            <a:pPr marL="0" indent="0">
              <a:buNone/>
            </a:pPr>
            <a:r>
              <a:rPr lang="en-US" dirty="0"/>
              <a:t>“Employers shall furnish to each employee, employment and a place of employment that is free from recognized hazards that are causing, or are likely to cause, death or serious physical harm to the employee.” </a:t>
            </a:r>
          </a:p>
          <a:p>
            <a:pPr marL="0" indent="0">
              <a:buNone/>
            </a:pPr>
            <a:endParaRPr lang="en-US" dirty="0"/>
          </a:p>
          <a:p>
            <a:pPr marL="0" indent="0">
              <a:buNone/>
            </a:pPr>
            <a:r>
              <a:rPr lang="en-US" dirty="0"/>
              <a:t>Examples of conditions cited under the General Duty Clause:</a:t>
            </a:r>
          </a:p>
          <a:p>
            <a:r>
              <a:rPr lang="en-US" dirty="0"/>
              <a:t>Tuberculosis</a:t>
            </a:r>
          </a:p>
          <a:p>
            <a:r>
              <a:rPr lang="en-US" dirty="0"/>
              <a:t>Workplace Violence</a:t>
            </a:r>
          </a:p>
          <a:p>
            <a:r>
              <a:rPr lang="en-US" dirty="0"/>
              <a:t>Ergonomics related injuries and illnesses</a:t>
            </a:r>
          </a:p>
        </p:txBody>
      </p:sp>
    </p:spTree>
    <p:custDataLst>
      <p:tags r:id="rId1"/>
    </p:custDataLst>
    <p:extLst>
      <p:ext uri="{BB962C8B-B14F-4D97-AF65-F5344CB8AC3E}">
        <p14:creationId xmlns:p14="http://schemas.microsoft.com/office/powerpoint/2010/main" val="338109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z="4000" dirty="0">
                <a:effectLst/>
                <a:cs typeface="Arial" charset="0"/>
              </a:rPr>
              <a:t>Reasons For a MIOSHA Inspection</a:t>
            </a:r>
          </a:p>
        </p:txBody>
      </p:sp>
      <p:sp>
        <p:nvSpPr>
          <p:cNvPr id="99331" name="Rectangle 3"/>
          <p:cNvSpPr>
            <a:spLocks noGrp="1" noChangeArrowheads="1"/>
          </p:cNvSpPr>
          <p:nvPr>
            <p:ph type="body" idx="1"/>
          </p:nvPr>
        </p:nvSpPr>
        <p:spPr>
          <a:xfrm>
            <a:off x="1914144" y="1840677"/>
            <a:ext cx="8458200" cy="4953000"/>
          </a:xfrm>
        </p:spPr>
        <p:txBody>
          <a:bodyPr/>
          <a:lstStyle/>
          <a:p>
            <a:pPr marL="609600" indent="-609600" eaLnBrk="1" hangingPunct="1">
              <a:lnSpc>
                <a:spcPct val="80000"/>
              </a:lnSpc>
              <a:buFont typeface="Wingdings" pitchFamily="2" charset="2"/>
              <a:buAutoNum type="arabicPeriod"/>
              <a:defRPr/>
            </a:pPr>
            <a:r>
              <a:rPr lang="en-US" sz="2800" dirty="0"/>
              <a:t>Imminent danger</a:t>
            </a:r>
          </a:p>
          <a:p>
            <a:pPr marL="609600" indent="-609600" eaLnBrk="1" hangingPunct="1">
              <a:lnSpc>
                <a:spcPct val="80000"/>
              </a:lnSpc>
              <a:buFont typeface="Wingdings" pitchFamily="2" charset="2"/>
              <a:buAutoNum type="arabicPeriod"/>
              <a:defRPr/>
            </a:pPr>
            <a:r>
              <a:rPr lang="en-US" sz="2800" dirty="0"/>
              <a:t>Fatality / Catastrophic</a:t>
            </a:r>
          </a:p>
          <a:p>
            <a:pPr marL="609600" indent="-609600" eaLnBrk="1" hangingPunct="1">
              <a:lnSpc>
                <a:spcPct val="80000"/>
              </a:lnSpc>
              <a:buFont typeface="Wingdings" pitchFamily="2" charset="2"/>
              <a:buAutoNum type="arabicPeriod"/>
              <a:defRPr/>
            </a:pPr>
            <a:r>
              <a:rPr lang="en-US" sz="2800" dirty="0"/>
              <a:t>Accident investigations</a:t>
            </a:r>
          </a:p>
          <a:p>
            <a:pPr marL="609600" indent="-609600" eaLnBrk="1" hangingPunct="1">
              <a:lnSpc>
                <a:spcPct val="80000"/>
              </a:lnSpc>
              <a:buFont typeface="Wingdings" pitchFamily="2" charset="2"/>
              <a:buAutoNum type="arabicPeriod"/>
              <a:defRPr/>
            </a:pPr>
            <a:r>
              <a:rPr lang="en-US" sz="2800" dirty="0"/>
              <a:t>Employee complaints</a:t>
            </a:r>
          </a:p>
          <a:p>
            <a:pPr marL="609600" indent="-609600" eaLnBrk="1" hangingPunct="1">
              <a:lnSpc>
                <a:spcPct val="80000"/>
              </a:lnSpc>
              <a:buFont typeface="Wingdings" pitchFamily="2" charset="2"/>
              <a:buAutoNum type="arabicPeriod"/>
              <a:defRPr/>
            </a:pPr>
            <a:r>
              <a:rPr lang="en-US" sz="2800" dirty="0"/>
              <a:t>Program Initiated Routine safety / health inspections</a:t>
            </a:r>
          </a:p>
          <a:p>
            <a:pPr marL="609600" indent="-609600" eaLnBrk="1" hangingPunct="1">
              <a:lnSpc>
                <a:spcPct val="80000"/>
              </a:lnSpc>
              <a:buFont typeface="Wingdings" pitchFamily="2" charset="2"/>
              <a:buAutoNum type="arabicPeriod"/>
              <a:defRPr/>
            </a:pPr>
            <a:r>
              <a:rPr lang="en-US" sz="2800" dirty="0"/>
              <a:t>Visual Activity or Dodge reports (construction)</a:t>
            </a:r>
          </a:p>
          <a:p>
            <a:pPr marL="609600" indent="-609600" eaLnBrk="1" hangingPunct="1">
              <a:lnSpc>
                <a:spcPct val="80000"/>
              </a:lnSpc>
              <a:buFont typeface="Wingdings" pitchFamily="2" charset="2"/>
              <a:buAutoNum type="arabicPeriod"/>
              <a:defRPr/>
            </a:pPr>
            <a:r>
              <a:rPr lang="en-US" sz="2800" dirty="0"/>
              <a:t>Referrals (media, government agencies, or physician)</a:t>
            </a:r>
          </a:p>
          <a:p>
            <a:pPr marL="609600" indent="-609600" eaLnBrk="1" hangingPunct="1">
              <a:lnSpc>
                <a:spcPct val="80000"/>
              </a:lnSpc>
              <a:buFont typeface="Wingdings" pitchFamily="2" charset="2"/>
              <a:buAutoNum type="arabicPeriod"/>
              <a:defRPr/>
            </a:pPr>
            <a:r>
              <a:rPr lang="en-US" sz="2800" dirty="0"/>
              <a:t>Follow-ups (re-inspections)</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8647" y="724396"/>
            <a:ext cx="2666999" cy="2666999"/>
          </a:xfrm>
          <a:prstGeom prst="rect">
            <a:avLst/>
          </a:prstGeom>
        </p:spPr>
      </p:pic>
    </p:spTree>
    <p:custDataLst>
      <p:tags r:id="rId1"/>
    </p:custDataLst>
    <p:extLst>
      <p:ext uri="{BB962C8B-B14F-4D97-AF65-F5344CB8AC3E}">
        <p14:creationId xmlns:p14="http://schemas.microsoft.com/office/powerpoint/2010/main" val="172163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1676400" y="567687"/>
            <a:ext cx="9997440" cy="4114800"/>
          </a:xfrm>
        </p:spPr>
        <p:txBody>
          <a:bodyPr>
            <a:normAutofit/>
          </a:bodyPr>
          <a:lstStyle/>
          <a:p>
            <a:pPr marL="838200" indent="-838200" eaLnBrk="1" hangingPunct="1"/>
            <a:r>
              <a:rPr lang="en-US" dirty="0">
                <a:effectLst/>
              </a:rPr>
              <a:t>            </a:t>
            </a:r>
            <a:r>
              <a:rPr lang="en-US" b="1" dirty="0">
                <a:effectLst/>
              </a:rPr>
              <a:t>What Happens During </a:t>
            </a:r>
            <a:br>
              <a:rPr lang="en-US" b="1" dirty="0">
                <a:effectLst/>
              </a:rPr>
            </a:br>
            <a:r>
              <a:rPr lang="en-US" b="1" dirty="0">
                <a:effectLst/>
              </a:rPr>
              <a:t>MIOSHA Compliance Inspection</a:t>
            </a:r>
          </a:p>
        </p:txBody>
      </p:sp>
    </p:spTree>
    <p:custDataLst>
      <p:tags r:id="rId1"/>
    </p:custDataLst>
    <p:extLst>
      <p:ext uri="{BB962C8B-B14F-4D97-AF65-F5344CB8AC3E}">
        <p14:creationId xmlns:p14="http://schemas.microsoft.com/office/powerpoint/2010/main" val="890659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type="body" sz="half" idx="4294967295"/>
          </p:nvPr>
        </p:nvSpPr>
        <p:spPr>
          <a:xfrm>
            <a:off x="1905000" y="1447800"/>
            <a:ext cx="8915400" cy="4497387"/>
          </a:xfrm>
        </p:spPr>
        <p:txBody>
          <a:bodyPr>
            <a:normAutofit/>
          </a:bodyPr>
          <a:lstStyle/>
          <a:p>
            <a:pPr marL="716280" indent="-533400">
              <a:defRPr/>
            </a:pPr>
            <a:r>
              <a:rPr lang="en-US" dirty="0"/>
              <a:t>No advanced notice</a:t>
            </a:r>
          </a:p>
          <a:p>
            <a:pPr marL="716280" indent="-533400">
              <a:defRPr/>
            </a:pPr>
            <a:r>
              <a:rPr lang="en-US" dirty="0"/>
              <a:t>Ask for an employer representative</a:t>
            </a:r>
          </a:p>
          <a:p>
            <a:pPr marL="716280" indent="-533400">
              <a:defRPr/>
            </a:pPr>
            <a:r>
              <a:rPr lang="en-US" dirty="0"/>
              <a:t>Ask for employee representative (if applicable)</a:t>
            </a:r>
          </a:p>
          <a:p>
            <a:pPr marL="716280" indent="-533400">
              <a:defRPr/>
            </a:pPr>
            <a:r>
              <a:rPr lang="en-US" dirty="0"/>
              <a:t>Present credentials and business card</a:t>
            </a:r>
          </a:p>
          <a:p>
            <a:pPr marL="716280" indent="-533400">
              <a:defRPr/>
            </a:pPr>
            <a:r>
              <a:rPr lang="en-US" dirty="0"/>
              <a:t>Explain reason for visit</a:t>
            </a:r>
          </a:p>
          <a:p>
            <a:pPr marL="716280" indent="-533400">
              <a:defRPr/>
            </a:pPr>
            <a:r>
              <a:rPr lang="en-US" dirty="0"/>
              <a:t>Relate need for opening conference</a:t>
            </a:r>
          </a:p>
        </p:txBody>
      </p:sp>
      <p:sp>
        <p:nvSpPr>
          <p:cNvPr id="1029" name="Rectangle 2"/>
          <p:cNvSpPr>
            <a:spLocks noGrp="1" noChangeArrowheads="1"/>
          </p:cNvSpPr>
          <p:nvPr>
            <p:ph type="title"/>
          </p:nvPr>
        </p:nvSpPr>
        <p:spPr>
          <a:xfrm>
            <a:off x="1905000" y="304800"/>
            <a:ext cx="9997440" cy="1143000"/>
          </a:xfrm>
        </p:spPr>
        <p:txBody>
          <a:bodyPr/>
          <a:lstStyle/>
          <a:p>
            <a:pPr marL="838200" indent="-838200" eaLnBrk="1" hangingPunct="1"/>
            <a:r>
              <a:rPr lang="en-US" dirty="0">
                <a:effectLst/>
              </a:rPr>
              <a:t>Arrival At Site</a:t>
            </a:r>
          </a:p>
        </p:txBody>
      </p:sp>
      <p:graphicFrame>
        <p:nvGraphicFramePr>
          <p:cNvPr id="1026" name="Object 4"/>
          <p:cNvGraphicFramePr>
            <a:graphicFrameLocks noGrp="1" noChangeAspect="1"/>
          </p:cNvGraphicFramePr>
          <p:nvPr>
            <p:ph idx="1"/>
            <p:extLst/>
          </p:nvPr>
        </p:nvGraphicFramePr>
        <p:xfrm>
          <a:off x="9320419" y="4530087"/>
          <a:ext cx="1933162" cy="1760226"/>
        </p:xfrm>
        <a:graphic>
          <a:graphicData uri="http://schemas.openxmlformats.org/presentationml/2006/ole">
            <mc:AlternateContent xmlns:mc="http://schemas.openxmlformats.org/markup-compatibility/2006">
              <mc:Choice xmlns:v="urn:schemas-microsoft-com:vml" Requires="v">
                <p:oleObj spid="_x0000_s6154" name="Clip" r:id="rId5" imgW="2484360" imgH="2262960" progId="">
                  <p:embed/>
                </p:oleObj>
              </mc:Choice>
              <mc:Fallback>
                <p:oleObj name="Clip" r:id="rId5" imgW="2484360" imgH="2262960" progId="">
                  <p:embed/>
                  <p:pic>
                    <p:nvPicPr>
                      <p:cNvPr id="102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0419" y="4530087"/>
                        <a:ext cx="1933162" cy="1760226"/>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24736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a:bodyPr>
          <a:lstStyle/>
          <a:p>
            <a:pPr eaLnBrk="1" hangingPunct="1"/>
            <a:r>
              <a:rPr lang="en-US" sz="4800" dirty="0">
                <a:effectLst/>
              </a:rPr>
              <a:t>Opening Conference</a:t>
            </a:r>
          </a:p>
        </p:txBody>
      </p:sp>
      <p:sp>
        <p:nvSpPr>
          <p:cNvPr id="146435" name="Rectangle 3"/>
          <p:cNvSpPr>
            <a:spLocks noGrp="1" noChangeArrowheads="1"/>
          </p:cNvSpPr>
          <p:nvPr>
            <p:ph idx="1"/>
          </p:nvPr>
        </p:nvSpPr>
        <p:spPr>
          <a:xfrm>
            <a:off x="1676400" y="1600200"/>
            <a:ext cx="9997440" cy="4800600"/>
          </a:xfrm>
        </p:spPr>
        <p:txBody>
          <a:bodyPr>
            <a:normAutofit/>
          </a:bodyPr>
          <a:lstStyle/>
          <a:p>
            <a:pPr marL="792480" indent="-609600">
              <a:defRPr/>
            </a:pPr>
            <a:r>
              <a:rPr lang="en-US" sz="3600" dirty="0"/>
              <a:t>Explain employer’s and employee’s rights including discrimination protection</a:t>
            </a:r>
          </a:p>
          <a:p>
            <a:pPr marL="792480" indent="-609600">
              <a:defRPr/>
            </a:pPr>
            <a:r>
              <a:rPr lang="en-US" sz="3600" dirty="0"/>
              <a:t>Select person(s) of choice to accompany MIOSHA compliance officer during visit (Employer and Employee if applicable)</a:t>
            </a:r>
          </a:p>
          <a:p>
            <a:pPr marL="792480" indent="-609600">
              <a:defRPr/>
            </a:pPr>
            <a:r>
              <a:rPr lang="en-US" sz="3600" dirty="0"/>
              <a:t>Receive copy of written complaint (if applicable)</a:t>
            </a:r>
          </a:p>
          <a:p>
            <a:pPr marL="792480" indent="-609600">
              <a:defRPr/>
            </a:pPr>
            <a:r>
              <a:rPr lang="en-US" sz="3600" dirty="0"/>
              <a:t>Conduct inspection w/o unreasonable delay</a:t>
            </a:r>
          </a:p>
          <a:p>
            <a:pPr marL="182880" indent="0">
              <a:buNone/>
              <a:defRPr/>
            </a:pPr>
            <a:endParaRPr lang="en-US" sz="3600" dirty="0"/>
          </a:p>
        </p:txBody>
      </p:sp>
    </p:spTree>
    <p:custDataLst>
      <p:tags r:id="rId1"/>
    </p:custDataLst>
    <p:extLst>
      <p:ext uri="{BB962C8B-B14F-4D97-AF65-F5344CB8AC3E}">
        <p14:creationId xmlns:p14="http://schemas.microsoft.com/office/powerpoint/2010/main" val="1866582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752600" y="114300"/>
            <a:ext cx="9997440" cy="1143000"/>
          </a:xfrm>
        </p:spPr>
        <p:txBody>
          <a:bodyPr>
            <a:normAutofit/>
          </a:bodyPr>
          <a:lstStyle/>
          <a:p>
            <a:pPr eaLnBrk="1" hangingPunct="1">
              <a:defRPr/>
            </a:pPr>
            <a:r>
              <a:rPr lang="en-US" sz="4800" dirty="0">
                <a:effectLst/>
              </a:rPr>
              <a:t>Inspection Process</a:t>
            </a:r>
          </a:p>
        </p:txBody>
      </p:sp>
      <p:sp>
        <p:nvSpPr>
          <p:cNvPr id="309251" name="Rectangle 3"/>
          <p:cNvSpPr>
            <a:spLocks noGrp="1" noChangeArrowheads="1"/>
          </p:cNvSpPr>
          <p:nvPr>
            <p:ph idx="1"/>
          </p:nvPr>
        </p:nvSpPr>
        <p:spPr>
          <a:xfrm>
            <a:off x="1752600" y="1371600"/>
            <a:ext cx="9997440" cy="4800600"/>
          </a:xfrm>
        </p:spPr>
        <p:txBody>
          <a:bodyPr>
            <a:normAutofit fontScale="92500" lnSpcReduction="20000"/>
          </a:bodyPr>
          <a:lstStyle/>
          <a:p>
            <a:pPr eaLnBrk="1" hangingPunct="1">
              <a:defRPr/>
            </a:pPr>
            <a:r>
              <a:rPr lang="en-US" sz="3500" dirty="0"/>
              <a:t>Site Walk Around </a:t>
            </a:r>
          </a:p>
          <a:p>
            <a:pPr eaLnBrk="1" hangingPunct="1">
              <a:defRPr/>
            </a:pPr>
            <a:r>
              <a:rPr lang="en-US" sz="3500" dirty="0"/>
              <a:t>Confidential Employee Interviews</a:t>
            </a:r>
          </a:p>
          <a:p>
            <a:pPr>
              <a:defRPr/>
            </a:pPr>
            <a:r>
              <a:rPr lang="en-US" sz="3500" dirty="0"/>
              <a:t>Required postings and records (training, equipment)</a:t>
            </a:r>
          </a:p>
          <a:p>
            <a:pPr>
              <a:defRPr/>
            </a:pPr>
            <a:r>
              <a:rPr lang="en-US" sz="3500" dirty="0"/>
              <a:t>MIOSHA inspector may deny the right of accompaniment to any person whose conduct interferes with a full and orderly inspection</a:t>
            </a:r>
          </a:p>
          <a:p>
            <a:pPr>
              <a:defRPr/>
            </a:pPr>
            <a:r>
              <a:rPr lang="en-US" sz="3500" dirty="0"/>
              <a:t>Take notes/photos of alleged violations</a:t>
            </a:r>
          </a:p>
          <a:p>
            <a:pPr>
              <a:defRPr/>
            </a:pPr>
            <a:r>
              <a:rPr lang="en-US" sz="3500" dirty="0"/>
              <a:t>The investigation will focus on primary complaint, accident, or referral but can't ignore serious violations not related to the investigation (Plain View)</a:t>
            </a:r>
          </a:p>
          <a:p>
            <a:pPr>
              <a:defRPr/>
            </a:pPr>
            <a:endParaRPr lang="en-US" dirty="0"/>
          </a:p>
          <a:p>
            <a:pPr>
              <a:defRPr/>
            </a:pPr>
            <a:endParaRPr lang="en-US" sz="3200" dirty="0"/>
          </a:p>
          <a:p>
            <a:pPr marL="82296" indent="0">
              <a:buNone/>
              <a:defRPr/>
            </a:pPr>
            <a:endParaRPr lang="en-US" sz="3600" dirty="0"/>
          </a:p>
          <a:p>
            <a:pPr eaLnBrk="1" hangingPunct="1">
              <a:defRPr/>
            </a:pPr>
            <a:endParaRPr lang="en-US" dirty="0"/>
          </a:p>
          <a:p>
            <a:pPr eaLnBrk="1" hangingPunct="1">
              <a:buFont typeface="Wingdings" pitchFamily="2" charset="2"/>
              <a:buNone/>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sz="2800" dirty="0"/>
          </a:p>
        </p:txBody>
      </p:sp>
    </p:spTree>
    <p:custDataLst>
      <p:tags r:id="rId1"/>
    </p:custDataLst>
    <p:extLst>
      <p:ext uri="{BB962C8B-B14F-4D97-AF65-F5344CB8AC3E}">
        <p14:creationId xmlns:p14="http://schemas.microsoft.com/office/powerpoint/2010/main" val="112081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dirty="0">
                <a:effectLst/>
              </a:rPr>
              <a:t>Multiple Onsite Visits</a:t>
            </a:r>
          </a:p>
        </p:txBody>
      </p:sp>
      <p:sp>
        <p:nvSpPr>
          <p:cNvPr id="620547" name="Rectangle 3"/>
          <p:cNvSpPr>
            <a:spLocks noGrp="1" noChangeArrowheads="1"/>
          </p:cNvSpPr>
          <p:nvPr>
            <p:ph type="body" idx="1"/>
          </p:nvPr>
        </p:nvSpPr>
        <p:spPr>
          <a:xfrm>
            <a:off x="1914144" y="1782762"/>
            <a:ext cx="9997440" cy="4800600"/>
          </a:xfrm>
        </p:spPr>
        <p:txBody>
          <a:bodyPr>
            <a:normAutofit/>
          </a:bodyPr>
          <a:lstStyle/>
          <a:p>
            <a:pPr>
              <a:defRPr/>
            </a:pPr>
            <a:r>
              <a:rPr lang="en-US" dirty="0"/>
              <a:t>Additional visits might be required for health hazards – air or noise monitoring based on walk around.</a:t>
            </a:r>
          </a:p>
          <a:p>
            <a:pPr eaLnBrk="1" hangingPunct="1">
              <a:defRPr/>
            </a:pPr>
            <a:r>
              <a:rPr lang="en-US" dirty="0"/>
              <a:t>Monitoring must represent normal working conditions and/or worst case scenario.</a:t>
            </a:r>
          </a:p>
          <a:p>
            <a:pPr eaLnBrk="1" hangingPunct="1">
              <a:defRPr/>
            </a:pPr>
            <a:r>
              <a:rPr lang="en-US" dirty="0"/>
              <a:t>Both normally require full shift sampling.</a:t>
            </a:r>
          </a:p>
          <a:p>
            <a:pPr eaLnBrk="1" hangingPunct="1">
              <a:defRPr/>
            </a:pPr>
            <a:r>
              <a:rPr lang="en-US" dirty="0"/>
              <a:t>Employer allowed to do parallel monitoring.</a:t>
            </a:r>
          </a:p>
          <a:p>
            <a:pPr eaLnBrk="1" hangingPunct="1">
              <a:defRPr/>
            </a:pPr>
            <a:endParaRPr lang="en-US" dirty="0"/>
          </a:p>
        </p:txBody>
      </p:sp>
    </p:spTree>
    <p:custDataLst>
      <p:tags r:id="rId1"/>
    </p:custDataLst>
    <p:extLst>
      <p:ext uri="{BB962C8B-B14F-4D97-AF65-F5344CB8AC3E}">
        <p14:creationId xmlns:p14="http://schemas.microsoft.com/office/powerpoint/2010/main" val="350347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1981201" y="381000"/>
            <a:ext cx="8226425" cy="762000"/>
          </a:xfrm>
        </p:spPr>
        <p:txBody>
          <a:bodyPr>
            <a:normAutofit/>
          </a:bodyPr>
          <a:lstStyle/>
          <a:p>
            <a:pPr eaLnBrk="1" hangingPunct="1">
              <a:defRPr/>
            </a:pPr>
            <a:r>
              <a:rPr lang="en-US" sz="4400" dirty="0">
                <a:effectLst/>
              </a:rPr>
              <a:t>Closing Conference</a:t>
            </a:r>
          </a:p>
        </p:txBody>
      </p:sp>
      <p:sp>
        <p:nvSpPr>
          <p:cNvPr id="401411" name="Rectangle 3"/>
          <p:cNvSpPr>
            <a:spLocks noGrp="1" noChangeArrowheads="1"/>
          </p:cNvSpPr>
          <p:nvPr>
            <p:ph type="body" idx="1"/>
          </p:nvPr>
        </p:nvSpPr>
        <p:spPr>
          <a:xfrm>
            <a:off x="1676400" y="2133600"/>
            <a:ext cx="10058400" cy="4038600"/>
          </a:xfrm>
        </p:spPr>
        <p:txBody>
          <a:bodyPr>
            <a:normAutofit/>
          </a:bodyPr>
          <a:lstStyle/>
          <a:p>
            <a:pPr marL="812800" indent="-812800" eaLnBrk="1" hangingPunct="1">
              <a:defRPr/>
            </a:pPr>
            <a:r>
              <a:rPr lang="en-US" dirty="0"/>
              <a:t>Discuss each “alleged” violation</a:t>
            </a:r>
          </a:p>
          <a:p>
            <a:pPr marL="812800" indent="-812800" eaLnBrk="1" hangingPunct="1">
              <a:defRPr/>
            </a:pPr>
            <a:r>
              <a:rPr lang="en-US" dirty="0"/>
              <a:t>Discuss abatement period and suggested methods</a:t>
            </a:r>
          </a:p>
          <a:p>
            <a:pPr marL="812800" indent="-812800" eaLnBrk="1" hangingPunct="1">
              <a:defRPr/>
            </a:pPr>
            <a:r>
              <a:rPr lang="en-US" dirty="0"/>
              <a:t>Review appeal rights and Penalty Reduction Agreement</a:t>
            </a:r>
          </a:p>
          <a:p>
            <a:pPr marL="812800" indent="-812800">
              <a:defRPr/>
            </a:pPr>
            <a:r>
              <a:rPr lang="en-US" dirty="0"/>
              <a:t>Penalty calculation done by MIOSHA management not by the compliance officer.</a:t>
            </a:r>
          </a:p>
          <a:p>
            <a:pPr marL="812800" indent="-812800">
              <a:defRPr/>
            </a:pPr>
            <a:r>
              <a:rPr lang="en-US" dirty="0"/>
              <a:t>Penalty reductions applied, if applicable </a:t>
            </a:r>
          </a:p>
        </p:txBody>
      </p:sp>
    </p:spTree>
    <p:custDataLst>
      <p:tags r:id="rId1"/>
    </p:custDataLst>
    <p:extLst>
      <p:ext uri="{BB962C8B-B14F-4D97-AF65-F5344CB8AC3E}">
        <p14:creationId xmlns:p14="http://schemas.microsoft.com/office/powerpoint/2010/main" val="424736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p:txBody>
          <a:bodyPr/>
          <a:lstStyle/>
          <a:p>
            <a:pPr eaLnBrk="1" hangingPunct="1">
              <a:defRPr/>
            </a:pPr>
            <a:r>
              <a:rPr lang="en-US" dirty="0"/>
              <a:t> </a:t>
            </a:r>
            <a:r>
              <a:rPr lang="en-US" dirty="0">
                <a:effectLst/>
              </a:rPr>
              <a:t>Penalty Reduction Factors</a:t>
            </a:r>
          </a:p>
        </p:txBody>
      </p:sp>
      <p:sp>
        <p:nvSpPr>
          <p:cNvPr id="455683" name="Rectangle 3"/>
          <p:cNvSpPr>
            <a:spLocks noGrp="1" noChangeArrowheads="1"/>
          </p:cNvSpPr>
          <p:nvPr>
            <p:ph idx="1"/>
          </p:nvPr>
        </p:nvSpPr>
        <p:spPr>
          <a:xfrm>
            <a:off x="3705447" y="1417638"/>
            <a:ext cx="6544056" cy="4800600"/>
          </a:xfrm>
        </p:spPr>
        <p:txBody>
          <a:bodyPr>
            <a:normAutofit/>
          </a:bodyPr>
          <a:lstStyle/>
          <a:p>
            <a:pPr eaLnBrk="1" hangingPunct="1">
              <a:lnSpc>
                <a:spcPct val="90000"/>
              </a:lnSpc>
              <a:defRPr/>
            </a:pPr>
            <a:r>
              <a:rPr lang="en-US" sz="3600" dirty="0"/>
              <a:t>Size of business </a:t>
            </a:r>
          </a:p>
          <a:p>
            <a:pPr lvl="1" eaLnBrk="1" hangingPunct="1">
              <a:lnSpc>
                <a:spcPct val="90000"/>
              </a:lnSpc>
              <a:defRPr/>
            </a:pPr>
            <a:r>
              <a:rPr lang="en-US" sz="3600" dirty="0"/>
              <a:t>Up to 80%		</a:t>
            </a:r>
          </a:p>
          <a:p>
            <a:pPr eaLnBrk="1" hangingPunct="1">
              <a:lnSpc>
                <a:spcPct val="90000"/>
              </a:lnSpc>
              <a:defRPr/>
            </a:pPr>
            <a:endParaRPr lang="en-US" sz="3600" dirty="0"/>
          </a:p>
          <a:p>
            <a:pPr eaLnBrk="1" hangingPunct="1">
              <a:lnSpc>
                <a:spcPct val="90000"/>
              </a:lnSpc>
              <a:defRPr/>
            </a:pPr>
            <a:r>
              <a:rPr lang="en-US" sz="3600" dirty="0"/>
              <a:t>Past history (three years)</a:t>
            </a:r>
          </a:p>
          <a:p>
            <a:pPr lvl="1" eaLnBrk="1" hangingPunct="1">
              <a:lnSpc>
                <a:spcPct val="90000"/>
              </a:lnSpc>
              <a:defRPr/>
            </a:pPr>
            <a:r>
              <a:rPr lang="en-US" sz="3600" dirty="0"/>
              <a:t>10%</a:t>
            </a:r>
          </a:p>
          <a:p>
            <a:pPr eaLnBrk="1" hangingPunct="1">
              <a:lnSpc>
                <a:spcPct val="90000"/>
              </a:lnSpc>
              <a:buFont typeface="Wingdings" pitchFamily="2" charset="2"/>
              <a:buNone/>
              <a:defRPr/>
            </a:pPr>
            <a:endParaRPr lang="en-US" sz="3600" dirty="0"/>
          </a:p>
          <a:p>
            <a:pPr eaLnBrk="1" hangingPunct="1">
              <a:lnSpc>
                <a:spcPct val="90000"/>
              </a:lnSpc>
              <a:defRPr/>
            </a:pPr>
            <a:r>
              <a:rPr lang="en-US" sz="3600" dirty="0"/>
              <a:t>Good faith </a:t>
            </a:r>
          </a:p>
          <a:p>
            <a:pPr lvl="1" eaLnBrk="1" hangingPunct="1">
              <a:lnSpc>
                <a:spcPct val="90000"/>
              </a:lnSpc>
              <a:defRPr/>
            </a:pPr>
            <a:r>
              <a:rPr lang="en-US" sz="3600" dirty="0"/>
              <a:t>Up to 30%</a:t>
            </a:r>
          </a:p>
        </p:txBody>
      </p:sp>
    </p:spTree>
    <p:custDataLst>
      <p:tags r:id="rId1"/>
    </p:custDataLst>
    <p:extLst>
      <p:ext uri="{BB962C8B-B14F-4D97-AF65-F5344CB8AC3E}">
        <p14:creationId xmlns:p14="http://schemas.microsoft.com/office/powerpoint/2010/main" val="35535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6560" y="359898"/>
            <a:ext cx="7559390" cy="2383302"/>
          </a:xfrm>
        </p:spPr>
        <p:txBody>
          <a:bodyPr>
            <a:normAutofit/>
          </a:bodyPr>
          <a:lstStyle/>
          <a:p>
            <a:r>
              <a:rPr lang="en-US" dirty="0"/>
              <a:t>MIOSHA Update for Inpatient Healthcare Settings</a:t>
            </a:r>
            <a:br>
              <a:rPr lang="en-US" dirty="0"/>
            </a:br>
            <a:endParaRPr lang="en-US" dirty="0"/>
          </a:p>
        </p:txBody>
      </p:sp>
      <p:sp>
        <p:nvSpPr>
          <p:cNvPr id="3" name="Subtitle 2"/>
          <p:cNvSpPr>
            <a:spLocks noGrp="1"/>
          </p:cNvSpPr>
          <p:nvPr>
            <p:ph type="subTitle" idx="1"/>
          </p:nvPr>
        </p:nvSpPr>
        <p:spPr>
          <a:xfrm>
            <a:off x="2895600" y="2819401"/>
            <a:ext cx="6400800" cy="2514600"/>
          </a:xfrm>
        </p:spPr>
        <p:txBody>
          <a:bodyPr>
            <a:noAutofit/>
          </a:bodyPr>
          <a:lstStyle/>
          <a:p>
            <a:r>
              <a:rPr lang="en-US" sz="2400" dirty="0"/>
              <a:t>Presented by </a:t>
            </a:r>
          </a:p>
          <a:p>
            <a:r>
              <a:rPr lang="en-US" sz="2400" dirty="0"/>
              <a:t>Barton G. Pickelman, CIH</a:t>
            </a:r>
          </a:p>
          <a:p>
            <a:r>
              <a:rPr lang="en-US" sz="2400" dirty="0"/>
              <a:t>MIOSHA Director</a:t>
            </a:r>
          </a:p>
          <a:p>
            <a:pPr algn="ctr"/>
            <a:endParaRPr lang="en-US" sz="2400" dirty="0"/>
          </a:p>
        </p:txBody>
      </p:sp>
      <p:pic>
        <p:nvPicPr>
          <p:cNvPr id="4" name="Picture 5" descr="new MIOSH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3184316"/>
            <a:ext cx="3657950" cy="33857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7609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sz="4000" dirty="0">
                <a:effectLst/>
              </a:rPr>
              <a:t>Formula</a:t>
            </a:r>
            <a:r>
              <a:rPr lang="en-US" sz="4000" dirty="0">
                <a:effectLst/>
                <a:cs typeface="Times New Roman" pitchFamily="18" charset="0"/>
              </a:rPr>
              <a:t> for Size Reduction</a:t>
            </a:r>
          </a:p>
        </p:txBody>
      </p:sp>
      <p:graphicFrame>
        <p:nvGraphicFramePr>
          <p:cNvPr id="457731" name="Group 3"/>
          <p:cNvGraphicFramePr>
            <a:graphicFrameLocks noGrp="1"/>
          </p:cNvGraphicFramePr>
          <p:nvPr>
            <p:ph idx="1"/>
            <p:extLst>
              <p:ext uri="{D42A27DB-BD31-4B8C-83A1-F6EECF244321}">
                <p14:modId xmlns:p14="http://schemas.microsoft.com/office/powerpoint/2010/main" val="1148174904"/>
              </p:ext>
            </p:extLst>
          </p:nvPr>
        </p:nvGraphicFramePr>
        <p:xfrm>
          <a:off x="1914525" y="1447800"/>
          <a:ext cx="9996488" cy="4497388"/>
        </p:xfrm>
        <a:graphic>
          <a:graphicData uri="http://schemas.openxmlformats.org/drawingml/2006/table">
            <a:tbl>
              <a:tblPr/>
              <a:tblGrid>
                <a:gridCol w="5279889">
                  <a:extLst>
                    <a:ext uri="{9D8B030D-6E8A-4147-A177-3AD203B41FA5}">
                      <a16:colId xmlns:a16="http://schemas.microsoft.com/office/drawing/2014/main" xmlns="" val="20000"/>
                    </a:ext>
                  </a:extLst>
                </a:gridCol>
                <a:gridCol w="4716599">
                  <a:extLst>
                    <a:ext uri="{9D8B030D-6E8A-4147-A177-3AD203B41FA5}">
                      <a16:colId xmlns:a16="http://schemas.microsoft.com/office/drawing/2014/main" xmlns="" val="20001"/>
                    </a:ext>
                  </a:extLst>
                </a:gridCol>
              </a:tblGrid>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400" b="0" i="0" u="none" strike="noStrike" cap="none" normalizeH="0" baseline="0" dirty="0">
                          <a:ln>
                            <a:noFill/>
                          </a:ln>
                          <a:solidFill>
                            <a:schemeClr val="tx1"/>
                          </a:solidFill>
                          <a:effectLst/>
                          <a:latin typeface="+mj-lt"/>
                          <a:cs typeface="Times New Roman" pitchFamily="18" charset="0"/>
                        </a:rPr>
                        <a:t>EMPLOYEES</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400" b="0" i="0" u="none" strike="noStrike" cap="none" normalizeH="0" baseline="0" dirty="0">
                          <a:ln>
                            <a:noFill/>
                          </a:ln>
                          <a:solidFill>
                            <a:schemeClr val="tx1"/>
                          </a:solidFill>
                          <a:effectLst/>
                          <a:latin typeface="Arial" pitchFamily="34" charset="0"/>
                          <a:cs typeface="Times New Roman" pitchFamily="18" charset="0"/>
                        </a:rPr>
                        <a:t>PERCENT REDUCTION</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1-10 (worldwide)</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80%</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508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1-25 (site specific)</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60%</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26-100 (site specific)</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40%</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101-250 (site specific)</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20%</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493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251 or more (site specific)</a:t>
                      </a:r>
                    </a:p>
                  </a:txBody>
                  <a:tcPr marL="111115" marR="1111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dirty="0">
                          <a:ln>
                            <a:noFill/>
                          </a:ln>
                          <a:solidFill>
                            <a:schemeClr val="tx1"/>
                          </a:solidFill>
                          <a:effectLst/>
                          <a:latin typeface="Arial" pitchFamily="34" charset="0"/>
                        </a:rPr>
                        <a:t>None</a:t>
                      </a:r>
                    </a:p>
                  </a:txBody>
                  <a:tcPr marL="111115" marR="1111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custDataLst>
      <p:tags r:id="rId1"/>
    </p:custDataLst>
    <p:extLst>
      <p:ext uri="{BB962C8B-B14F-4D97-AF65-F5344CB8AC3E}">
        <p14:creationId xmlns:p14="http://schemas.microsoft.com/office/powerpoint/2010/main" val="824029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pPr eaLnBrk="1" hangingPunct="1">
              <a:defRPr/>
            </a:pPr>
            <a:r>
              <a:rPr lang="en-US" dirty="0">
                <a:effectLst/>
              </a:rPr>
              <a:t>Past History with MIOSHA</a:t>
            </a:r>
          </a:p>
        </p:txBody>
      </p:sp>
      <p:sp>
        <p:nvSpPr>
          <p:cNvPr id="459779" name="Rectangle 3"/>
          <p:cNvSpPr>
            <a:spLocks noGrp="1" noChangeArrowheads="1"/>
          </p:cNvSpPr>
          <p:nvPr>
            <p:ph type="body" idx="1"/>
          </p:nvPr>
        </p:nvSpPr>
        <p:spPr>
          <a:xfrm>
            <a:off x="1979614" y="2209800"/>
            <a:ext cx="8226425" cy="2667000"/>
          </a:xfrm>
        </p:spPr>
        <p:txBody>
          <a:bodyPr/>
          <a:lstStyle/>
          <a:p>
            <a:pPr eaLnBrk="1" hangingPunct="1">
              <a:buFont typeface="Monotype Sorts" pitchFamily="2" charset="2"/>
              <a:buNone/>
              <a:defRPr/>
            </a:pPr>
            <a:r>
              <a:rPr lang="en-US" dirty="0"/>
              <a:t>   An employer receives a 10% adjustment on assessed penalties where there have been no “serious,” “repeat,” or “willful” violations during the past 3 years.</a:t>
            </a:r>
          </a:p>
        </p:txBody>
      </p:sp>
    </p:spTree>
    <p:custDataLst>
      <p:tags r:id="rId1"/>
    </p:custDataLst>
    <p:extLst>
      <p:ext uri="{BB962C8B-B14F-4D97-AF65-F5344CB8AC3E}">
        <p14:creationId xmlns:p14="http://schemas.microsoft.com/office/powerpoint/2010/main" val="36668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1979614" y="152400"/>
            <a:ext cx="8226425" cy="1143000"/>
          </a:xfrm>
        </p:spPr>
        <p:txBody>
          <a:bodyPr/>
          <a:lstStyle/>
          <a:p>
            <a:pPr eaLnBrk="1" hangingPunct="1"/>
            <a:r>
              <a:rPr lang="en-US" dirty="0">
                <a:effectLst/>
              </a:rPr>
              <a:t>Types of Violations</a:t>
            </a:r>
          </a:p>
        </p:txBody>
      </p:sp>
      <p:sp>
        <p:nvSpPr>
          <p:cNvPr id="403459" name="Rectangle 3"/>
          <p:cNvSpPr>
            <a:spLocks noGrp="1" noChangeArrowheads="1"/>
          </p:cNvSpPr>
          <p:nvPr>
            <p:ph type="body" sz="half" idx="1"/>
          </p:nvPr>
        </p:nvSpPr>
        <p:spPr>
          <a:xfrm>
            <a:off x="1979614" y="1524000"/>
            <a:ext cx="8231187" cy="4497388"/>
          </a:xfrm>
        </p:spPr>
        <p:txBody>
          <a:bodyPr/>
          <a:lstStyle/>
          <a:p>
            <a:pPr marL="402336" lvl="1" indent="0" eaLnBrk="1" hangingPunct="1">
              <a:lnSpc>
                <a:spcPct val="90000"/>
              </a:lnSpc>
              <a:buNone/>
              <a:defRPr/>
            </a:pPr>
            <a:r>
              <a:rPr lang="en-US" sz="3600" u="sng" dirty="0"/>
              <a:t>Violation classification</a:t>
            </a:r>
          </a:p>
          <a:p>
            <a:pPr lvl="2" eaLnBrk="1" hangingPunct="1">
              <a:lnSpc>
                <a:spcPct val="90000"/>
              </a:lnSpc>
              <a:defRPr/>
            </a:pPr>
            <a:r>
              <a:rPr lang="en-US" sz="3200" dirty="0"/>
              <a:t>Other Than Serious</a:t>
            </a:r>
          </a:p>
          <a:p>
            <a:pPr lvl="2" eaLnBrk="1" hangingPunct="1">
              <a:lnSpc>
                <a:spcPct val="90000"/>
              </a:lnSpc>
              <a:defRPr/>
            </a:pPr>
            <a:r>
              <a:rPr lang="en-US" sz="3200" dirty="0"/>
              <a:t>Serious </a:t>
            </a:r>
          </a:p>
          <a:p>
            <a:pPr lvl="2" eaLnBrk="1" hangingPunct="1">
              <a:lnSpc>
                <a:spcPct val="90000"/>
              </a:lnSpc>
              <a:defRPr/>
            </a:pPr>
            <a:r>
              <a:rPr lang="en-US" sz="3200" dirty="0"/>
              <a:t>Failure to abate</a:t>
            </a:r>
          </a:p>
          <a:p>
            <a:pPr lvl="2" eaLnBrk="1" hangingPunct="1">
              <a:lnSpc>
                <a:spcPct val="90000"/>
              </a:lnSpc>
              <a:defRPr/>
            </a:pPr>
            <a:r>
              <a:rPr lang="en-US" sz="3200" dirty="0"/>
              <a:t>Repeat</a:t>
            </a:r>
          </a:p>
          <a:p>
            <a:pPr lvl="2" eaLnBrk="1" hangingPunct="1">
              <a:lnSpc>
                <a:spcPct val="90000"/>
              </a:lnSpc>
              <a:defRPr/>
            </a:pPr>
            <a:r>
              <a:rPr lang="en-US" sz="3200" dirty="0"/>
              <a:t>Willful</a:t>
            </a:r>
          </a:p>
          <a:p>
            <a:pPr eaLnBrk="1" hangingPunct="1">
              <a:lnSpc>
                <a:spcPct val="90000"/>
              </a:lnSpc>
              <a:buFont typeface="Wingdings" pitchFamily="2" charset="2"/>
              <a:buNone/>
              <a:defRPr/>
            </a:pPr>
            <a:endParaRPr lang="en-US" dirty="0"/>
          </a:p>
        </p:txBody>
      </p:sp>
      <p:pic>
        <p:nvPicPr>
          <p:cNvPr id="5" name="Picture 2" descr="File:Citations button.svg">
            <a:extLst>
              <a:ext uri="{FF2B5EF4-FFF2-40B4-BE49-F238E27FC236}">
                <a16:creationId xmlns:a16="http://schemas.microsoft.com/office/drawing/2014/main" xmlns="" id="{DC0361FA-9C50-4029-8548-91E1BD52A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1731" y="1524000"/>
            <a:ext cx="4921479"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5801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1979614" y="533400"/>
            <a:ext cx="8226425" cy="730250"/>
          </a:xfrm>
        </p:spPr>
        <p:txBody>
          <a:bodyPr>
            <a:normAutofit fontScale="90000"/>
          </a:bodyPr>
          <a:lstStyle/>
          <a:p>
            <a:pPr eaLnBrk="1" hangingPunct="1">
              <a:defRPr/>
            </a:pPr>
            <a:r>
              <a:rPr lang="en-US" sz="4800" dirty="0">
                <a:effectLst/>
              </a:rPr>
              <a:t>Other Than Serious</a:t>
            </a:r>
          </a:p>
        </p:txBody>
      </p:sp>
      <p:sp>
        <p:nvSpPr>
          <p:cNvPr id="407555" name="Rectangle 3"/>
          <p:cNvSpPr>
            <a:spLocks noGrp="1" noChangeArrowheads="1"/>
          </p:cNvSpPr>
          <p:nvPr>
            <p:ph type="body" idx="1"/>
          </p:nvPr>
        </p:nvSpPr>
        <p:spPr>
          <a:xfrm>
            <a:off x="2514600" y="1828800"/>
            <a:ext cx="8453437" cy="3810000"/>
          </a:xfrm>
        </p:spPr>
        <p:txBody>
          <a:bodyPr>
            <a:normAutofit lnSpcReduction="10000"/>
          </a:bodyPr>
          <a:lstStyle/>
          <a:p>
            <a:pPr eaLnBrk="1" hangingPunct="1">
              <a:buFont typeface="Monotype Sorts" pitchFamily="2" charset="2"/>
              <a:buNone/>
              <a:defRPr/>
            </a:pPr>
            <a:r>
              <a:rPr lang="en-US" dirty="0"/>
              <a:t>  </a:t>
            </a:r>
            <a:r>
              <a:rPr lang="en-US" sz="4400" dirty="0"/>
              <a:t>The resulting injury would probably not result in death or serious physical injury but would have a direct or immediate relationship to the safety and health of employees.</a:t>
            </a:r>
          </a:p>
          <a:p>
            <a:pPr eaLnBrk="1" hangingPunct="1">
              <a:defRPr/>
            </a:pPr>
            <a:endParaRPr lang="en-US" dirty="0"/>
          </a:p>
        </p:txBody>
      </p:sp>
    </p:spTree>
    <p:custDataLst>
      <p:tags r:id="rId1"/>
    </p:custDataLst>
    <p:extLst>
      <p:ext uri="{BB962C8B-B14F-4D97-AF65-F5344CB8AC3E}">
        <p14:creationId xmlns:p14="http://schemas.microsoft.com/office/powerpoint/2010/main" val="721696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en-US" sz="4800" dirty="0">
                <a:effectLst/>
              </a:rPr>
              <a:t>Serious</a:t>
            </a:r>
          </a:p>
        </p:txBody>
      </p:sp>
      <p:sp>
        <p:nvSpPr>
          <p:cNvPr id="409603" name="Rectangle 3"/>
          <p:cNvSpPr>
            <a:spLocks noGrp="1" noChangeArrowheads="1"/>
          </p:cNvSpPr>
          <p:nvPr>
            <p:ph type="body" idx="1"/>
          </p:nvPr>
        </p:nvSpPr>
        <p:spPr>
          <a:xfrm>
            <a:off x="2438400" y="1752600"/>
            <a:ext cx="8763000" cy="4497387"/>
          </a:xfrm>
        </p:spPr>
        <p:txBody>
          <a:bodyPr/>
          <a:lstStyle/>
          <a:p>
            <a:pPr eaLnBrk="1" hangingPunct="1">
              <a:buFont typeface="Wingdings" pitchFamily="2" charset="2"/>
              <a:buNone/>
              <a:defRPr/>
            </a:pPr>
            <a:r>
              <a:rPr lang="en-US" dirty="0"/>
              <a:t>   </a:t>
            </a:r>
            <a:r>
              <a:rPr lang="en-US" sz="4800" dirty="0"/>
              <a:t>A hazardous condition violating a standard or rule exists that has a substantial probability of causing serious physical harm or death to workers.</a:t>
            </a:r>
          </a:p>
          <a:p>
            <a:pPr eaLnBrk="1" hangingPunct="1">
              <a:buFont typeface="Wingdings" pitchFamily="2" charset="2"/>
              <a:buNone/>
              <a:defRPr/>
            </a:pPr>
            <a:endParaRPr lang="en-US" dirty="0"/>
          </a:p>
        </p:txBody>
      </p:sp>
    </p:spTree>
    <p:custDataLst>
      <p:tags r:id="rId1"/>
    </p:custDataLst>
    <p:extLst>
      <p:ext uri="{BB962C8B-B14F-4D97-AF65-F5344CB8AC3E}">
        <p14:creationId xmlns:p14="http://schemas.microsoft.com/office/powerpoint/2010/main" val="887763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DED333A-EF31-42CB-8509-C15AD5CC4B2E}"/>
              </a:ext>
            </a:extLst>
          </p:cNvPr>
          <p:cNvSpPr>
            <a:spLocks noGrp="1"/>
          </p:cNvSpPr>
          <p:nvPr>
            <p:ph idx="1"/>
          </p:nvPr>
        </p:nvSpPr>
        <p:spPr>
          <a:xfrm>
            <a:off x="1914144" y="1981200"/>
            <a:ext cx="9997440" cy="3810000"/>
          </a:xfrm>
        </p:spPr>
        <p:txBody>
          <a:bodyPr>
            <a:normAutofit/>
          </a:bodyPr>
          <a:lstStyle/>
          <a:p>
            <a:pPr marL="82296" indent="0">
              <a:buNone/>
            </a:pPr>
            <a:r>
              <a:rPr lang="en-US" sz="4800" dirty="0"/>
              <a:t>A violation which appears on a citation previously</a:t>
            </a:r>
            <a:r>
              <a:rPr lang="en-US" sz="4800" b="1" dirty="0"/>
              <a:t> </a:t>
            </a:r>
            <a:r>
              <a:rPr lang="en-US" sz="4800" dirty="0"/>
              <a:t>issued to an employer that has become a final order and has not been corrected.</a:t>
            </a:r>
          </a:p>
        </p:txBody>
      </p:sp>
      <p:sp>
        <p:nvSpPr>
          <p:cNvPr id="413698" name="Rectangle 2"/>
          <p:cNvSpPr>
            <a:spLocks noGrp="1" noChangeArrowheads="1"/>
          </p:cNvSpPr>
          <p:nvPr>
            <p:ph type="title"/>
          </p:nvPr>
        </p:nvSpPr>
        <p:spPr/>
        <p:txBody>
          <a:bodyPr/>
          <a:lstStyle/>
          <a:p>
            <a:pPr eaLnBrk="1" hangingPunct="1">
              <a:defRPr/>
            </a:pPr>
            <a:r>
              <a:rPr lang="en-US" sz="4800" dirty="0">
                <a:effectLst/>
              </a:rPr>
              <a:t>Failure to Abate</a:t>
            </a:r>
          </a:p>
        </p:txBody>
      </p:sp>
    </p:spTree>
    <p:custDataLst>
      <p:tags r:id="rId1"/>
    </p:custDataLst>
    <p:extLst>
      <p:ext uri="{BB962C8B-B14F-4D97-AF65-F5344CB8AC3E}">
        <p14:creationId xmlns:p14="http://schemas.microsoft.com/office/powerpoint/2010/main" val="4110723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en-US" dirty="0">
                <a:effectLst/>
              </a:rPr>
              <a:t>Repeat </a:t>
            </a:r>
          </a:p>
        </p:txBody>
      </p:sp>
      <p:sp>
        <p:nvSpPr>
          <p:cNvPr id="415747" name="Rectangle 3"/>
          <p:cNvSpPr>
            <a:spLocks noGrp="1" noChangeArrowheads="1"/>
          </p:cNvSpPr>
          <p:nvPr>
            <p:ph type="body" idx="1"/>
          </p:nvPr>
        </p:nvSpPr>
        <p:spPr>
          <a:xfrm>
            <a:off x="1914144" y="1295400"/>
            <a:ext cx="9296400" cy="4497388"/>
          </a:xfrm>
        </p:spPr>
        <p:txBody>
          <a:bodyPr/>
          <a:lstStyle/>
          <a:p>
            <a:pPr lvl="1" eaLnBrk="1" hangingPunct="1">
              <a:buFont typeface="Wingdings" pitchFamily="2" charset="2"/>
              <a:buNone/>
              <a:defRPr/>
            </a:pPr>
            <a:r>
              <a:rPr lang="en-US" sz="3200" dirty="0"/>
              <a:t>    </a:t>
            </a:r>
          </a:p>
          <a:p>
            <a:pPr eaLnBrk="1" hangingPunct="1">
              <a:defRPr/>
            </a:pPr>
            <a:r>
              <a:rPr lang="en-US" sz="4000" dirty="0"/>
              <a:t>A violation which was cited on a previous inspection (five year</a:t>
            </a:r>
            <a:r>
              <a:rPr lang="en-US" sz="4000" b="1" dirty="0"/>
              <a:t> </a:t>
            </a:r>
            <a:r>
              <a:rPr lang="en-US" sz="4000" dirty="0"/>
              <a:t>limitation) and the same rule is violated again.  </a:t>
            </a:r>
          </a:p>
          <a:p>
            <a:pPr eaLnBrk="1" hangingPunct="1">
              <a:defRPr/>
            </a:pPr>
            <a:r>
              <a:rPr lang="en-US" sz="4000" dirty="0"/>
              <a:t>It does not have to be the same machine or location to be a repeat.</a:t>
            </a:r>
          </a:p>
        </p:txBody>
      </p:sp>
    </p:spTree>
    <p:custDataLst>
      <p:tags r:id="rId1"/>
    </p:custDataLst>
    <p:extLst>
      <p:ext uri="{BB962C8B-B14F-4D97-AF65-F5344CB8AC3E}">
        <p14:creationId xmlns:p14="http://schemas.microsoft.com/office/powerpoint/2010/main" val="1457846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en-US" sz="4800" dirty="0">
                <a:effectLst/>
              </a:rPr>
              <a:t>Willful</a:t>
            </a:r>
          </a:p>
        </p:txBody>
      </p:sp>
      <p:sp>
        <p:nvSpPr>
          <p:cNvPr id="411651" name="Rectangle 3"/>
          <p:cNvSpPr>
            <a:spLocks noGrp="1" noChangeArrowheads="1"/>
          </p:cNvSpPr>
          <p:nvPr>
            <p:ph idx="1"/>
          </p:nvPr>
        </p:nvSpPr>
        <p:spPr>
          <a:xfrm>
            <a:off x="1914144" y="1447800"/>
            <a:ext cx="9211056" cy="4800600"/>
          </a:xfrm>
        </p:spPr>
        <p:txBody>
          <a:bodyPr/>
          <a:lstStyle/>
          <a:p>
            <a:pPr eaLnBrk="1" hangingPunct="1">
              <a:lnSpc>
                <a:spcPct val="90000"/>
              </a:lnSpc>
              <a:spcBef>
                <a:spcPct val="50000"/>
              </a:spcBef>
              <a:buClrTx/>
              <a:buSzTx/>
              <a:buFontTx/>
              <a:buNone/>
              <a:defRPr/>
            </a:pPr>
            <a:r>
              <a:rPr lang="en-US" dirty="0"/>
              <a:t>  	</a:t>
            </a:r>
            <a:r>
              <a:rPr lang="en-US" sz="4400" dirty="0"/>
              <a:t>A hazardous condition exists where the evidence shows either an </a:t>
            </a:r>
            <a:r>
              <a:rPr lang="en-US" sz="4400" b="1" dirty="0"/>
              <a:t>intentional disregard</a:t>
            </a:r>
            <a:r>
              <a:rPr lang="en-US" sz="4400" dirty="0"/>
              <a:t> of the Act or </a:t>
            </a:r>
            <a:r>
              <a:rPr lang="en-US" sz="4400" b="1" dirty="0"/>
              <a:t>plain indifference</a:t>
            </a:r>
            <a:r>
              <a:rPr lang="en-US" sz="4400" dirty="0"/>
              <a:t> to its requirements by the employers</a:t>
            </a:r>
          </a:p>
          <a:p>
            <a:pPr eaLnBrk="1" hangingPunct="1">
              <a:lnSpc>
                <a:spcPct val="90000"/>
              </a:lnSpc>
              <a:spcBef>
                <a:spcPct val="50000"/>
              </a:spcBef>
              <a:buClrTx/>
              <a:buSzTx/>
              <a:buFontTx/>
              <a:buNone/>
              <a:defRPr/>
            </a:pPr>
            <a:r>
              <a:rPr lang="en-US" sz="4400" dirty="0"/>
              <a:t>  May be any member of supervision or management</a:t>
            </a:r>
          </a:p>
          <a:p>
            <a:pPr eaLnBrk="1" hangingPunct="1">
              <a:lnSpc>
                <a:spcPct val="90000"/>
              </a:lnSpc>
              <a:buFont typeface="Wingdings" pitchFamily="2" charset="2"/>
              <a:buNone/>
              <a:defRPr/>
            </a:pPr>
            <a:endParaRPr lang="en-US" dirty="0"/>
          </a:p>
        </p:txBody>
      </p:sp>
    </p:spTree>
    <p:custDataLst>
      <p:tags r:id="rId1"/>
    </p:custDataLst>
    <p:extLst>
      <p:ext uri="{BB962C8B-B14F-4D97-AF65-F5344CB8AC3E}">
        <p14:creationId xmlns:p14="http://schemas.microsoft.com/office/powerpoint/2010/main" val="2402131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a:xfrm>
            <a:off x="1828800" y="304800"/>
            <a:ext cx="8763000" cy="1143000"/>
          </a:xfrm>
        </p:spPr>
        <p:txBody>
          <a:bodyPr/>
          <a:lstStyle/>
          <a:p>
            <a:pPr eaLnBrk="1" hangingPunct="1">
              <a:defRPr/>
            </a:pPr>
            <a:r>
              <a:rPr lang="en-US" sz="4000" dirty="0">
                <a:effectLst/>
              </a:rPr>
              <a:t>What to do when the citation arrives?</a:t>
            </a:r>
          </a:p>
        </p:txBody>
      </p:sp>
      <p:sp>
        <p:nvSpPr>
          <p:cNvPr id="397315" name="Rectangle 3"/>
          <p:cNvSpPr>
            <a:spLocks noGrp="1" noChangeArrowheads="1"/>
          </p:cNvSpPr>
          <p:nvPr>
            <p:ph type="body" sz="half" idx="1"/>
          </p:nvPr>
        </p:nvSpPr>
        <p:spPr>
          <a:xfrm>
            <a:off x="1979614" y="1598614"/>
            <a:ext cx="9678986" cy="4497387"/>
          </a:xfrm>
        </p:spPr>
        <p:txBody>
          <a:bodyPr>
            <a:normAutofit/>
          </a:bodyPr>
          <a:lstStyle/>
          <a:p>
            <a:pPr eaLnBrk="1" hangingPunct="1">
              <a:defRPr/>
            </a:pPr>
            <a:r>
              <a:rPr lang="en-US" dirty="0"/>
              <a:t>Abate or fix the violative conditions </a:t>
            </a:r>
          </a:p>
          <a:p>
            <a:pPr marL="402336" lvl="1" indent="0">
              <a:buNone/>
              <a:defRPr/>
            </a:pPr>
            <a:r>
              <a:rPr lang="en-US" dirty="0"/>
              <a:t>(eliminate or control the hazard)</a:t>
            </a:r>
          </a:p>
          <a:p>
            <a:pPr>
              <a:defRPr/>
            </a:pPr>
            <a:r>
              <a:rPr lang="en-US" dirty="0"/>
              <a:t>Ask for a Penalty Reduction Agreement (PRA)</a:t>
            </a:r>
          </a:p>
          <a:p>
            <a:pPr eaLnBrk="1" hangingPunct="1">
              <a:defRPr/>
            </a:pPr>
            <a:r>
              <a:rPr lang="en-US" dirty="0"/>
              <a:t>Appeal violations, penalty, or abatement date</a:t>
            </a:r>
          </a:p>
          <a:p>
            <a:pPr eaLnBrk="1" hangingPunct="1">
              <a:defRPr/>
            </a:pPr>
            <a:r>
              <a:rPr lang="en-US" dirty="0"/>
              <a:t>Post copy of citation for three days or longer for employees to read or until item is abated.</a:t>
            </a:r>
          </a:p>
        </p:txBody>
      </p:sp>
    </p:spTree>
    <p:custDataLst>
      <p:tags r:id="rId1"/>
    </p:custDataLst>
    <p:extLst>
      <p:ext uri="{BB962C8B-B14F-4D97-AF65-F5344CB8AC3E}">
        <p14:creationId xmlns:p14="http://schemas.microsoft.com/office/powerpoint/2010/main" val="2957159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1828800" y="381000"/>
            <a:ext cx="8458200" cy="762000"/>
          </a:xfrm>
          <a:prstGeom prst="rect">
            <a:avLst/>
          </a:prstGeom>
          <a:noFill/>
          <a:ln w="9525">
            <a:noFill/>
            <a:miter lim="800000"/>
            <a:headEnd/>
            <a:tailEnd/>
          </a:ln>
        </p:spPr>
        <p:txBody>
          <a:bodyPr wrap="square">
            <a:spAutoFit/>
          </a:bodyPr>
          <a:lstStyle/>
          <a:p>
            <a:pPr eaLnBrk="0" hangingPunct="0">
              <a:defRPr/>
            </a:pPr>
            <a:r>
              <a:rPr lang="en-US" sz="4400" dirty="0">
                <a:solidFill>
                  <a:schemeClr val="tx2"/>
                </a:solidFill>
                <a:latin typeface="Arial" pitchFamily="34" charset="0"/>
              </a:rPr>
              <a:t>Appeal Options</a:t>
            </a:r>
          </a:p>
        </p:txBody>
      </p:sp>
      <p:sp>
        <p:nvSpPr>
          <p:cNvPr id="78851" name="TextBox 4"/>
          <p:cNvSpPr txBox="1">
            <a:spLocks noChangeArrowheads="1"/>
          </p:cNvSpPr>
          <p:nvPr/>
        </p:nvSpPr>
        <p:spPr bwMode="auto">
          <a:xfrm>
            <a:off x="1828800" y="1524001"/>
            <a:ext cx="9753600" cy="4678204"/>
          </a:xfrm>
          <a:prstGeom prst="rect">
            <a:avLst/>
          </a:prstGeom>
          <a:noFill/>
          <a:ln w="9525">
            <a:noFill/>
            <a:miter lim="800000"/>
            <a:headEnd/>
            <a:tailEnd/>
          </a:ln>
        </p:spPr>
        <p:txBody>
          <a:bodyPr wrap="square">
            <a:spAutoFit/>
          </a:bodyPr>
          <a:lstStyle/>
          <a:p>
            <a:pPr eaLnBrk="0" hangingPunct="0">
              <a:buClr>
                <a:schemeClr val="tx2"/>
              </a:buClr>
              <a:buFont typeface="Arial" charset="0"/>
              <a:buChar char="•"/>
              <a:defRPr/>
            </a:pPr>
            <a:r>
              <a:rPr lang="en-US" sz="3200" dirty="0"/>
              <a:t> </a:t>
            </a:r>
            <a:r>
              <a:rPr lang="en-US" sz="4000" dirty="0"/>
              <a:t>Penalty Reduction Agreement – PRA </a:t>
            </a:r>
            <a:br>
              <a:rPr lang="en-US" sz="4000" dirty="0"/>
            </a:br>
            <a:r>
              <a:rPr lang="en-US" sz="4000" dirty="0"/>
              <a:t>  </a:t>
            </a:r>
            <a:endParaRPr lang="en-US" sz="4000" dirty="0">
              <a:effectLst>
                <a:outerShdw blurRad="38100" dist="38100" dir="2700000" algn="tl">
                  <a:srgbClr val="000000"/>
                </a:outerShdw>
              </a:effectLst>
            </a:endParaRPr>
          </a:p>
          <a:p>
            <a:pPr eaLnBrk="0" hangingPunct="0">
              <a:buClr>
                <a:schemeClr val="tx2"/>
              </a:buClr>
              <a:buFont typeface="Arial" charset="0"/>
              <a:buChar char="•"/>
              <a:defRPr/>
            </a:pPr>
            <a:r>
              <a:rPr lang="en-US" sz="4000" dirty="0"/>
              <a:t> Appeals Process</a:t>
            </a:r>
          </a:p>
          <a:p>
            <a:pPr eaLnBrk="0" hangingPunct="0">
              <a:defRPr/>
            </a:pPr>
            <a:r>
              <a:rPr lang="en-US" sz="4000" dirty="0"/>
              <a:t>  - First Appeal </a:t>
            </a:r>
          </a:p>
          <a:p>
            <a:pPr eaLnBrk="0" hangingPunct="0">
              <a:defRPr/>
            </a:pPr>
            <a:r>
              <a:rPr lang="en-US" sz="4000" dirty="0"/>
              <a:t>  - Second Appeal</a:t>
            </a:r>
          </a:p>
          <a:p>
            <a:pPr eaLnBrk="0" hangingPunct="0">
              <a:defRPr/>
            </a:pPr>
            <a:r>
              <a:rPr lang="en-US" sz="4000" dirty="0"/>
              <a:t>  - Board of Health and Safety </a:t>
            </a:r>
          </a:p>
          <a:p>
            <a:pPr eaLnBrk="0" hangingPunct="0">
              <a:defRPr/>
            </a:pPr>
            <a:r>
              <a:rPr lang="en-US" sz="4000" dirty="0"/>
              <a:t>  - State Court of Appeals </a:t>
            </a:r>
          </a:p>
          <a:p>
            <a:pPr eaLnBrk="0" hangingPunct="0">
              <a:defRPr/>
            </a:pPr>
            <a:endParaRPr lang="en-US" dirty="0"/>
          </a:p>
        </p:txBody>
      </p:sp>
      <p:pic>
        <p:nvPicPr>
          <p:cNvPr id="11266" name="Picture 2" descr="https://images.freeimages.com/images/large-previews/28e/gavel-2-1236453.jpg">
            <a:extLst>
              <a:ext uri="{FF2B5EF4-FFF2-40B4-BE49-F238E27FC236}">
                <a16:creationId xmlns:a16="http://schemas.microsoft.com/office/drawing/2014/main" xmlns="" id="{8BB55C16-1835-42FE-802D-DB6BA6405B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2895600"/>
            <a:ext cx="3171825" cy="211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9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MIOSHA Strategic Plan</a:t>
            </a:r>
          </a:p>
          <a:p>
            <a:r>
              <a:rPr lang="en-US" dirty="0"/>
              <a:t>Injury and Illness Rates</a:t>
            </a:r>
          </a:p>
          <a:p>
            <a:r>
              <a:rPr lang="en-US" dirty="0"/>
              <a:t>Reasons for Compliance Inspection</a:t>
            </a:r>
          </a:p>
          <a:p>
            <a:r>
              <a:rPr lang="en-US" dirty="0"/>
              <a:t>Citation and Appeals Process</a:t>
            </a:r>
          </a:p>
          <a:p>
            <a:r>
              <a:rPr lang="en-US" dirty="0"/>
              <a:t>Frequently Cited Serious Violations</a:t>
            </a:r>
          </a:p>
          <a:p>
            <a:r>
              <a:rPr lang="en-US" dirty="0"/>
              <a:t>Resources</a:t>
            </a:r>
          </a:p>
          <a:p>
            <a:pPr lvl="1"/>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xmlns="" id="{5DC72FE3-4DD1-4BAE-B273-4ABA9595B165}"/>
                  </a:ext>
                </a:extLst>
              </p14:cNvPr>
              <p14:cNvContentPartPr/>
              <p14:nvPr/>
            </p14:nvContentPartPr>
            <p14:xfrm>
              <a:off x="3195285" y="4571925"/>
              <a:ext cx="360" cy="360"/>
            </p14:xfrm>
          </p:contentPart>
        </mc:Choice>
        <mc:Fallback xmlns="">
          <p:pic>
            <p:nvPicPr>
              <p:cNvPr id="4" name="Ink 3">
                <a:extLst>
                  <a:ext uri="{FF2B5EF4-FFF2-40B4-BE49-F238E27FC236}">
                    <a16:creationId xmlns:a16="http://schemas.microsoft.com/office/drawing/2014/main" id="{5DC72FE3-4DD1-4BAE-B273-4ABA9595B165}"/>
                  </a:ext>
                </a:extLst>
              </p:cNvPr>
              <p:cNvPicPr/>
              <p:nvPr/>
            </p:nvPicPr>
            <p:blipFill>
              <a:blip r:embed="rId3"/>
              <a:stretch>
                <a:fillRect/>
              </a:stretch>
            </p:blipFill>
            <p:spPr>
              <a:xfrm>
                <a:off x="3186285" y="45629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xmlns="" id="{B8A093BB-CFF1-4E3E-819D-55062EE773A6}"/>
                  </a:ext>
                </a:extLst>
              </p14:cNvPr>
              <p14:cNvContentPartPr/>
              <p14:nvPr/>
            </p14:nvContentPartPr>
            <p14:xfrm>
              <a:off x="3225525" y="4571925"/>
              <a:ext cx="360" cy="360"/>
            </p14:xfrm>
          </p:contentPart>
        </mc:Choice>
        <mc:Fallback xmlns="">
          <p:pic>
            <p:nvPicPr>
              <p:cNvPr id="7" name="Ink 6">
                <a:extLst>
                  <a:ext uri="{FF2B5EF4-FFF2-40B4-BE49-F238E27FC236}">
                    <a16:creationId xmlns:a16="http://schemas.microsoft.com/office/drawing/2014/main" id="{B8A093BB-CFF1-4E3E-819D-55062EE773A6}"/>
                  </a:ext>
                </a:extLst>
              </p:cNvPr>
              <p:cNvPicPr/>
              <p:nvPr/>
            </p:nvPicPr>
            <p:blipFill>
              <a:blip r:embed="rId5"/>
              <a:stretch>
                <a:fillRect/>
              </a:stretch>
            </p:blipFill>
            <p:spPr>
              <a:xfrm>
                <a:off x="3216525" y="4562925"/>
                <a:ext cx="18000" cy="18000"/>
              </a:xfrm>
              <a:prstGeom prst="rect">
                <a:avLst/>
              </a:prstGeom>
            </p:spPr>
          </p:pic>
        </mc:Fallback>
      </mc:AlternateContent>
    </p:spTree>
    <p:extLst>
      <p:ext uri="{BB962C8B-B14F-4D97-AF65-F5344CB8AC3E}">
        <p14:creationId xmlns:p14="http://schemas.microsoft.com/office/powerpoint/2010/main" val="190061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905000" y="152400"/>
            <a:ext cx="8610600" cy="1143000"/>
          </a:xfrm>
        </p:spPr>
        <p:txBody>
          <a:bodyPr vert="horz" wrap="square" lIns="92075" tIns="46038" rIns="92075" bIns="46038" numCol="1" anchor="ctr" anchorCtr="0" compatLnSpc="1">
            <a:prstTxWarp prst="textNoShape">
              <a:avLst/>
            </a:prstTxWarp>
          </a:bodyPr>
          <a:lstStyle/>
          <a:p>
            <a:pPr eaLnBrk="1" hangingPunct="1">
              <a:defRPr/>
            </a:pPr>
            <a:r>
              <a:rPr lang="en-US" sz="4000" dirty="0">
                <a:effectLst/>
              </a:rPr>
              <a:t>Penalty Reduction Agreement (PRA)</a:t>
            </a:r>
          </a:p>
        </p:txBody>
      </p:sp>
      <p:sp>
        <p:nvSpPr>
          <p:cNvPr id="398339" name="Rectangle 3"/>
          <p:cNvSpPr>
            <a:spLocks noGrp="1" noChangeArrowheads="1"/>
          </p:cNvSpPr>
          <p:nvPr>
            <p:ph type="body" idx="1"/>
          </p:nvPr>
        </p:nvSpPr>
        <p:spPr>
          <a:xfrm>
            <a:off x="1905000" y="1447800"/>
            <a:ext cx="9982200" cy="4794250"/>
          </a:xfrm>
        </p:spPr>
        <p:txBody>
          <a:bodyPr vert="horz" wrap="square" lIns="92075" tIns="46038" rIns="92075" bIns="46038" numCol="1" anchor="t" anchorCtr="0" compatLnSpc="1">
            <a:prstTxWarp prst="textNoShape">
              <a:avLst/>
            </a:prstTxWarp>
            <a:normAutofit/>
          </a:bodyPr>
          <a:lstStyle/>
          <a:p>
            <a:pPr eaLnBrk="1" hangingPunct="1">
              <a:lnSpc>
                <a:spcPct val="90000"/>
              </a:lnSpc>
              <a:defRPr/>
            </a:pPr>
            <a:r>
              <a:rPr lang="en-US" b="1" dirty="0"/>
              <a:t>Reduce the total proposed penalty by 50%</a:t>
            </a:r>
          </a:p>
          <a:p>
            <a:pPr>
              <a:defRPr/>
            </a:pPr>
            <a:r>
              <a:rPr lang="en-US" dirty="0"/>
              <a:t>Correct all violations – provide assurance of abatement</a:t>
            </a:r>
          </a:p>
          <a:p>
            <a:pPr>
              <a:defRPr/>
            </a:pPr>
            <a:r>
              <a:rPr lang="en-US" dirty="0"/>
              <a:t>Waive right to appeal </a:t>
            </a:r>
          </a:p>
          <a:p>
            <a:pPr>
              <a:defRPr/>
            </a:pPr>
            <a:r>
              <a:rPr lang="en-US" dirty="0"/>
              <a:t>Pay the reduced total penalty within allotted timeframe (15 working days from MIOSHA approval of Agreement)</a:t>
            </a:r>
          </a:p>
          <a:p>
            <a:pPr eaLnBrk="1" hangingPunct="1">
              <a:lnSpc>
                <a:spcPct val="90000"/>
              </a:lnSpc>
              <a:defRPr/>
            </a:pPr>
            <a:r>
              <a:rPr lang="en-US" dirty="0"/>
              <a:t>Done via online PRA web application</a:t>
            </a:r>
          </a:p>
          <a:p>
            <a:pPr eaLnBrk="1" hangingPunct="1">
              <a:lnSpc>
                <a:spcPct val="90000"/>
              </a:lnSpc>
              <a:defRPr/>
            </a:pPr>
            <a:r>
              <a:rPr lang="en-US" dirty="0"/>
              <a:t>Files Ineligible for PRA’s: willful, fatality, SVEP</a:t>
            </a:r>
          </a:p>
          <a:p>
            <a:pPr>
              <a:lnSpc>
                <a:spcPct val="90000"/>
              </a:lnSpc>
              <a:defRPr/>
            </a:pPr>
            <a:r>
              <a:rPr lang="en-US" dirty="0"/>
              <a:t>Advantage for MIOSHA is expedited abatement of violation/hazards</a:t>
            </a:r>
          </a:p>
          <a:p>
            <a:pPr eaLnBrk="1" hangingPunct="1">
              <a:lnSpc>
                <a:spcPct val="90000"/>
              </a:lnSpc>
              <a:defRPr/>
            </a:pPr>
            <a:endParaRPr lang="en-US" dirty="0"/>
          </a:p>
          <a:p>
            <a:pPr eaLnBrk="1" hangingPunct="1">
              <a:lnSpc>
                <a:spcPct val="90000"/>
              </a:lnSpc>
              <a:defRPr/>
            </a:pPr>
            <a:endParaRPr lang="en-US" dirty="0"/>
          </a:p>
        </p:txBody>
      </p:sp>
    </p:spTree>
    <p:extLst>
      <p:ext uri="{BB962C8B-B14F-4D97-AF65-F5344CB8AC3E}">
        <p14:creationId xmlns:p14="http://schemas.microsoft.com/office/powerpoint/2010/main" val="1237717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a:xfrm>
            <a:off x="1979614" y="152400"/>
            <a:ext cx="8226425" cy="1143000"/>
          </a:xfrm>
        </p:spPr>
        <p:txBody>
          <a:bodyPr/>
          <a:lstStyle/>
          <a:p>
            <a:pPr eaLnBrk="1" hangingPunct="1">
              <a:defRPr/>
            </a:pPr>
            <a:r>
              <a:rPr lang="en-US" dirty="0">
                <a:effectLst/>
              </a:rPr>
              <a:t>Preparing for the Inspection</a:t>
            </a:r>
          </a:p>
        </p:txBody>
      </p:sp>
      <p:sp>
        <p:nvSpPr>
          <p:cNvPr id="94213" name="Rectangle 5"/>
          <p:cNvSpPr>
            <a:spLocks noGrp="1" noChangeArrowheads="1"/>
          </p:cNvSpPr>
          <p:nvPr>
            <p:ph type="body" sz="half" idx="1"/>
          </p:nvPr>
        </p:nvSpPr>
        <p:spPr>
          <a:xfrm>
            <a:off x="1447800" y="1676400"/>
            <a:ext cx="7848600" cy="5181600"/>
          </a:xfrm>
        </p:spPr>
        <p:txBody>
          <a:bodyPr/>
          <a:lstStyle/>
          <a:p>
            <a:pPr lvl="1" eaLnBrk="1" hangingPunct="1">
              <a:buClr>
                <a:schemeClr val="tx2"/>
              </a:buClr>
              <a:defRPr/>
            </a:pPr>
            <a:r>
              <a:rPr lang="en-US" dirty="0"/>
              <a:t>Read safety and health publications</a:t>
            </a:r>
          </a:p>
          <a:p>
            <a:pPr lvl="1" eaLnBrk="1" hangingPunct="1">
              <a:buClr>
                <a:schemeClr val="tx2"/>
              </a:buClr>
              <a:defRPr/>
            </a:pPr>
            <a:r>
              <a:rPr lang="en-US" dirty="0"/>
              <a:t>Belong to associations</a:t>
            </a:r>
          </a:p>
          <a:p>
            <a:pPr lvl="1" eaLnBrk="1" hangingPunct="1">
              <a:buClr>
                <a:schemeClr val="tx2"/>
              </a:buClr>
              <a:defRPr/>
            </a:pPr>
            <a:r>
              <a:rPr lang="en-US" dirty="0"/>
              <a:t>Insurance company audits</a:t>
            </a:r>
          </a:p>
          <a:p>
            <a:pPr lvl="1" eaLnBrk="1" hangingPunct="1">
              <a:buClr>
                <a:schemeClr val="tx2"/>
              </a:buClr>
              <a:defRPr/>
            </a:pPr>
            <a:r>
              <a:rPr lang="en-US" dirty="0"/>
              <a:t>Internal self inspections</a:t>
            </a:r>
          </a:p>
          <a:p>
            <a:pPr lvl="1" eaLnBrk="1" hangingPunct="1">
              <a:buClr>
                <a:schemeClr val="tx2"/>
              </a:buClr>
              <a:defRPr/>
            </a:pPr>
            <a:r>
              <a:rPr lang="en-US" dirty="0"/>
              <a:t>Safety committee</a:t>
            </a:r>
          </a:p>
          <a:p>
            <a:pPr lvl="1" eaLnBrk="1" hangingPunct="1">
              <a:buClr>
                <a:schemeClr val="tx2"/>
              </a:buClr>
              <a:defRPr/>
            </a:pPr>
            <a:r>
              <a:rPr lang="en-US" dirty="0"/>
              <a:t>MIOSHA Standards knowledge</a:t>
            </a:r>
          </a:p>
          <a:p>
            <a:pPr lvl="1" eaLnBrk="1" hangingPunct="1">
              <a:buClr>
                <a:schemeClr val="tx2"/>
              </a:buClr>
              <a:defRPr/>
            </a:pPr>
            <a:r>
              <a:rPr lang="en-US" sz="4000" b="1" dirty="0"/>
              <a:t>MIOSHA CET Services </a:t>
            </a:r>
          </a:p>
        </p:txBody>
      </p:sp>
      <p:pic>
        <p:nvPicPr>
          <p:cNvPr id="13314" name="Picture 2" descr="https://images.freeimages.com/images/large-previews/246/training-room-2-1546124.jpg">
            <a:extLst>
              <a:ext uri="{FF2B5EF4-FFF2-40B4-BE49-F238E27FC236}">
                <a16:creationId xmlns:a16="http://schemas.microsoft.com/office/drawing/2014/main" xmlns="" id="{3D722829-0953-48A2-82C5-BF86D410B1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421575"/>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059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MIOSHA Consultation Education and Training (CET) Services</a:t>
            </a:r>
          </a:p>
        </p:txBody>
      </p:sp>
      <p:sp>
        <p:nvSpPr>
          <p:cNvPr id="3" name="Content Placeholder 2"/>
          <p:cNvSpPr>
            <a:spLocks noGrp="1"/>
          </p:cNvSpPr>
          <p:nvPr>
            <p:ph idx="1"/>
          </p:nvPr>
        </p:nvSpPr>
        <p:spPr/>
        <p:txBody>
          <a:bodyPr>
            <a:normAutofit/>
          </a:bodyPr>
          <a:lstStyle/>
          <a:p>
            <a:pPr marL="82296" indent="0">
              <a:buNone/>
            </a:pPr>
            <a:endParaRPr lang="en-US" sz="3200" dirty="0"/>
          </a:p>
          <a:p>
            <a:r>
              <a:rPr lang="en-US" sz="3200" dirty="0"/>
              <a:t>Initiated by request from the employer</a:t>
            </a:r>
          </a:p>
          <a:p>
            <a:r>
              <a:rPr lang="en-US" sz="3200" dirty="0"/>
              <a:t>No cost</a:t>
            </a:r>
          </a:p>
          <a:p>
            <a:r>
              <a:rPr lang="en-US" dirty="0"/>
              <a:t>No </a:t>
            </a:r>
            <a:r>
              <a:rPr lang="en-US" sz="3200" dirty="0"/>
              <a:t>citations</a:t>
            </a:r>
          </a:p>
          <a:p>
            <a:r>
              <a:rPr lang="en-US" dirty="0"/>
              <a:t>No </a:t>
            </a:r>
            <a:r>
              <a:rPr lang="en-US" sz="3200" dirty="0"/>
              <a:t>monetary penalties </a:t>
            </a:r>
            <a:endParaRPr lang="en-US" dirty="0"/>
          </a:p>
        </p:txBody>
      </p:sp>
      <p:pic>
        <p:nvPicPr>
          <p:cNvPr id="4" name="Picture 3"/>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48600" y="3704049"/>
            <a:ext cx="3810000" cy="2879313"/>
          </a:xfrm>
          <a:prstGeom prst="rect">
            <a:avLst/>
          </a:prstGeom>
          <a:ln w="88900">
            <a:solidFill>
              <a:srgbClr val="0070C0"/>
            </a:solidFill>
          </a:ln>
        </p:spPr>
      </p:pic>
    </p:spTree>
    <p:custDataLst>
      <p:tags r:id="rId1"/>
    </p:custDataLst>
    <p:extLst>
      <p:ext uri="{BB962C8B-B14F-4D97-AF65-F5344CB8AC3E}">
        <p14:creationId xmlns:p14="http://schemas.microsoft.com/office/powerpoint/2010/main" val="3976710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Federal OSHA Healthcare Resources </a:t>
            </a:r>
          </a:p>
        </p:txBody>
      </p:sp>
      <p:sp>
        <p:nvSpPr>
          <p:cNvPr id="3" name="Content Placeholder 2"/>
          <p:cNvSpPr>
            <a:spLocks noGrp="1"/>
          </p:cNvSpPr>
          <p:nvPr>
            <p:ph idx="1"/>
          </p:nvPr>
        </p:nvSpPr>
        <p:spPr>
          <a:xfrm>
            <a:off x="2609088" y="1417638"/>
            <a:ext cx="7848600" cy="4800600"/>
          </a:xfrm>
        </p:spPr>
        <p:txBody>
          <a:bodyPr/>
          <a:lstStyle/>
          <a:p>
            <a:r>
              <a:rPr lang="en-US" dirty="0">
                <a:hlinkClick r:id="rId3"/>
              </a:rPr>
              <a:t>OSHA’s Healthcare Safety and Health Topics</a:t>
            </a:r>
            <a:endParaRPr lang="en-US" dirty="0"/>
          </a:p>
          <a:p>
            <a:pPr marL="82296" indent="0">
              <a:buNone/>
            </a:pPr>
            <a:endParaRPr lang="en-US" dirty="0"/>
          </a:p>
        </p:txBody>
      </p:sp>
      <p:pic>
        <p:nvPicPr>
          <p:cNvPr id="4" name="Picture 3"/>
          <p:cNvPicPr>
            <a:picLocks noChangeAspect="1"/>
          </p:cNvPicPr>
          <p:nvPr/>
        </p:nvPicPr>
        <p:blipFill>
          <a:blip r:embed="rId4"/>
          <a:stretch>
            <a:fillRect/>
          </a:stretch>
        </p:blipFill>
        <p:spPr>
          <a:xfrm>
            <a:off x="2959609" y="2133601"/>
            <a:ext cx="7258291" cy="4443345"/>
          </a:xfrm>
          <a:prstGeom prst="rect">
            <a:avLst/>
          </a:prstGeom>
        </p:spPr>
      </p:pic>
    </p:spTree>
    <p:custDataLst>
      <p:tags r:id="rId1"/>
    </p:custDataLst>
    <p:extLst>
      <p:ext uri="{BB962C8B-B14F-4D97-AF65-F5344CB8AC3E}">
        <p14:creationId xmlns:p14="http://schemas.microsoft.com/office/powerpoint/2010/main" val="410614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3543300" y="287482"/>
            <a:ext cx="5867400" cy="1143000"/>
          </a:xfrm>
        </p:spPr>
        <p:txBody>
          <a:bodyPr/>
          <a:lstStyle/>
          <a:p>
            <a:pPr eaLnBrk="1" hangingPunct="1">
              <a:defRPr/>
            </a:pPr>
            <a:r>
              <a:rPr lang="en-US" dirty="0">
                <a:effectLst/>
              </a:rPr>
              <a:t>Questions and Assistance</a:t>
            </a:r>
          </a:p>
        </p:txBody>
      </p:sp>
      <p:sp>
        <p:nvSpPr>
          <p:cNvPr id="577539" name="Rectangle 3"/>
          <p:cNvSpPr>
            <a:spLocks noGrp="1" noChangeArrowheads="1"/>
          </p:cNvSpPr>
          <p:nvPr>
            <p:ph type="subTitle" idx="1"/>
          </p:nvPr>
        </p:nvSpPr>
        <p:spPr>
          <a:xfrm>
            <a:off x="2667000" y="4800600"/>
            <a:ext cx="7848600" cy="1676400"/>
          </a:xfrm>
        </p:spPr>
        <p:txBody>
          <a:bodyPr>
            <a:normAutofit/>
          </a:bodyPr>
          <a:lstStyle/>
          <a:p>
            <a:pPr lvl="1">
              <a:lnSpc>
                <a:spcPct val="80000"/>
              </a:lnSpc>
              <a:defRPr/>
            </a:pPr>
            <a:r>
              <a:rPr lang="en-US" sz="3000" dirty="0"/>
              <a:t>MIOSHA Consultation Education and Training </a:t>
            </a:r>
          </a:p>
          <a:p>
            <a:pPr lvl="1">
              <a:lnSpc>
                <a:spcPct val="80000"/>
              </a:lnSpc>
              <a:defRPr/>
            </a:pPr>
            <a:r>
              <a:rPr lang="en-US" sz="3000" dirty="0"/>
              <a:t>(517) 284-7720</a:t>
            </a:r>
          </a:p>
          <a:p>
            <a:pPr lvl="1">
              <a:lnSpc>
                <a:spcPct val="80000"/>
              </a:lnSpc>
              <a:defRPr/>
            </a:pPr>
            <a:r>
              <a:rPr lang="en-US" sz="3000" dirty="0"/>
              <a:t>www.michigan.gov/miosha</a:t>
            </a:r>
          </a:p>
        </p:txBody>
      </p:sp>
      <p:sp>
        <p:nvSpPr>
          <p:cNvPr id="5" name="Rectangle 1095"/>
          <p:cNvSpPr>
            <a:spLocks noGrp="1" noChangeArrowheads="1"/>
          </p:cNvSpPr>
          <p:nvPr>
            <p:ph type="sldNum" sz="quarter" idx="12"/>
          </p:nvPr>
        </p:nvSpPr>
        <p:spPr/>
        <p:txBody>
          <a:bodyPr/>
          <a:lstStyle/>
          <a:p>
            <a:pPr>
              <a:defRPr/>
            </a:pPr>
            <a:fld id="{5CA10549-18A2-437E-9C17-8854967D1B0D}" type="slidenum">
              <a:rPr lang="en-US"/>
              <a:pPr>
                <a:defRPr/>
              </a:pPr>
              <a:t>34</a:t>
            </a:fld>
            <a:endParaRPr lang="en-US"/>
          </a:p>
        </p:txBody>
      </p:sp>
      <p:pic>
        <p:nvPicPr>
          <p:cNvPr id="70661" name="Picture 4" descr="MC90044142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572491"/>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66133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0200" y="5638800"/>
            <a:ext cx="6553200" cy="729430"/>
          </a:xfrm>
          <a:prstGeom prst="rect">
            <a:avLst/>
          </a:prstGeom>
        </p:spPr>
        <p:txBody>
          <a:bodyPr wrap="square">
            <a:spAutoFit/>
          </a:bodyPr>
          <a:lstStyle/>
          <a:p>
            <a:pPr eaLnBrk="0" hangingPunct="0">
              <a:lnSpc>
                <a:spcPct val="115000"/>
              </a:lnSpc>
              <a:spcAft>
                <a:spcPts val="1000"/>
              </a:spcAft>
            </a:pPr>
            <a:r>
              <a:rPr lang="en-US" sz="1200" dirty="0">
                <a:solidFill>
                  <a:prstClr val="black"/>
                </a:solidFill>
                <a:ea typeface="Calibri" panose="020F0502020204030204" pitchFamily="34" charset="0"/>
                <a:cs typeface="Times New Roman" panose="02020603050405020304" pitchFamily="18" charset="0"/>
              </a:rPr>
              <a:t>This information is intended to provide general guidelines for educational purposes.  It is not intended and should not be construed as legal or medical advice. The viewpoints expressed are those of the speaker and are not necessarily views endorsed by the Michigan Health Care Safety Association.</a:t>
            </a:r>
          </a:p>
        </p:txBody>
      </p:sp>
      <p:sp>
        <p:nvSpPr>
          <p:cNvPr id="3" name="TextBox 2"/>
          <p:cNvSpPr txBox="1"/>
          <p:nvPr/>
        </p:nvSpPr>
        <p:spPr>
          <a:xfrm>
            <a:off x="8915400" y="4114800"/>
            <a:ext cx="3048000" cy="830997"/>
          </a:xfrm>
          <a:prstGeom prst="rect">
            <a:avLst/>
          </a:prstGeom>
          <a:noFill/>
        </p:spPr>
        <p:txBody>
          <a:bodyPr wrap="square" rtlCol="0">
            <a:spAutoFit/>
          </a:bodyPr>
          <a:lstStyle/>
          <a:p>
            <a:r>
              <a:rPr lang="en-US" sz="4800" dirty="0" smtClean="0"/>
              <a:t>mhcsa.org</a:t>
            </a:r>
            <a:endParaRPr lang="en-US" sz="4800" dirty="0"/>
          </a:p>
        </p:txBody>
      </p:sp>
    </p:spTree>
    <p:custDataLst>
      <p:tags r:id="rId1"/>
    </p:custDataLst>
    <p:extLst>
      <p:ext uri="{BB962C8B-B14F-4D97-AF65-F5344CB8AC3E}">
        <p14:creationId xmlns:p14="http://schemas.microsoft.com/office/powerpoint/2010/main" val="3388360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1935162"/>
          </a:xfrm>
        </p:spPr>
        <p:txBody>
          <a:bodyPr>
            <a:normAutofit/>
          </a:bodyPr>
          <a:lstStyle/>
          <a:p>
            <a:pPr eaLnBrk="1" hangingPunct="1">
              <a:defRPr/>
            </a:pPr>
            <a:r>
              <a:rPr lang="en-US" sz="3600" dirty="0">
                <a:effectLst/>
              </a:rPr>
              <a:t>MIOSHA Strategic  Goals FY 2014-2018:	</a:t>
            </a:r>
            <a:br>
              <a:rPr lang="en-US" sz="3600" dirty="0">
                <a:effectLst/>
              </a:rPr>
            </a:br>
            <a:r>
              <a:rPr lang="en-US" sz="3600" dirty="0">
                <a:effectLst/>
              </a:rPr>
              <a:t>Reduce by 15% the rate of worker injuries and illnesses in high-hazard industries:</a:t>
            </a:r>
          </a:p>
        </p:txBody>
      </p:sp>
      <p:sp>
        <p:nvSpPr>
          <p:cNvPr id="18435" name="Subtitle 2"/>
          <p:cNvSpPr>
            <a:spLocks noGrp="1"/>
          </p:cNvSpPr>
          <p:nvPr>
            <p:ph idx="1"/>
          </p:nvPr>
        </p:nvSpPr>
        <p:spPr>
          <a:xfrm>
            <a:off x="1914144" y="2819400"/>
            <a:ext cx="9997440" cy="4038600"/>
          </a:xfrm>
        </p:spPr>
        <p:txBody>
          <a:bodyPr>
            <a:normAutofit/>
          </a:bodyPr>
          <a:lstStyle/>
          <a:p>
            <a:pPr marL="82296" indent="0" algn="l" eaLnBrk="1" hangingPunct="1">
              <a:buNone/>
              <a:defRPr/>
            </a:pPr>
            <a:r>
              <a:rPr lang="en-US" dirty="0"/>
              <a:t>Approach: </a:t>
            </a:r>
          </a:p>
          <a:p>
            <a:pPr algn="l" eaLnBrk="1" hangingPunct="1">
              <a:defRPr/>
            </a:pPr>
            <a:r>
              <a:rPr lang="en-US" dirty="0"/>
              <a:t>High-hazard industries (I&amp;I rates above Michigan average)</a:t>
            </a:r>
          </a:p>
          <a:p>
            <a:pPr algn="l" eaLnBrk="1" hangingPunct="1">
              <a:defRPr/>
            </a:pPr>
            <a:r>
              <a:rPr lang="en-US" dirty="0"/>
              <a:t>Focus attention and resources on greatest hazards</a:t>
            </a:r>
          </a:p>
          <a:p>
            <a:pPr algn="l" eaLnBrk="1" hangingPunct="1">
              <a:defRPr/>
            </a:pPr>
            <a:r>
              <a:rPr lang="en-US" dirty="0"/>
              <a:t>“Educate Before We Regulate”</a:t>
            </a:r>
          </a:p>
        </p:txBody>
      </p:sp>
    </p:spTree>
    <p:extLst>
      <p:ext uri="{BB962C8B-B14F-4D97-AF65-F5344CB8AC3E}">
        <p14:creationId xmlns:p14="http://schemas.microsoft.com/office/powerpoint/2010/main" val="212533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0"/>
          <p:cNvSpPr>
            <a:spLocks noGrp="1" noChangeArrowheads="1"/>
          </p:cNvSpPr>
          <p:nvPr>
            <p:ph type="sldNum" sz="quarter" idx="12"/>
          </p:nvPr>
        </p:nvSpPr>
        <p:spPr/>
        <p:txBody>
          <a:bodyPr/>
          <a:lstStyle/>
          <a:p>
            <a:pPr>
              <a:defRPr/>
            </a:pPr>
            <a:fld id="{4A361ECB-231C-49C3-B5BF-02D030004164}" type="slidenum">
              <a:rPr lang="en-US"/>
              <a:pPr>
                <a:defRPr/>
              </a:pPr>
              <a:t>5</a:t>
            </a:fld>
            <a:endParaRPr lang="en-US" dirty="0"/>
          </a:p>
        </p:txBody>
      </p:sp>
      <p:sp>
        <p:nvSpPr>
          <p:cNvPr id="243714" name="Rectangle 4"/>
          <p:cNvSpPr>
            <a:spLocks noGrp="1" noChangeArrowheads="1"/>
          </p:cNvSpPr>
          <p:nvPr>
            <p:ph type="title"/>
          </p:nvPr>
        </p:nvSpPr>
        <p:spPr>
          <a:xfrm>
            <a:off x="1524000" y="274320"/>
            <a:ext cx="10387584" cy="1143000"/>
          </a:xfrm>
        </p:spPr>
        <p:txBody>
          <a:bodyPr>
            <a:normAutofit/>
          </a:bodyPr>
          <a:lstStyle/>
          <a:p>
            <a:r>
              <a:rPr lang="en-US" sz="3200" dirty="0">
                <a:effectLst/>
              </a:rPr>
              <a:t>MIOSHA Strategic Goals FY 2014-2018 </a:t>
            </a:r>
            <a:br>
              <a:rPr lang="en-US" sz="3200" dirty="0">
                <a:effectLst/>
              </a:rPr>
            </a:br>
            <a:r>
              <a:rPr lang="en-US" sz="3200" dirty="0">
                <a:effectLst/>
              </a:rPr>
              <a:t>High Hazard Industries:</a:t>
            </a:r>
            <a:endParaRPr lang="en-US" sz="3200" dirty="0">
              <a:solidFill>
                <a:srgbClr val="FF3300"/>
              </a:solidFill>
              <a:effectLst/>
            </a:endParaRPr>
          </a:p>
        </p:txBody>
      </p:sp>
      <p:sp>
        <p:nvSpPr>
          <p:cNvPr id="243715" name="Rectangle 5"/>
          <p:cNvSpPr>
            <a:spLocks noGrp="1" noChangeArrowheads="1"/>
          </p:cNvSpPr>
          <p:nvPr>
            <p:ph type="body" sz="half" idx="1"/>
          </p:nvPr>
        </p:nvSpPr>
        <p:spPr>
          <a:xfrm>
            <a:off x="1524000" y="1637506"/>
            <a:ext cx="5257800" cy="3659187"/>
          </a:xfrm>
        </p:spPr>
        <p:txBody>
          <a:bodyPr/>
          <a:lstStyle/>
          <a:p>
            <a:r>
              <a:rPr lang="en-US" sz="2400" dirty="0">
                <a:effectLst/>
              </a:rPr>
              <a:t>Beverage and Tobacco  Product Mfg.</a:t>
            </a:r>
          </a:p>
          <a:p>
            <a:r>
              <a:rPr lang="en-US" sz="2400" dirty="0">
                <a:effectLst/>
              </a:rPr>
              <a:t>Primary Metal Mfg.</a:t>
            </a:r>
          </a:p>
          <a:p>
            <a:r>
              <a:rPr lang="en-US" sz="2400" dirty="0">
                <a:effectLst/>
              </a:rPr>
              <a:t>Fabricated  and Metal Product Mfg.</a:t>
            </a:r>
          </a:p>
          <a:p>
            <a:r>
              <a:rPr lang="en-US" sz="2400" dirty="0">
                <a:effectLst/>
              </a:rPr>
              <a:t>Machinery Mfg.</a:t>
            </a:r>
          </a:p>
          <a:p>
            <a:r>
              <a:rPr lang="en-US" sz="2400" dirty="0">
                <a:effectLst/>
              </a:rPr>
              <a:t>Warehousing and Storage</a:t>
            </a:r>
          </a:p>
          <a:p>
            <a:endParaRPr lang="en-US" sz="2000" dirty="0">
              <a:effectLst/>
            </a:endParaRPr>
          </a:p>
        </p:txBody>
      </p:sp>
      <p:sp>
        <p:nvSpPr>
          <p:cNvPr id="243716" name="Rectangle 6"/>
          <p:cNvSpPr>
            <a:spLocks noGrp="1" noChangeArrowheads="1"/>
          </p:cNvSpPr>
          <p:nvPr>
            <p:ph type="body" sz="half" idx="2"/>
          </p:nvPr>
        </p:nvSpPr>
        <p:spPr>
          <a:xfrm>
            <a:off x="6640813" y="1637506"/>
            <a:ext cx="5289356" cy="3582987"/>
          </a:xfrm>
        </p:spPr>
        <p:txBody>
          <a:bodyPr/>
          <a:lstStyle/>
          <a:p>
            <a:r>
              <a:rPr lang="en-US" sz="2400" dirty="0">
                <a:effectLst/>
              </a:rPr>
              <a:t>Nursing and Residential Care Facilities</a:t>
            </a:r>
          </a:p>
          <a:p>
            <a:r>
              <a:rPr lang="en-US" sz="2400" dirty="0">
                <a:effectLst/>
                <a:highlight>
                  <a:srgbClr val="FFFF00"/>
                </a:highlight>
              </a:rPr>
              <a:t>Hospitals</a:t>
            </a:r>
          </a:p>
          <a:p>
            <a:r>
              <a:rPr lang="en-US" sz="2400" dirty="0">
                <a:effectLst/>
              </a:rPr>
              <a:t>Accommodations</a:t>
            </a:r>
          </a:p>
          <a:p>
            <a:r>
              <a:rPr lang="en-US" sz="2400" dirty="0">
                <a:effectLst/>
              </a:rPr>
              <a:t>Transportation Equipment Mfg.</a:t>
            </a:r>
          </a:p>
          <a:p>
            <a:r>
              <a:rPr lang="en-US" sz="2400" dirty="0">
                <a:effectLst/>
              </a:rPr>
              <a:t>Support Activities for Transportation</a:t>
            </a:r>
          </a:p>
          <a:p>
            <a:endParaRPr lang="en-US" sz="2000" dirty="0">
              <a:effectLst/>
            </a:endParaRPr>
          </a:p>
        </p:txBody>
      </p:sp>
    </p:spTree>
    <p:custDataLst>
      <p:tags r:id="rId1"/>
    </p:custDataLst>
    <p:extLst>
      <p:ext uri="{BB962C8B-B14F-4D97-AF65-F5344CB8AC3E}">
        <p14:creationId xmlns:p14="http://schemas.microsoft.com/office/powerpoint/2010/main" val="123215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594C1-BD72-4BBF-B10E-7C4EE4B1B7AE}"/>
              </a:ext>
            </a:extLst>
          </p:cNvPr>
          <p:cNvSpPr>
            <a:spLocks noGrp="1"/>
          </p:cNvSpPr>
          <p:nvPr>
            <p:ph type="title"/>
          </p:nvPr>
        </p:nvSpPr>
        <p:spPr>
          <a:xfrm>
            <a:off x="1914144" y="274638"/>
            <a:ext cx="9997440" cy="1630362"/>
          </a:xfrm>
        </p:spPr>
        <p:txBody>
          <a:bodyPr>
            <a:normAutofit fontScale="90000"/>
          </a:bodyPr>
          <a:lstStyle/>
          <a:p>
            <a:r>
              <a:rPr lang="en-US" dirty="0"/>
              <a:t>Michigan 2016 Nonfatal Occupational Injuries and Illnesses Incidence Rates </a:t>
            </a:r>
            <a:br>
              <a:rPr lang="en-US" dirty="0"/>
            </a:br>
            <a:r>
              <a:rPr lang="en-US" dirty="0"/>
              <a:t>(</a:t>
            </a:r>
            <a:r>
              <a:rPr lang="en-US" sz="3600" dirty="0"/>
              <a:t>per 100 Full-time Workers)</a:t>
            </a:r>
            <a:endParaRPr lang="en-US" dirty="0"/>
          </a:p>
        </p:txBody>
      </p:sp>
      <p:graphicFrame>
        <p:nvGraphicFramePr>
          <p:cNvPr id="4" name="Table 3">
            <a:extLst>
              <a:ext uri="{FF2B5EF4-FFF2-40B4-BE49-F238E27FC236}">
                <a16:creationId xmlns:a16="http://schemas.microsoft.com/office/drawing/2014/main" xmlns="" id="{0A905566-9295-462D-9334-CB471056959F}"/>
              </a:ext>
            </a:extLst>
          </p:cNvPr>
          <p:cNvGraphicFramePr>
            <a:graphicFrameLocks noGrp="1"/>
          </p:cNvGraphicFramePr>
          <p:nvPr>
            <p:extLst>
              <p:ext uri="{D42A27DB-BD31-4B8C-83A1-F6EECF244321}">
                <p14:modId xmlns:p14="http://schemas.microsoft.com/office/powerpoint/2010/main" val="65203521"/>
              </p:ext>
            </p:extLst>
          </p:nvPr>
        </p:nvGraphicFramePr>
        <p:xfrm>
          <a:off x="1929384" y="2209800"/>
          <a:ext cx="9155954" cy="3657600"/>
        </p:xfrm>
        <a:graphic>
          <a:graphicData uri="http://schemas.openxmlformats.org/drawingml/2006/table">
            <a:tbl>
              <a:tblPr firstRow="1" bandRow="1">
                <a:tableStyleId>{5C22544A-7EE6-4342-B048-85BDC9FD1C3A}</a:tableStyleId>
              </a:tblPr>
              <a:tblGrid>
                <a:gridCol w="2211705">
                  <a:extLst>
                    <a:ext uri="{9D8B030D-6E8A-4147-A177-3AD203B41FA5}">
                      <a16:colId xmlns:a16="http://schemas.microsoft.com/office/drawing/2014/main" xmlns="" val="2348256022"/>
                    </a:ext>
                  </a:extLst>
                </a:gridCol>
                <a:gridCol w="2063385">
                  <a:extLst>
                    <a:ext uri="{9D8B030D-6E8A-4147-A177-3AD203B41FA5}">
                      <a16:colId xmlns:a16="http://schemas.microsoft.com/office/drawing/2014/main" xmlns="" val="828121968"/>
                    </a:ext>
                  </a:extLst>
                </a:gridCol>
                <a:gridCol w="2440432">
                  <a:extLst>
                    <a:ext uri="{9D8B030D-6E8A-4147-A177-3AD203B41FA5}">
                      <a16:colId xmlns:a16="http://schemas.microsoft.com/office/drawing/2014/main" xmlns="" val="3858893337"/>
                    </a:ext>
                  </a:extLst>
                </a:gridCol>
                <a:gridCol w="2440432">
                  <a:extLst>
                    <a:ext uri="{9D8B030D-6E8A-4147-A177-3AD203B41FA5}">
                      <a16:colId xmlns:a16="http://schemas.microsoft.com/office/drawing/2014/main" xmlns="" val="2028709312"/>
                    </a:ext>
                  </a:extLst>
                </a:gridCol>
              </a:tblGrid>
              <a:tr h="370840">
                <a:tc>
                  <a:txBody>
                    <a:bodyPr/>
                    <a:lstStyle/>
                    <a:p>
                      <a:pPr algn="ctr"/>
                      <a:endParaRPr lang="en-US" sz="2400" dirty="0"/>
                    </a:p>
                  </a:txBody>
                  <a:tcPr/>
                </a:tc>
                <a:tc>
                  <a:txBody>
                    <a:bodyPr/>
                    <a:lstStyle/>
                    <a:p>
                      <a:pPr algn="ctr"/>
                      <a:r>
                        <a:rPr lang="en-US" sz="2400" dirty="0"/>
                        <a:t>Total Recordable Cases</a:t>
                      </a:r>
                    </a:p>
                  </a:txBody>
                  <a:tcPr/>
                </a:tc>
                <a:tc>
                  <a:txBody>
                    <a:bodyPr/>
                    <a:lstStyle/>
                    <a:p>
                      <a:pPr algn="ctr"/>
                      <a:r>
                        <a:rPr lang="en-US" sz="2400" dirty="0"/>
                        <a:t>Cases with Days Away, Transfer or Restriction</a:t>
                      </a:r>
                    </a:p>
                  </a:txBody>
                  <a:tcPr/>
                </a:tc>
                <a:tc>
                  <a:txBody>
                    <a:bodyPr/>
                    <a:lstStyle/>
                    <a:p>
                      <a:pPr algn="ctr"/>
                      <a:r>
                        <a:rPr lang="en-US" sz="2400" dirty="0"/>
                        <a:t>Other Recordable Cases</a:t>
                      </a:r>
                    </a:p>
                  </a:txBody>
                  <a:tcPr/>
                </a:tc>
                <a:extLst>
                  <a:ext uri="{0D108BD9-81ED-4DB2-BD59-A6C34878D82A}">
                    <a16:rowId xmlns:a16="http://schemas.microsoft.com/office/drawing/2014/main" xmlns="" val="1981395716"/>
                  </a:ext>
                </a:extLst>
              </a:tr>
              <a:tr h="370840">
                <a:tc>
                  <a:txBody>
                    <a:bodyPr/>
                    <a:lstStyle/>
                    <a:p>
                      <a:r>
                        <a:rPr lang="en-US" sz="2400" dirty="0"/>
                        <a:t>All Industries</a:t>
                      </a:r>
                      <a:br>
                        <a:rPr lang="en-US" sz="2400" dirty="0"/>
                      </a:br>
                      <a:r>
                        <a:rPr lang="en-US" sz="2400" dirty="0"/>
                        <a:t>(Private Sector)</a:t>
                      </a:r>
                    </a:p>
                  </a:txBody>
                  <a:tcPr/>
                </a:tc>
                <a:tc>
                  <a:txBody>
                    <a:bodyPr/>
                    <a:lstStyle/>
                    <a:p>
                      <a:pPr algn="ctr"/>
                      <a:r>
                        <a:rPr lang="en-US" sz="2400" dirty="0"/>
                        <a:t>3.3</a:t>
                      </a:r>
                    </a:p>
                  </a:txBody>
                  <a:tcPr/>
                </a:tc>
                <a:tc>
                  <a:txBody>
                    <a:bodyPr/>
                    <a:lstStyle/>
                    <a:p>
                      <a:pPr algn="ctr"/>
                      <a:r>
                        <a:rPr lang="en-US" sz="2400" dirty="0"/>
                        <a:t>1.6</a:t>
                      </a:r>
                    </a:p>
                  </a:txBody>
                  <a:tcPr/>
                </a:tc>
                <a:tc>
                  <a:txBody>
                    <a:bodyPr/>
                    <a:lstStyle/>
                    <a:p>
                      <a:pPr algn="ctr"/>
                      <a:r>
                        <a:rPr lang="en-US" sz="2400" dirty="0"/>
                        <a:t>1.7</a:t>
                      </a:r>
                    </a:p>
                  </a:txBody>
                  <a:tcPr/>
                </a:tc>
                <a:extLst>
                  <a:ext uri="{0D108BD9-81ED-4DB2-BD59-A6C34878D82A}">
                    <a16:rowId xmlns:a16="http://schemas.microsoft.com/office/drawing/2014/main" xmlns="" val="536526330"/>
                  </a:ext>
                </a:extLst>
              </a:tr>
              <a:tr h="370840">
                <a:tc>
                  <a:txBody>
                    <a:bodyPr/>
                    <a:lstStyle/>
                    <a:p>
                      <a:r>
                        <a:rPr lang="en-US" sz="2400" dirty="0"/>
                        <a:t>Hospitals </a:t>
                      </a:r>
                    </a:p>
                  </a:txBody>
                  <a:tcPr/>
                </a:tc>
                <a:tc>
                  <a:txBody>
                    <a:bodyPr/>
                    <a:lstStyle/>
                    <a:p>
                      <a:pPr algn="ctr"/>
                      <a:r>
                        <a:rPr lang="en-US" sz="2400" dirty="0"/>
                        <a:t>6.6</a:t>
                      </a:r>
                    </a:p>
                  </a:txBody>
                  <a:tcPr/>
                </a:tc>
                <a:tc>
                  <a:txBody>
                    <a:bodyPr/>
                    <a:lstStyle/>
                    <a:p>
                      <a:pPr algn="ctr"/>
                      <a:r>
                        <a:rPr lang="en-US" sz="2400" dirty="0"/>
                        <a:t>2.4</a:t>
                      </a:r>
                    </a:p>
                  </a:txBody>
                  <a:tcPr/>
                </a:tc>
                <a:tc>
                  <a:txBody>
                    <a:bodyPr/>
                    <a:lstStyle/>
                    <a:p>
                      <a:pPr algn="ctr"/>
                      <a:r>
                        <a:rPr lang="en-US" sz="2400" dirty="0"/>
                        <a:t>4.2</a:t>
                      </a:r>
                    </a:p>
                  </a:txBody>
                  <a:tcPr/>
                </a:tc>
                <a:extLst>
                  <a:ext uri="{0D108BD9-81ED-4DB2-BD59-A6C34878D82A}">
                    <a16:rowId xmlns:a16="http://schemas.microsoft.com/office/drawing/2014/main" xmlns="" val="790676240"/>
                  </a:ext>
                </a:extLst>
              </a:tr>
              <a:tr h="370840">
                <a:tc>
                  <a:txBody>
                    <a:bodyPr/>
                    <a:lstStyle/>
                    <a:p>
                      <a:r>
                        <a:rPr lang="en-US" sz="2400" dirty="0"/>
                        <a:t>Hospitals for 2014</a:t>
                      </a:r>
                    </a:p>
                  </a:txBody>
                  <a:tcPr/>
                </a:tc>
                <a:tc>
                  <a:txBody>
                    <a:bodyPr/>
                    <a:lstStyle/>
                    <a:p>
                      <a:pPr algn="ctr"/>
                      <a:endParaRPr lang="en-US" sz="2400" dirty="0"/>
                    </a:p>
                    <a:p>
                      <a:pPr algn="ctr"/>
                      <a:r>
                        <a:rPr lang="en-US" sz="2400" dirty="0"/>
                        <a:t>7.0</a:t>
                      </a:r>
                    </a:p>
                  </a:txBody>
                  <a:tcPr/>
                </a:tc>
                <a:tc>
                  <a:txBody>
                    <a:bodyPr/>
                    <a:lstStyle/>
                    <a:p>
                      <a:pPr algn="ctr"/>
                      <a:endParaRPr lang="en-US" sz="2400" dirty="0"/>
                    </a:p>
                    <a:p>
                      <a:pPr algn="ctr"/>
                      <a:r>
                        <a:rPr lang="en-US" sz="2400" dirty="0"/>
                        <a:t>2.8</a:t>
                      </a:r>
                    </a:p>
                  </a:txBody>
                  <a:tcPr/>
                </a:tc>
                <a:tc>
                  <a:txBody>
                    <a:bodyPr/>
                    <a:lstStyle/>
                    <a:p>
                      <a:pPr algn="ctr"/>
                      <a:endParaRPr lang="en-US" sz="2400" dirty="0"/>
                    </a:p>
                    <a:p>
                      <a:pPr algn="ctr"/>
                      <a:r>
                        <a:rPr lang="en-US" sz="2400" dirty="0"/>
                        <a:t>4.8</a:t>
                      </a:r>
                    </a:p>
                  </a:txBody>
                  <a:tcPr/>
                </a:tc>
                <a:extLst>
                  <a:ext uri="{0D108BD9-81ED-4DB2-BD59-A6C34878D82A}">
                    <a16:rowId xmlns:a16="http://schemas.microsoft.com/office/drawing/2014/main" xmlns="" val="910691689"/>
                  </a:ext>
                </a:extLst>
              </a:tr>
            </a:tbl>
          </a:graphicData>
        </a:graphic>
      </p:graphicFrame>
    </p:spTree>
    <p:custDataLst>
      <p:tags r:id="rId1"/>
    </p:custDataLst>
    <p:extLst>
      <p:ext uri="{BB962C8B-B14F-4D97-AF65-F5344CB8AC3E}">
        <p14:creationId xmlns:p14="http://schemas.microsoft.com/office/powerpoint/2010/main" val="288113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xmlns="" id="{8A7BC93B-9EE8-4F14-8EFD-282692A25E3D}"/>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71600" y="69063"/>
            <a:ext cx="10591800" cy="6719873"/>
          </a:xfrm>
        </p:spPr>
      </p:pic>
      <p:sp>
        <p:nvSpPr>
          <p:cNvPr id="10" name="Oval 9">
            <a:extLst>
              <a:ext uri="{FF2B5EF4-FFF2-40B4-BE49-F238E27FC236}">
                <a16:creationId xmlns:a16="http://schemas.microsoft.com/office/drawing/2014/main" xmlns="" id="{D566C510-6A70-4CCE-B9F6-68840E750C4B}"/>
              </a:ext>
            </a:extLst>
          </p:cNvPr>
          <p:cNvSpPr/>
          <p:nvPr/>
        </p:nvSpPr>
        <p:spPr>
          <a:xfrm>
            <a:off x="9982200" y="2514600"/>
            <a:ext cx="838200" cy="2971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323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D8C9A3-9CA8-4FC9-B524-C8100C1D3970}"/>
              </a:ext>
            </a:extLst>
          </p:cNvPr>
          <p:cNvSpPr>
            <a:spLocks noGrp="1"/>
          </p:cNvSpPr>
          <p:nvPr>
            <p:ph type="title"/>
          </p:nvPr>
        </p:nvSpPr>
        <p:spPr>
          <a:xfrm>
            <a:off x="1371600" y="274638"/>
            <a:ext cx="10539984" cy="1143000"/>
          </a:xfrm>
        </p:spPr>
        <p:txBody>
          <a:bodyPr>
            <a:normAutofit fontScale="90000"/>
          </a:bodyPr>
          <a:lstStyle/>
          <a:p>
            <a:r>
              <a:rPr lang="en-US" dirty="0"/>
              <a:t>Causes of Injury and Illness in Education and Health Services – By Event or Exposure</a:t>
            </a:r>
          </a:p>
        </p:txBody>
      </p:sp>
      <p:graphicFrame>
        <p:nvGraphicFramePr>
          <p:cNvPr id="6" name="Content Placeholder 5">
            <a:extLst>
              <a:ext uri="{FF2B5EF4-FFF2-40B4-BE49-F238E27FC236}">
                <a16:creationId xmlns:a16="http://schemas.microsoft.com/office/drawing/2014/main" xmlns="" id="{5F480906-7C90-4476-A3A9-97FD84439B92}"/>
              </a:ext>
            </a:extLst>
          </p:cNvPr>
          <p:cNvGraphicFramePr>
            <a:graphicFrameLocks noGrp="1"/>
          </p:cNvGraphicFramePr>
          <p:nvPr>
            <p:ph idx="1"/>
            <p:extLst>
              <p:ext uri="{D42A27DB-BD31-4B8C-83A1-F6EECF244321}">
                <p14:modId xmlns:p14="http://schemas.microsoft.com/office/powerpoint/2010/main" val="1639610291"/>
              </p:ext>
            </p:extLst>
          </p:nvPr>
        </p:nvGraphicFramePr>
        <p:xfrm>
          <a:off x="1295400" y="1817921"/>
          <a:ext cx="10844784" cy="47222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79AC0373-60DD-4EFB-81CD-8572277084B8}"/>
              </a:ext>
            </a:extLst>
          </p:cNvPr>
          <p:cNvSpPr txBox="1"/>
          <p:nvPr/>
        </p:nvSpPr>
        <p:spPr>
          <a:xfrm>
            <a:off x="1295400" y="1479367"/>
            <a:ext cx="10616184" cy="338554"/>
          </a:xfrm>
          <a:prstGeom prst="rect">
            <a:avLst/>
          </a:prstGeom>
          <a:noFill/>
        </p:spPr>
        <p:txBody>
          <a:bodyPr wrap="square" rtlCol="0">
            <a:spAutoFit/>
          </a:bodyPr>
          <a:lstStyle/>
          <a:p>
            <a:r>
              <a:rPr lang="en-US" sz="1600" dirty="0"/>
              <a:t>Bureau of Labor Statistics: 2016 Nonfatal injuries and illnesses involving days away from work - Education and Health Services</a:t>
            </a:r>
          </a:p>
        </p:txBody>
      </p:sp>
    </p:spTree>
    <p:extLst>
      <p:ext uri="{BB962C8B-B14F-4D97-AF65-F5344CB8AC3E}">
        <p14:creationId xmlns:p14="http://schemas.microsoft.com/office/powerpoint/2010/main" val="1647912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0DEBB-EEBC-4FA4-9FB5-6DABCA2AD637}"/>
              </a:ext>
            </a:extLst>
          </p:cNvPr>
          <p:cNvSpPr>
            <a:spLocks noGrp="1"/>
          </p:cNvSpPr>
          <p:nvPr>
            <p:ph type="title"/>
          </p:nvPr>
        </p:nvSpPr>
        <p:spPr/>
        <p:txBody>
          <a:bodyPr/>
          <a:lstStyle/>
          <a:p>
            <a:r>
              <a:rPr lang="en-US" dirty="0"/>
              <a:t>Hazards in Healthcare</a:t>
            </a:r>
          </a:p>
        </p:txBody>
      </p:sp>
      <p:sp>
        <p:nvSpPr>
          <p:cNvPr id="3" name="Content Placeholder 2">
            <a:extLst>
              <a:ext uri="{FF2B5EF4-FFF2-40B4-BE49-F238E27FC236}">
                <a16:creationId xmlns:a16="http://schemas.microsoft.com/office/drawing/2014/main" xmlns="" id="{60607092-ACB8-4D66-B67D-541422965A87}"/>
              </a:ext>
            </a:extLst>
          </p:cNvPr>
          <p:cNvSpPr>
            <a:spLocks noGrp="1"/>
          </p:cNvSpPr>
          <p:nvPr>
            <p:ph sz="half" idx="1"/>
          </p:nvPr>
        </p:nvSpPr>
        <p:spPr/>
        <p:txBody>
          <a:bodyPr>
            <a:normAutofit/>
          </a:bodyPr>
          <a:lstStyle/>
          <a:p>
            <a:r>
              <a:rPr lang="en-US" dirty="0"/>
              <a:t>Safe Patient Handling (Musculoskeletal disorders)</a:t>
            </a:r>
          </a:p>
          <a:p>
            <a:r>
              <a:rPr lang="en-US" dirty="0"/>
              <a:t>Workplace Violence</a:t>
            </a:r>
          </a:p>
          <a:p>
            <a:r>
              <a:rPr lang="en-US" dirty="0"/>
              <a:t>Infectious Diseases</a:t>
            </a:r>
          </a:p>
          <a:p>
            <a:r>
              <a:rPr lang="en-US" dirty="0"/>
              <a:t>Chemical Hazards:</a:t>
            </a:r>
          </a:p>
          <a:p>
            <a:pPr lvl="1"/>
            <a:r>
              <a:rPr lang="en-US" dirty="0"/>
              <a:t>Ethylene Oxide</a:t>
            </a:r>
          </a:p>
          <a:p>
            <a:pPr lvl="1"/>
            <a:r>
              <a:rPr lang="en-US" dirty="0"/>
              <a:t>Formaldehyde</a:t>
            </a:r>
          </a:p>
          <a:p>
            <a:pPr lvl="1"/>
            <a:r>
              <a:rPr lang="en-US" dirty="0"/>
              <a:t>Glutaraldehyde</a:t>
            </a:r>
          </a:p>
          <a:p>
            <a:pPr lvl="1"/>
            <a:r>
              <a:rPr lang="en-US" dirty="0"/>
              <a:t>Hazardous Drugs</a:t>
            </a:r>
          </a:p>
          <a:p>
            <a:pPr lvl="1"/>
            <a:r>
              <a:rPr lang="en-US" dirty="0"/>
              <a:t>Waste Anesthetic Gases</a:t>
            </a:r>
          </a:p>
          <a:p>
            <a:pPr lvl="1"/>
            <a:endParaRPr lang="en-US" dirty="0"/>
          </a:p>
        </p:txBody>
      </p:sp>
      <p:sp>
        <p:nvSpPr>
          <p:cNvPr id="4" name="Content Placeholder 3">
            <a:extLst>
              <a:ext uri="{FF2B5EF4-FFF2-40B4-BE49-F238E27FC236}">
                <a16:creationId xmlns:a16="http://schemas.microsoft.com/office/drawing/2014/main" xmlns="" id="{1086953C-64E8-4753-AF26-6D103E600C40}"/>
              </a:ext>
            </a:extLst>
          </p:cNvPr>
          <p:cNvSpPr>
            <a:spLocks noGrp="1"/>
          </p:cNvSpPr>
          <p:nvPr>
            <p:ph sz="half" idx="2"/>
          </p:nvPr>
        </p:nvSpPr>
        <p:spPr/>
        <p:txBody>
          <a:bodyPr>
            <a:normAutofit/>
          </a:bodyPr>
          <a:lstStyle/>
          <a:p>
            <a:r>
              <a:rPr lang="en-US" dirty="0"/>
              <a:t>Emergency Response Hazards</a:t>
            </a:r>
          </a:p>
          <a:p>
            <a:pPr lvl="1"/>
            <a:r>
              <a:rPr lang="en-US" dirty="0"/>
              <a:t>Chemical</a:t>
            </a:r>
          </a:p>
          <a:p>
            <a:pPr lvl="1"/>
            <a:r>
              <a:rPr lang="en-US" dirty="0"/>
              <a:t>Biological</a:t>
            </a:r>
          </a:p>
          <a:p>
            <a:pPr lvl="1"/>
            <a:r>
              <a:rPr lang="en-US" dirty="0"/>
              <a:t>Physical</a:t>
            </a:r>
          </a:p>
          <a:p>
            <a:pPr lvl="1"/>
            <a:r>
              <a:rPr lang="en-US" dirty="0"/>
              <a:t>Radioactive</a:t>
            </a:r>
          </a:p>
          <a:p>
            <a:r>
              <a:rPr lang="en-US" dirty="0"/>
              <a:t>Radiation</a:t>
            </a:r>
          </a:p>
          <a:p>
            <a:pPr lvl="1"/>
            <a:r>
              <a:rPr lang="en-US" dirty="0"/>
              <a:t>Ionizing</a:t>
            </a:r>
          </a:p>
          <a:p>
            <a:pPr lvl="1"/>
            <a:r>
              <a:rPr lang="en-US" dirty="0"/>
              <a:t>Non-ionizing</a:t>
            </a:r>
          </a:p>
          <a:p>
            <a:r>
              <a:rPr lang="en-US" dirty="0"/>
              <a:t>Latex Allergies</a:t>
            </a:r>
          </a:p>
        </p:txBody>
      </p:sp>
    </p:spTree>
    <p:custDataLst>
      <p:tags r:id="rId1"/>
    </p:custDataLst>
    <p:extLst>
      <p:ext uri="{BB962C8B-B14F-4D97-AF65-F5344CB8AC3E}">
        <p14:creationId xmlns:p14="http://schemas.microsoft.com/office/powerpoint/2010/main" val="2292818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2165</TotalTime>
  <Words>2934</Words>
  <Application>Microsoft Office PowerPoint</Application>
  <PresentationFormat>Widescreen</PresentationFormat>
  <Paragraphs>401</Paragraphs>
  <Slides>35</Slides>
  <Notes>30</Notes>
  <HiddenSlides>5</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Calibri Light</vt:lpstr>
      <vt:lpstr>Gill Sans MT</vt:lpstr>
      <vt:lpstr>Monotype Sorts</vt:lpstr>
      <vt:lpstr>Times New Roman</vt:lpstr>
      <vt:lpstr>Verdana</vt:lpstr>
      <vt:lpstr>Wingdings</vt:lpstr>
      <vt:lpstr>Wingdings 2</vt:lpstr>
      <vt:lpstr>Solstice</vt:lpstr>
      <vt:lpstr>Office Theme</vt:lpstr>
      <vt:lpstr>Clip</vt:lpstr>
      <vt:lpstr>PowerPoint Presentation</vt:lpstr>
      <vt:lpstr>MIOSHA Update for Inpatient Healthcare Settings </vt:lpstr>
      <vt:lpstr>Agenda</vt:lpstr>
      <vt:lpstr>MIOSHA Strategic  Goals FY 2014-2018:  Reduce by 15% the rate of worker injuries and illnesses in high-hazard industries:</vt:lpstr>
      <vt:lpstr>MIOSHA Strategic Goals FY 2014-2018  High Hazard Industries:</vt:lpstr>
      <vt:lpstr>Michigan 2016 Nonfatal Occupational Injuries and Illnesses Incidence Rates  (per 100 Full-time Workers)</vt:lpstr>
      <vt:lpstr>PowerPoint Presentation</vt:lpstr>
      <vt:lpstr>Causes of Injury and Illness in Education and Health Services – By Event or Exposure</vt:lpstr>
      <vt:lpstr>Hazards in Healthcare</vt:lpstr>
      <vt:lpstr>2017 Top 25 Cited Rules for NAICS 622, Hospitals, are found in the following:</vt:lpstr>
      <vt:lpstr>Michigan Occupational Safety and Health Act 154 of 1974</vt:lpstr>
      <vt:lpstr>Reasons For a MIOSHA Inspection</vt:lpstr>
      <vt:lpstr>            What Happens During  MIOSHA Compliance Inspection</vt:lpstr>
      <vt:lpstr>Arrival At Site</vt:lpstr>
      <vt:lpstr>Opening Conference</vt:lpstr>
      <vt:lpstr>Inspection Process</vt:lpstr>
      <vt:lpstr>Multiple Onsite Visits</vt:lpstr>
      <vt:lpstr>Closing Conference</vt:lpstr>
      <vt:lpstr> Penalty Reduction Factors</vt:lpstr>
      <vt:lpstr>Formula for Size Reduction</vt:lpstr>
      <vt:lpstr>Past History with MIOSHA</vt:lpstr>
      <vt:lpstr>Types of Violations</vt:lpstr>
      <vt:lpstr>Other Than Serious</vt:lpstr>
      <vt:lpstr>Serious</vt:lpstr>
      <vt:lpstr>Failure to Abate</vt:lpstr>
      <vt:lpstr>Repeat </vt:lpstr>
      <vt:lpstr>Willful</vt:lpstr>
      <vt:lpstr>What to do when the citation arrives?</vt:lpstr>
      <vt:lpstr>PowerPoint Presentation</vt:lpstr>
      <vt:lpstr>Penalty Reduction Agreement (PRA)</vt:lpstr>
      <vt:lpstr>Preparing for the Inspection</vt:lpstr>
      <vt:lpstr>MIOSHA Consultation Education and Training (CET) Services</vt:lpstr>
      <vt:lpstr>Federal OSHA Healthcare Resources </vt:lpstr>
      <vt:lpstr>Questions and Assistance</vt:lpstr>
      <vt:lpstr>PowerPoint Presentation</vt:lpstr>
    </vt:vector>
  </TitlesOfParts>
  <Company>State of Michigan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Thelen, Jenelle (LARA )</dc:creator>
  <cp:lastModifiedBy>Janice Homola</cp:lastModifiedBy>
  <cp:revision>156</cp:revision>
  <cp:lastPrinted>2018-05-07T20:25:02Z</cp:lastPrinted>
  <dcterms:created xsi:type="dcterms:W3CDTF">2015-02-23T16:14:05Z</dcterms:created>
  <dcterms:modified xsi:type="dcterms:W3CDTF">2018-06-05T13:21:54Z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BA2E39C9-94EA-42CD-A684-341B6A2FBA33</vt:lpwstr>
  </property>
  <property fmtid="{D5CDD505-2E9C-101B-9397-08002B2CF9AE}" pid="3" name="ArticulatePath">
    <vt:lpwstr>2018 MIOSHA Update Inpatient Healthcare Settings BGP</vt:lpwstr>
  </property>
</Properties>
</file>