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55.xml" ContentType="application/vnd.openxmlformats-officedocument.presentationml.notesSlide+xml"/>
  <Override PartName="/ppt/tags/tag60.xml" ContentType="application/vnd.openxmlformats-officedocument.presentationml.tags+xml"/>
  <Override PartName="/ppt/notesSlides/notesSlide56.xml" ContentType="application/vnd.openxmlformats-officedocument.presentationml.notesSlide+xml"/>
  <Override PartName="/ppt/tags/tag61.xml" ContentType="application/vnd.openxmlformats-officedocument.presentationml.tags+xml"/>
  <Override PartName="/ppt/notesSlides/notesSlide5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8.xml" ContentType="application/vnd.openxmlformats-officedocument.presentationml.notesSlide+xml"/>
  <Override PartName="/ppt/tags/tag69.xml" ContentType="application/vnd.openxmlformats-officedocument.presentationml.tags+xml"/>
  <Override PartName="/ppt/notesSlides/notesSlide5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70" r:id="rId1"/>
  </p:sldMasterIdLst>
  <p:notesMasterIdLst>
    <p:notesMasterId r:id="rId81"/>
  </p:notesMasterIdLst>
  <p:handoutMasterIdLst>
    <p:handoutMasterId r:id="rId82"/>
  </p:handoutMasterIdLst>
  <p:sldIdLst>
    <p:sldId id="505" r:id="rId2"/>
    <p:sldId id="477" r:id="rId3"/>
    <p:sldId id="430" r:id="rId4"/>
    <p:sldId id="629" r:id="rId5"/>
    <p:sldId id="566" r:id="rId6"/>
    <p:sldId id="536" r:id="rId7"/>
    <p:sldId id="538" r:id="rId8"/>
    <p:sldId id="539" r:id="rId9"/>
    <p:sldId id="548" r:id="rId10"/>
    <p:sldId id="549" r:id="rId11"/>
    <p:sldId id="570" r:id="rId12"/>
    <p:sldId id="572" r:id="rId13"/>
    <p:sldId id="571" r:id="rId14"/>
    <p:sldId id="554" r:id="rId15"/>
    <p:sldId id="553" r:id="rId16"/>
    <p:sldId id="374" r:id="rId17"/>
    <p:sldId id="425" r:id="rId18"/>
    <p:sldId id="426" r:id="rId19"/>
    <p:sldId id="468" r:id="rId20"/>
    <p:sldId id="427" r:id="rId21"/>
    <p:sldId id="469" r:id="rId22"/>
    <p:sldId id="470" r:id="rId23"/>
    <p:sldId id="432" r:id="rId24"/>
    <p:sldId id="433" r:id="rId25"/>
    <p:sldId id="512" r:id="rId26"/>
    <p:sldId id="513" r:id="rId27"/>
    <p:sldId id="515" r:id="rId28"/>
    <p:sldId id="522" r:id="rId29"/>
    <p:sldId id="579" r:id="rId30"/>
    <p:sldId id="653" r:id="rId31"/>
    <p:sldId id="580" r:id="rId32"/>
    <p:sldId id="581" r:id="rId33"/>
    <p:sldId id="577" r:id="rId34"/>
    <p:sldId id="583" r:id="rId35"/>
    <p:sldId id="584" r:id="rId36"/>
    <p:sldId id="585" r:id="rId37"/>
    <p:sldId id="586" r:id="rId38"/>
    <p:sldId id="587" r:id="rId39"/>
    <p:sldId id="588" r:id="rId40"/>
    <p:sldId id="523" r:id="rId41"/>
    <p:sldId id="524" r:id="rId42"/>
    <p:sldId id="582" r:id="rId43"/>
    <p:sldId id="525" r:id="rId44"/>
    <p:sldId id="526" r:id="rId45"/>
    <p:sldId id="465" r:id="rId46"/>
    <p:sldId id="507" r:id="rId47"/>
    <p:sldId id="532" r:id="rId48"/>
    <p:sldId id="622" r:id="rId49"/>
    <p:sldId id="630" r:id="rId50"/>
    <p:sldId id="412" r:id="rId51"/>
    <p:sldId id="623" r:id="rId52"/>
    <p:sldId id="457" r:id="rId53"/>
    <p:sldId id="610" r:id="rId54"/>
    <p:sldId id="627" r:id="rId55"/>
    <p:sldId id="624" r:id="rId56"/>
    <p:sldId id="625" r:id="rId57"/>
    <p:sldId id="628" r:id="rId58"/>
    <p:sldId id="626" r:id="rId59"/>
    <p:sldId id="401" r:id="rId60"/>
    <p:sldId id="448" r:id="rId61"/>
    <p:sldId id="631" r:id="rId62"/>
    <p:sldId id="655" r:id="rId63"/>
    <p:sldId id="634" r:id="rId64"/>
    <p:sldId id="635" r:id="rId65"/>
    <p:sldId id="654" r:id="rId66"/>
    <p:sldId id="636" r:id="rId67"/>
    <p:sldId id="637" r:id="rId68"/>
    <p:sldId id="638" r:id="rId69"/>
    <p:sldId id="640" r:id="rId70"/>
    <p:sldId id="651" r:id="rId71"/>
    <p:sldId id="642" r:id="rId72"/>
    <p:sldId id="652" r:id="rId73"/>
    <p:sldId id="643" r:id="rId74"/>
    <p:sldId id="644" r:id="rId75"/>
    <p:sldId id="645" r:id="rId76"/>
    <p:sldId id="648" r:id="rId77"/>
    <p:sldId id="649" r:id="rId78"/>
    <p:sldId id="650" r:id="rId79"/>
    <p:sldId id="277" r:id="rId80"/>
  </p:sldIdLst>
  <p:sldSz cx="12192000" cy="6858000"/>
  <p:notesSz cx="7010400" cy="9296400"/>
  <p:custDataLst>
    <p:tags r:id="rId8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Ziel" initials="DZ"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0000"/>
    <a:srgbClr val="CCECFF"/>
    <a:srgbClr val="CC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74" autoAdjust="0"/>
    <p:restoredTop sz="61727" autoAdjust="0"/>
  </p:normalViewPr>
  <p:slideViewPr>
    <p:cSldViewPr>
      <p:cViewPr varScale="1">
        <p:scale>
          <a:sx n="65" d="100"/>
          <a:sy n="65" d="100"/>
        </p:scale>
        <p:origin x="1086" y="60"/>
      </p:cViewPr>
      <p:guideLst>
        <p:guide orient="horz" pos="2160"/>
        <p:guide pos="3840"/>
      </p:guideLst>
    </p:cSldViewPr>
  </p:slideViewPr>
  <p:outlineViewPr>
    <p:cViewPr>
      <p:scale>
        <a:sx n="33" d="100"/>
        <a:sy n="33" d="100"/>
      </p:scale>
      <p:origin x="0" y="-38784"/>
    </p:cViewPr>
    <p:sldLst>
      <p:sld r:id="rId1" collapse="1"/>
      <p:sld r:id="rId2" collapse="1"/>
    </p:sldLst>
  </p:outlineViewPr>
  <p:notesTextViewPr>
    <p:cViewPr>
      <p:scale>
        <a:sx n="3" d="2"/>
        <a:sy n="3" d="2"/>
      </p:scale>
      <p:origin x="0" y="0"/>
    </p:cViewPr>
  </p:notesTextViewPr>
  <p:sorterViewPr>
    <p:cViewPr>
      <p:scale>
        <a:sx n="66" d="100"/>
        <a:sy n="66" d="100"/>
      </p:scale>
      <p:origin x="0" y="-7344"/>
    </p:cViewPr>
  </p:sorterViewPr>
  <p:notesViewPr>
    <p:cSldViewPr>
      <p:cViewPr varScale="1">
        <p:scale>
          <a:sx n="83" d="100"/>
          <a:sy n="83" d="100"/>
        </p:scale>
        <p:origin x="38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F33036E9-A0E8-4C1D-8616-2128E81B21CE}"/>
              </a:ext>
            </a:extLst>
          </p:cNvPr>
          <p:cNvSpPr>
            <a:spLocks noGrp="1" noRot="1" noChangeAspect="1" noChangeArrowheads="1" noTextEdit="1"/>
          </p:cNvSpPr>
          <p:nvPr>
            <p:ph type="sldImg" idx="2"/>
          </p:nvPr>
        </p:nvSpPr>
        <p:spPr bwMode="auto">
          <a:xfrm>
            <a:off x="403225" y="701675"/>
            <a:ext cx="6183313" cy="34798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B4BBF25A-E3DE-4DF4-9810-2BB5E1D41A4D}"/>
              </a:ext>
            </a:extLst>
          </p:cNvPr>
          <p:cNvSpPr>
            <a:spLocks noGrp="1" noChangeArrowheads="1"/>
          </p:cNvSpPr>
          <p:nvPr>
            <p:ph type="body" sz="quarter" idx="3"/>
          </p:nvPr>
        </p:nvSpPr>
        <p:spPr bwMode="auto">
          <a:xfrm>
            <a:off x="931863" y="4418013"/>
            <a:ext cx="5146675" cy="4179887"/>
          </a:xfrm>
          <a:prstGeom prst="rect">
            <a:avLst/>
          </a:prstGeom>
          <a:noFill/>
          <a:ln>
            <a:noFill/>
          </a:ln>
          <a:effectLst/>
        </p:spPr>
        <p:txBody>
          <a:bodyPr vert="horz" wrap="square" lIns="90103" tIns="45052" rIns="90103" bIns="450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E6B0F69-2719-49CE-841B-ECD0BDF9BFB8}"/>
              </a:ext>
            </a:extLst>
          </p:cNvPr>
          <p:cNvSpPr>
            <a:spLocks noGrp="1" noRot="1" noChangeAspect="1" noChangeArrowheads="1" noTextEdit="1"/>
          </p:cNvSpPr>
          <p:nvPr>
            <p:ph type="sldImg"/>
          </p:nvPr>
        </p:nvSpPr>
        <p:spPr>
          <a:xfrm>
            <a:off x="400050" y="701675"/>
            <a:ext cx="6184900" cy="3479800"/>
          </a:xfrm>
          <a:ln cap="flat"/>
        </p:spPr>
      </p:sp>
      <p:sp>
        <p:nvSpPr>
          <p:cNvPr id="12291" name="Rectangle 3">
            <a:extLst>
              <a:ext uri="{FF2B5EF4-FFF2-40B4-BE49-F238E27FC236}">
                <a16:creationId xmlns:a16="http://schemas.microsoft.com/office/drawing/2014/main" id="{AAB486BC-B357-42BB-8015-FA1A741C3A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DF01B3B-A327-43D0-8002-C17A7424D5FE}"/>
              </a:ext>
            </a:extLst>
          </p:cNvPr>
          <p:cNvSpPr>
            <a:spLocks noGrp="1" noRot="1" noChangeAspect="1" noChangeArrowheads="1" noTextEdit="1"/>
          </p:cNvSpPr>
          <p:nvPr>
            <p:ph type="sldImg"/>
          </p:nvPr>
        </p:nvSpPr>
        <p:spPr>
          <a:xfrm>
            <a:off x="403225" y="701675"/>
            <a:ext cx="6183313" cy="3479800"/>
          </a:xfrm>
          <a:ln/>
        </p:spPr>
      </p:sp>
      <p:sp>
        <p:nvSpPr>
          <p:cNvPr id="33795" name="Rectangle 3">
            <a:extLst>
              <a:ext uri="{FF2B5EF4-FFF2-40B4-BE49-F238E27FC236}">
                <a16:creationId xmlns:a16="http://schemas.microsoft.com/office/drawing/2014/main" id="{9F75C12C-0914-4194-8C29-4710BF80FB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50000"/>
              </a:spcBef>
            </a:pPr>
            <a:r>
              <a:rPr lang="en-US" altLang="en-US" b="1"/>
              <a:t>This is a federal interpretation, this is not written in MIOSHA’s Part 11</a:t>
            </a:r>
          </a:p>
          <a:p>
            <a:pPr eaLnBrk="1" hangingPunct="1">
              <a:spcBef>
                <a:spcPct val="50000"/>
              </a:spcBef>
            </a:pPr>
            <a:r>
              <a:rPr lang="en-US" altLang="en-US" b="1"/>
              <a:t>Exceptions:</a:t>
            </a:r>
            <a:r>
              <a:rPr lang="en-US" altLang="en-US"/>
              <a:t> The employer may exclude from the log injuries and illnesses occurring on company parking lots and access roads while employees are commuting to or from work, running personal errands or in a motor vehicle.</a:t>
            </a:r>
          </a:p>
          <a:p>
            <a:pPr eaLnBrk="1" hangingPunct="1">
              <a:spcBef>
                <a:spcPct val="50000"/>
              </a:spcBef>
            </a:pPr>
            <a:endParaRPr lang="en-US" altLang="en-US"/>
          </a:p>
          <a:p>
            <a:pPr eaLnBrk="1" hangingPunct="1">
              <a:spcBef>
                <a:spcPct val="50000"/>
              </a:spcBef>
            </a:pPr>
            <a:r>
              <a:rPr lang="en-US" altLang="en-US" b="1"/>
              <a:t>Rule 1110a. (5) (g)</a:t>
            </a:r>
            <a:r>
              <a:rPr lang="en-US" altLang="en-US"/>
              <a:t> The injury or illness is caused by a motor vehicle accident and occurs on a company parking lot or company access road while the employee is commuting to or from work. 	</a:t>
            </a:r>
          </a:p>
          <a:p>
            <a:pPr eaLnBrk="1" hangingPunct="1">
              <a:spcBef>
                <a:spcPct val="50000"/>
              </a:spcBef>
            </a:pPr>
            <a:r>
              <a:rPr lang="en-US" altLang="en-US"/>
              <a:t>An exemption to the exemption is if the motor vehicle accident happens in a construction work zone on a public roadway.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F7CEAD3-617B-4BC2-BB14-637EE87B9FD5}"/>
              </a:ext>
            </a:extLst>
          </p:cNvPr>
          <p:cNvSpPr>
            <a:spLocks noGrp="1" noRot="1" noChangeAspect="1" noChangeArrowheads="1" noTextEdit="1"/>
          </p:cNvSpPr>
          <p:nvPr>
            <p:ph type="sldImg"/>
          </p:nvPr>
        </p:nvSpPr>
        <p:spPr>
          <a:xfrm>
            <a:off x="403225" y="482600"/>
            <a:ext cx="6183313" cy="3479800"/>
          </a:xfrm>
          <a:ln/>
        </p:spPr>
      </p:sp>
      <p:sp>
        <p:nvSpPr>
          <p:cNvPr id="35843" name="Rectangle 3">
            <a:extLst>
              <a:ext uri="{FF2B5EF4-FFF2-40B4-BE49-F238E27FC236}">
                <a16:creationId xmlns:a16="http://schemas.microsoft.com/office/drawing/2014/main" id="{A355D0A8-CF74-47A0-9246-272CCD90C5E1}"/>
              </a:ext>
            </a:extLst>
          </p:cNvPr>
          <p:cNvSpPr>
            <a:spLocks noGrp="1" noChangeArrowheads="1"/>
          </p:cNvSpPr>
          <p:nvPr>
            <p:ph type="body" idx="1"/>
          </p:nvPr>
        </p:nvSpPr>
        <p:spPr>
          <a:xfrm>
            <a:off x="457200" y="4191000"/>
            <a:ext cx="6096000" cy="4294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An injury or illness is a pre existing condition if it resulted solely from a non-work-related event or exposure that occurred outside the work environment</a:t>
            </a:r>
          </a:p>
          <a:p>
            <a:pPr eaLnBrk="1" hangingPunct="1"/>
            <a:endParaRPr lang="en-US" altLang="en-US" b="1" dirty="0"/>
          </a:p>
          <a:p>
            <a:r>
              <a:rPr lang="en-US" altLang="en-US" b="1" dirty="0"/>
              <a:t>Rule 1110b. (2)  </a:t>
            </a:r>
            <a:r>
              <a:rPr lang="en-US" altLang="en-US" dirty="0"/>
              <a:t>How do I know if an event or exposure in the work environment "significantly aggravated" a preexisting injury or illness? A preexisting injury or illness has been significantly aggravated, for purposes of MIOSHA injury and illness recordkeeping, when an event or exposure in the work environment results in any of the following: </a:t>
            </a:r>
          </a:p>
          <a:p>
            <a:r>
              <a:rPr lang="en-US" altLang="en-US" dirty="0"/>
              <a:t>(a) Death, if the preexisting injury or illness would likely not have resulted in death but for the occupational event or exposure. </a:t>
            </a:r>
          </a:p>
          <a:p>
            <a:r>
              <a:rPr lang="en-US" altLang="en-US" dirty="0"/>
              <a:t>(b) Loss of consciousness, provided that the preexisting injury or illness would likely not have resulted in loss of consciousness but for the occupational event or exposure. </a:t>
            </a:r>
          </a:p>
          <a:p>
            <a:r>
              <a:rPr lang="en-US" altLang="en-US" dirty="0"/>
              <a:t>(c) One or more days away from work, or days of restricted work, or days of job transfer that otherwise would not have occurred but for the occupational event or exposure. </a:t>
            </a:r>
          </a:p>
          <a:p>
            <a:r>
              <a:rPr lang="en-US" altLang="en-US" dirty="0"/>
              <a:t>(d) Medical treatment in a case where medical treatment was not needed for the injury or illness before the workplace event or exposure, or a change in medical treatment was necessitated by the workplace event or exposure. </a:t>
            </a:r>
          </a:p>
          <a:p>
            <a:endParaRPr lang="en-US" altLang="en-US" b="1" dirty="0"/>
          </a:p>
          <a:p>
            <a:r>
              <a:rPr lang="en-US" altLang="en-US" b="1" dirty="0"/>
              <a:t>Rule 1110b.</a:t>
            </a:r>
            <a:r>
              <a:rPr lang="en-US" altLang="en-US" dirty="0"/>
              <a:t>(2) Which injuries and illnesses are considered preexisting conditions? An injury or illness is a preexisting condition if it resulted solely from a non-work-related event or exposure that occurred outside the work environment.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C1B649F-9FA7-4DF8-9DBC-AD162647D844}"/>
              </a:ext>
            </a:extLst>
          </p:cNvPr>
          <p:cNvSpPr>
            <a:spLocks noGrp="1" noRot="1" noChangeAspect="1" noChangeArrowheads="1" noTextEdit="1"/>
          </p:cNvSpPr>
          <p:nvPr>
            <p:ph type="sldImg"/>
          </p:nvPr>
        </p:nvSpPr>
        <p:spPr>
          <a:xfrm>
            <a:off x="2128838" y="196850"/>
            <a:ext cx="4106862" cy="2311400"/>
          </a:xfrm>
          <a:ln/>
        </p:spPr>
      </p:sp>
      <p:sp>
        <p:nvSpPr>
          <p:cNvPr id="119811" name="Rectangle 3">
            <a:extLst>
              <a:ext uri="{FF2B5EF4-FFF2-40B4-BE49-F238E27FC236}">
                <a16:creationId xmlns:a16="http://schemas.microsoft.com/office/drawing/2014/main" id="{B6C9DB5A-62E9-4F16-BEA1-9B2A7C38BF7C}"/>
              </a:ext>
            </a:extLst>
          </p:cNvPr>
          <p:cNvSpPr>
            <a:spLocks noGrp="1" noChangeArrowheads="1"/>
          </p:cNvSpPr>
          <p:nvPr>
            <p:ph type="body" idx="1"/>
          </p:nvPr>
        </p:nvSpPr>
        <p:spPr>
          <a:xfrm>
            <a:off x="311150" y="2514600"/>
            <a:ext cx="6465888" cy="6400800"/>
          </a:xfrm>
        </p:spPr>
        <p:txBody>
          <a:bodyPr/>
          <a:lstStyle/>
          <a:p>
            <a:pPr>
              <a:defRPr/>
            </a:pPr>
            <a:r>
              <a:rPr lang="en-US" b="1" dirty="0"/>
              <a:t>Rule 1110b. </a:t>
            </a:r>
            <a:r>
              <a:rPr lang="en-US" dirty="0"/>
              <a:t>(3) How do I decide whether an injury or illness is work-related if the employee is on travel status at the time the injury or illness occurs? Injuries and illnesses that occur while an employee is on travel status are work-related if, at the time of the injury or illness, the employee was engaged in work activities "in the interest of the employer." Examples of such activities include travel to and from customer contacts, conducting job tasks, and entertaining or being entertained to transact, discuss, or promote business. Work-related entertainment includes only entertainment activities being engaged in at the direction of the employer. </a:t>
            </a:r>
          </a:p>
          <a:p>
            <a:pPr>
              <a:defRPr/>
            </a:pPr>
            <a:r>
              <a:rPr lang="en-US" dirty="0"/>
              <a:t>(4) Injuries or illnesses that occur when the employee is on travel status do not have to be recorded if the injuries or illnesses meet any of the following exceptions:</a:t>
            </a:r>
          </a:p>
          <a:p>
            <a:pPr>
              <a:defRPr/>
            </a:pPr>
            <a:endParaRPr lang="en-US" dirty="0"/>
          </a:p>
          <a:p>
            <a:pPr>
              <a:defRPr/>
            </a:pPr>
            <a:r>
              <a:rPr lang="en-US" b="1" dirty="0"/>
              <a:t>1110b. </a:t>
            </a:r>
            <a:r>
              <a:rPr lang="en-US" dirty="0"/>
              <a:t>(a)When a traveling employee checks into a hotel, motel, or other temporary residence, he or she establishes a "home away from home." You must evaluate the employee's activities after he or she checks into the hotel, motel, or other temporary residence for his or her work-relatedness in the same manner as you evaluate the activities of a non-traveling employee. When the employee checks into the temporary residence, he or she is considered to have left the work environment. When the employee begins work each day, he or she re-enters the work environment. If the employee has established a "home away from home" and is reporting to a fixed worksite each day, you also do not consider injuries or illnesses work-related if they occur while the employee is commuting between the temporary residence and the job location. 	</a:t>
            </a:r>
          </a:p>
          <a:p>
            <a:pPr>
              <a:defRPr/>
            </a:pPr>
            <a:endParaRPr lang="en-US" dirty="0"/>
          </a:p>
          <a:p>
            <a:pPr>
              <a:defRPr/>
            </a:pPr>
            <a:r>
              <a:rPr lang="en-US" b="1" dirty="0"/>
              <a:t>1110b. </a:t>
            </a:r>
            <a:r>
              <a:rPr lang="en-US" dirty="0"/>
              <a:t>(b) Injuries or illnesses are not considered work-related if they occur while the employee is on a personal detour from a reasonably direct route of travel, that is, has taken a side trip for personal reasons. 	</a:t>
            </a:r>
          </a:p>
          <a:p>
            <a:pPr>
              <a:defRPr/>
            </a:pPr>
            <a:endParaRPr lang="en-US" dirty="0"/>
          </a:p>
          <a:p>
            <a:pPr>
              <a:defRPr/>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4CAF775-7405-4B77-A1FC-DA47CB7719EA}"/>
              </a:ext>
            </a:extLst>
          </p:cNvPr>
          <p:cNvSpPr>
            <a:spLocks noGrp="1" noRot="1" noChangeAspect="1" noChangeArrowheads="1" noTextEdit="1"/>
          </p:cNvSpPr>
          <p:nvPr>
            <p:ph type="sldImg"/>
          </p:nvPr>
        </p:nvSpPr>
        <p:spPr>
          <a:xfrm>
            <a:off x="403225" y="701675"/>
            <a:ext cx="6183313" cy="3479800"/>
          </a:xfrm>
          <a:ln/>
        </p:spPr>
      </p:sp>
      <p:sp>
        <p:nvSpPr>
          <p:cNvPr id="39939" name="Rectangle 3">
            <a:extLst>
              <a:ext uri="{FF2B5EF4-FFF2-40B4-BE49-F238E27FC236}">
                <a16:creationId xmlns:a16="http://schemas.microsoft.com/office/drawing/2014/main" id="{B4A955C1-479D-48B7-AC4B-CB95948F6182}"/>
              </a:ext>
            </a:extLst>
          </p:cNvPr>
          <p:cNvSpPr>
            <a:spLocks noGrp="1" noChangeArrowheads="1"/>
          </p:cNvSpPr>
          <p:nvPr>
            <p:ph type="body" idx="1"/>
          </p:nvPr>
        </p:nvSpPr>
        <p:spPr>
          <a:xfrm>
            <a:off x="931863" y="4427538"/>
            <a:ext cx="5275262" cy="3106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dirty="0"/>
              <a:t>Rule 1110b. (5) How do I decide if a case is work-related when the employee is working at home? </a:t>
            </a:r>
            <a:r>
              <a:rPr lang="en-US" altLang="en-US" dirty="0"/>
              <a:t>Injuries and illnesses that occur while an employee is working at home, including work in a home office, will be considered work-related if the injury or illness occurs while the employee is performing work for pay or compensation in the home, and the injury or illness is directly related to the performance of work rather than to the general home environment or setting. For example, if an employee drops a box of work documents and injures his or her foot, the case is considered work-related. If an employee's fingernail is punctured by a needle from a sewing machine used to perform garment work at home, becomes infected and requires medical treatment, the injury is considered work-related. If an employee is injured because he or she trips on the family dog while rushing to answer a work phone call, the case is not considered work-related. If an employee working at home is electrocuted because of faulty home wiring, the injury is not considered work-related.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3CC685D-31D6-450C-9C5A-4D2A0E969428}"/>
              </a:ext>
            </a:extLst>
          </p:cNvPr>
          <p:cNvSpPr>
            <a:spLocks noGrp="1" noRot="1" noChangeAspect="1" noChangeArrowheads="1" noTextEdit="1"/>
          </p:cNvSpPr>
          <p:nvPr>
            <p:ph type="sldImg"/>
          </p:nvPr>
        </p:nvSpPr>
        <p:spPr>
          <a:xfrm>
            <a:off x="403225" y="701675"/>
            <a:ext cx="6183313" cy="3479800"/>
          </a:xfrm>
          <a:ln/>
        </p:spPr>
      </p:sp>
      <p:sp>
        <p:nvSpPr>
          <p:cNvPr id="41987" name="Rectangle 3">
            <a:extLst>
              <a:ext uri="{FF2B5EF4-FFF2-40B4-BE49-F238E27FC236}">
                <a16:creationId xmlns:a16="http://schemas.microsoft.com/office/drawing/2014/main" id="{9BFD097B-4479-48BA-9567-54A3A109EC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dirty="0"/>
              <a:t>R408.22111 Determination of new cases.</a:t>
            </a:r>
          </a:p>
          <a:p>
            <a:pPr eaLnBrk="1" hangingPunct="1"/>
            <a:r>
              <a:rPr lang="en-US" altLang="en-US" b="1" dirty="0"/>
              <a:t>Rule 1111. </a:t>
            </a:r>
            <a:r>
              <a:rPr lang="en-US" altLang="en-US" dirty="0"/>
              <a:t>(1) Basic requirement. You must consider an injury or illness to be a "new case" if either of the following applies:</a:t>
            </a:r>
          </a:p>
          <a:p>
            <a:pPr eaLnBrk="1" hangingPunct="1"/>
            <a:r>
              <a:rPr lang="en-US" altLang="en-US" dirty="0"/>
              <a:t>(a) The employee has not previously experienced a recorded injury or illness of the same type that affects the same part of the body.</a:t>
            </a:r>
          </a:p>
          <a:p>
            <a:pPr eaLnBrk="1" hangingPunct="1"/>
            <a:r>
              <a:rPr lang="en-US" altLang="en-US" dirty="0"/>
              <a:t>(b) The employee previously experienced a recorded injury or illness of the same type that affected the same part of the body but had recovered completely (all signs and symptoms had disappeared) from the previous injury or illness and an event or exposure in the work environment caused the signs or symptoms to reappear.</a:t>
            </a:r>
          </a:p>
          <a:p>
            <a:pPr eaLnBrk="1" hangingPunct="1"/>
            <a:r>
              <a:rPr lang="en-US" altLang="en-US"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FA7B6C-FC1F-4F55-AD11-63E7B3186AF8}"/>
              </a:ext>
            </a:extLst>
          </p:cNvPr>
          <p:cNvSpPr>
            <a:spLocks noGrp="1" noRot="1" noChangeAspect="1" noChangeArrowheads="1" noTextEdit="1"/>
          </p:cNvSpPr>
          <p:nvPr>
            <p:ph type="sldImg"/>
          </p:nvPr>
        </p:nvSpPr>
        <p:spPr>
          <a:xfrm>
            <a:off x="403225" y="701675"/>
            <a:ext cx="6183313" cy="3479800"/>
          </a:xfrm>
          <a:ln/>
        </p:spPr>
      </p:sp>
      <p:sp>
        <p:nvSpPr>
          <p:cNvPr id="44035" name="Rectangle 3">
            <a:extLst>
              <a:ext uri="{FF2B5EF4-FFF2-40B4-BE49-F238E27FC236}">
                <a16:creationId xmlns:a16="http://schemas.microsoft.com/office/drawing/2014/main" id="{D97AF1FE-0DE4-4595-A314-14F0ABD28B59}"/>
              </a:ext>
            </a:extLst>
          </p:cNvPr>
          <p:cNvSpPr>
            <a:spLocks noGrp="1" noChangeArrowheads="1"/>
          </p:cNvSpPr>
          <p:nvPr>
            <p:ph type="body" idx="1"/>
          </p:nvPr>
        </p:nvSpPr>
        <p:spPr>
          <a:xfrm>
            <a:off x="685800" y="4418013"/>
            <a:ext cx="5715000" cy="41163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These are all going to be discussed in the next few slides.</a:t>
            </a:r>
            <a:r>
              <a:rPr lang="en-US" altLang="en-US" b="1"/>
              <a:t> </a:t>
            </a:r>
          </a:p>
          <a:p>
            <a:pPr eaLnBrk="1" hangingPunct="1"/>
            <a:endParaRPr lang="en-US" altLang="en-US" b="1"/>
          </a:p>
          <a:p>
            <a:pPr eaLnBrk="1" hangingPunct="1"/>
            <a:r>
              <a:rPr lang="en-US" altLang="en-US" b="1"/>
              <a:t>R 408.22112 Basic requirement  </a:t>
            </a:r>
          </a:p>
          <a:p>
            <a:pPr eaLnBrk="1" hangingPunct="1"/>
            <a:r>
              <a:rPr lang="en-US" altLang="en-US" b="1"/>
              <a:t>Rule 1112. </a:t>
            </a:r>
            <a:r>
              <a:rPr lang="en-US" altLang="en-US"/>
              <a:t>(1) You must consider an injury or illness to meet the general recording criteria, and therefore to be recordable, if it results in any of the following:</a:t>
            </a:r>
          </a:p>
          <a:p>
            <a:pPr eaLnBrk="1" hangingPunct="1"/>
            <a:r>
              <a:rPr lang="en-US" altLang="en-US"/>
              <a:t>(a) Death.</a:t>
            </a:r>
          </a:p>
          <a:p>
            <a:pPr eaLnBrk="1" hangingPunct="1"/>
            <a:r>
              <a:rPr lang="en-US" altLang="en-US"/>
              <a:t>(b) Days away from work.</a:t>
            </a:r>
          </a:p>
          <a:p>
            <a:pPr eaLnBrk="1" hangingPunct="1"/>
            <a:r>
              <a:rPr lang="en-US" altLang="en-US"/>
              <a:t>(c) Restricted work or transfer to another job.</a:t>
            </a:r>
          </a:p>
          <a:p>
            <a:pPr eaLnBrk="1" hangingPunct="1"/>
            <a:r>
              <a:rPr lang="en-US" altLang="en-US"/>
              <a:t>(d) Medical treatment beyond first aid.</a:t>
            </a:r>
          </a:p>
          <a:p>
            <a:pPr eaLnBrk="1" hangingPunct="1"/>
            <a:r>
              <a:rPr lang="en-US" altLang="en-US"/>
              <a:t>(e) Loss of consciousness.</a:t>
            </a:r>
          </a:p>
          <a:p>
            <a:pPr eaLnBrk="1" hangingPunct="1"/>
            <a:endParaRPr lang="en-US" altLang="en-US"/>
          </a:p>
          <a:p>
            <a:pPr eaLnBrk="1" hangingPunct="1"/>
            <a:r>
              <a:rPr lang="en-US" altLang="en-US"/>
              <a:t>(2)You must also consider a case to meet the general recording criteria if it involves a significant injury or illness diagnosed by a physician or other licensed health care professional, even if it does not result in death, days away from work, restricted work or job transfer, medical treatment beyond first aid, or loss of consciousness.</a:t>
            </a:r>
          </a:p>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F49E95D-84B4-4D56-8CEA-D45D05A0C3A3}"/>
              </a:ext>
            </a:extLst>
          </p:cNvPr>
          <p:cNvSpPr>
            <a:spLocks noGrp="1" noRot="1" noChangeAspect="1" noChangeArrowheads="1" noTextEdit="1"/>
          </p:cNvSpPr>
          <p:nvPr>
            <p:ph type="sldImg"/>
          </p:nvPr>
        </p:nvSpPr>
        <p:spPr>
          <a:xfrm>
            <a:off x="1489075" y="457200"/>
            <a:ext cx="4049713" cy="2279650"/>
          </a:xfrm>
          <a:ln/>
        </p:spPr>
      </p:sp>
      <p:sp>
        <p:nvSpPr>
          <p:cNvPr id="46083" name="Rectangle 3">
            <a:extLst>
              <a:ext uri="{FF2B5EF4-FFF2-40B4-BE49-F238E27FC236}">
                <a16:creationId xmlns:a16="http://schemas.microsoft.com/office/drawing/2014/main" id="{9172C8C9-1BE3-4E8B-8A19-6E2D5A06694A}"/>
              </a:ext>
            </a:extLst>
          </p:cNvPr>
          <p:cNvSpPr>
            <a:spLocks noGrp="1" noChangeArrowheads="1"/>
          </p:cNvSpPr>
          <p:nvPr>
            <p:ph type="body" idx="1"/>
          </p:nvPr>
        </p:nvSpPr>
        <p:spPr>
          <a:xfrm>
            <a:off x="457200" y="2819400"/>
            <a:ext cx="6261100" cy="586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Rule 1112b. (2) Do I count the day on which the injury occurred or the illness began? </a:t>
            </a:r>
            <a:r>
              <a:rPr lang="en-US" altLang="en-US"/>
              <a:t>No. You begin counting days away on the day after the injury occurred or the illness began. </a:t>
            </a:r>
          </a:p>
          <a:p>
            <a:pPr eaLnBrk="1" hangingPunct="1"/>
            <a:endParaRPr lang="en-US" altLang="en-US" b="1"/>
          </a:p>
          <a:p>
            <a:pPr eaLnBrk="1" hangingPunct="1"/>
            <a:r>
              <a:rPr lang="en-US" altLang="en-US" b="1"/>
              <a:t>Rule 1112 b (1) How do I record a work-related injury or illness that results in days away from work? </a:t>
            </a:r>
            <a:r>
              <a:rPr lang="en-US" altLang="en-US"/>
              <a:t>When an injury or illness involves 1 or more days away from work, you must record the injury or illness on the MIOSHA 300 log with a check mark in the space for cases involving days away and an entry of the number of calendar days away from work in the number of days column. If the employee is out for an extended period of time, you must enter an estimate of the days that the employee will be away, and update the day count when the actual number of days is known. </a:t>
            </a:r>
          </a:p>
          <a:p>
            <a:pPr eaLnBrk="1" hangingPunct="1"/>
            <a:endParaRPr lang="en-US" altLang="en-US"/>
          </a:p>
          <a:p>
            <a:pPr eaLnBrk="1" hangingPunct="1"/>
            <a:r>
              <a:rPr lang="en-US" altLang="en-US" b="1"/>
              <a:t>Rule 1112 b (8) Is there a limit to the number of days away from work I must count?  </a:t>
            </a:r>
            <a:r>
              <a:rPr lang="en-US" altLang="en-US"/>
              <a:t>Yes, you may "cap" the total days away at 180 calendar days. You are not required to keep track of the number of calendar days away from work if the injury or illness resulted in more than 180 calendar days away from work or days of job transfer or restriction, or both. In such a case, entering 180 in the total days away column will be considered adequate.</a:t>
            </a:r>
          </a:p>
          <a:p>
            <a:pPr eaLnBrk="1" hangingPunct="1"/>
            <a:endParaRPr lang="en-US" altLang="en-US"/>
          </a:p>
          <a:p>
            <a:pPr eaLnBrk="1" hangingPunct="1"/>
            <a:r>
              <a:rPr lang="en-US" altLang="en-US"/>
              <a:t>If a licensed health care professional recommends that the worker stay at home but the employee comes to work anyway, you must record these on the Log.</a:t>
            </a:r>
          </a:p>
          <a:p>
            <a:pPr eaLnBrk="1" hangingPunct="1"/>
            <a:endParaRPr lang="en-US" altLang="en-US"/>
          </a:p>
          <a:p>
            <a:pPr eaLnBrk="1" hangingPunct="1"/>
            <a:r>
              <a:rPr lang="en-US" altLang="en-US"/>
              <a:t>If the licensed health care professional recommends that the worker return to work but the employee stays at home anyway, you must end the days away from work.</a:t>
            </a:r>
          </a:p>
          <a:p>
            <a:pPr eaLnBrk="1" hangingPunct="1"/>
            <a:endParaRPr lang="en-US" altLang="en-US"/>
          </a:p>
          <a:p>
            <a:pPr eaLnBrk="1" hangingPunct="1"/>
            <a:r>
              <a:rPr lang="en-US" altLang="en-US"/>
              <a:t>Weekends, holidays, vacation days or other days off are included in the total number of days.</a:t>
            </a:r>
          </a:p>
          <a:p>
            <a:pPr eaLnBrk="1" hangingPunct="1"/>
            <a:endParaRPr lang="en-US" altLang="en-US"/>
          </a:p>
          <a:p>
            <a:pPr eaLnBrk="1" hangingPunct="1"/>
            <a:r>
              <a:rPr lang="en-US" altLang="en-US"/>
              <a:t>There are more examples on page 11 of the standard.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0C6B63A-0D52-4A82-8A2B-101DD6F94E7D}"/>
              </a:ext>
            </a:extLst>
          </p:cNvPr>
          <p:cNvSpPr>
            <a:spLocks noGrp="1" noRot="1" noChangeAspect="1" noChangeArrowheads="1" noTextEdit="1"/>
          </p:cNvSpPr>
          <p:nvPr>
            <p:ph type="sldImg"/>
          </p:nvPr>
        </p:nvSpPr>
        <p:spPr>
          <a:xfrm>
            <a:off x="1147763" y="442913"/>
            <a:ext cx="4699000" cy="2643187"/>
          </a:xfrm>
          <a:ln/>
        </p:spPr>
      </p:sp>
      <p:sp>
        <p:nvSpPr>
          <p:cNvPr id="48131" name="Rectangle 3">
            <a:extLst>
              <a:ext uri="{FF2B5EF4-FFF2-40B4-BE49-F238E27FC236}">
                <a16:creationId xmlns:a16="http://schemas.microsoft.com/office/drawing/2014/main" id="{F01AD546-15CF-40F8-873C-4942EEA52CD8}"/>
              </a:ext>
            </a:extLst>
          </p:cNvPr>
          <p:cNvSpPr>
            <a:spLocks noGrp="1" noChangeArrowheads="1"/>
          </p:cNvSpPr>
          <p:nvPr>
            <p:ph type="body" idx="1"/>
          </p:nvPr>
        </p:nvSpPr>
        <p:spPr>
          <a:xfrm>
            <a:off x="365125" y="3200400"/>
            <a:ext cx="6353175" cy="5486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Rule 1112c</a:t>
            </a:r>
            <a:r>
              <a:rPr lang="en-US" altLang="en-US"/>
              <a:t>. </a:t>
            </a:r>
            <a:r>
              <a:rPr lang="en-US" altLang="en-US" b="1"/>
              <a:t>(1) </a:t>
            </a:r>
            <a:r>
              <a:rPr lang="en-US" altLang="en-US" b="1" i="1"/>
              <a:t>How do I record a work-related injury or illness that results in restricted work or job transfer? </a:t>
            </a:r>
            <a:endParaRPr lang="en-US" altLang="en-US" b="1"/>
          </a:p>
          <a:p>
            <a:r>
              <a:rPr lang="en-US" altLang="en-US"/>
              <a:t>When an injury or illness involves restricted work or job transfer but does not involve death or days away from work, you must record the injury or illness on the MIOSHA 300 Log by placing a check mark in the space for job transfer or restriction and an entry of the number of restricted or transferred days in the restricted workdays column. </a:t>
            </a:r>
          </a:p>
          <a:p>
            <a:r>
              <a:rPr lang="en-US" altLang="en-US" b="1"/>
              <a:t>(2) </a:t>
            </a:r>
            <a:r>
              <a:rPr lang="en-US" altLang="en-US" b="1" i="1"/>
              <a:t>How do I decide if the injury or illness resulted in restricted work? </a:t>
            </a:r>
            <a:endParaRPr lang="en-US" altLang="en-US" b="1"/>
          </a:p>
          <a:p>
            <a:r>
              <a:rPr lang="en-US" altLang="en-US"/>
              <a:t>Restricted work occurs when, as the result of a work-related injury or illness, either of the following occurs: </a:t>
            </a:r>
          </a:p>
          <a:p>
            <a:r>
              <a:rPr lang="en-US" altLang="en-US"/>
              <a:t>(a) You keep the employee from performing 1 or more of the routine functions of his or her job, or from working the full workday that he or she would otherwise have been scheduled to work. </a:t>
            </a:r>
          </a:p>
          <a:p>
            <a:r>
              <a:rPr lang="en-US" altLang="en-US"/>
              <a:t>(b) A physician or other licensed health care professional recommends that the employee not perform 1 or more of the routine functions of his or her job, or not work the full workday that he or she would otherwise have been scheduled to work.</a:t>
            </a:r>
          </a:p>
          <a:p>
            <a:r>
              <a:rPr lang="en-US" altLang="en-US"/>
              <a:t> </a:t>
            </a:r>
            <a:r>
              <a:rPr lang="en-US" altLang="en-US" b="1"/>
              <a:t>Rule 1112c. (3) What is meant by “routine functions”? </a:t>
            </a:r>
            <a:r>
              <a:rPr lang="en-US" altLang="en-US"/>
              <a:t>For recordkeeping purposes, an employee’s routine functions are those work activities the employee regularly performs at least once per week.</a:t>
            </a:r>
          </a:p>
          <a:p>
            <a:r>
              <a:rPr lang="en-US" altLang="en-US"/>
              <a:t>Page 13 of standard</a:t>
            </a:r>
          </a:p>
          <a:p>
            <a:pPr eaLnBrk="1" hangingPunct="1"/>
            <a:r>
              <a:rPr lang="en-US" altLang="en-US" b="1"/>
              <a:t>Rule 1112c. (12) How do I count days of job transfer or restriction? </a:t>
            </a:r>
            <a:r>
              <a:rPr lang="en-US" altLang="en-US"/>
              <a:t>You count days of job transfer or restriction in the same way you count days away from work, using R 408.22112b (2) to (9). The only difference is that, if you permanently assign the injured or ill employee to a job that has been modified or permanently changed in a manner that eliminates the routine functions the employee was restricted from performing, you may stop the day count when the modification or change is made permanent. You must count at least 1 day of restricted work or job transfer for such cases.</a:t>
            </a:r>
          </a:p>
          <a:p>
            <a:pPr eaLnBrk="1" hangingPunct="1">
              <a:lnSpc>
                <a:spcPct val="90000"/>
              </a:lnSpc>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5B4E0CC-EC35-4067-A330-4CBC2F755F74}"/>
              </a:ext>
            </a:extLst>
          </p:cNvPr>
          <p:cNvSpPr>
            <a:spLocks noGrp="1" noRot="1" noChangeAspect="1" noChangeArrowheads="1" noTextEdit="1"/>
          </p:cNvSpPr>
          <p:nvPr>
            <p:ph type="sldImg"/>
          </p:nvPr>
        </p:nvSpPr>
        <p:spPr>
          <a:xfrm>
            <a:off x="739775" y="368300"/>
            <a:ext cx="5530850" cy="3111500"/>
          </a:xfrm>
          <a:ln/>
        </p:spPr>
      </p:sp>
      <p:sp>
        <p:nvSpPr>
          <p:cNvPr id="50179" name="Rectangle 3">
            <a:extLst>
              <a:ext uri="{FF2B5EF4-FFF2-40B4-BE49-F238E27FC236}">
                <a16:creationId xmlns:a16="http://schemas.microsoft.com/office/drawing/2014/main" id="{E0442ADD-58F0-48D6-B6C2-3577D4F09825}"/>
              </a:ext>
            </a:extLst>
          </p:cNvPr>
          <p:cNvSpPr>
            <a:spLocks noGrp="1" noChangeArrowheads="1"/>
          </p:cNvSpPr>
          <p:nvPr>
            <p:ph type="body" idx="1"/>
          </p:nvPr>
        </p:nvSpPr>
        <p:spPr>
          <a:xfrm>
            <a:off x="657225" y="3657600"/>
            <a:ext cx="5915025"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t>Rule 1112c (10) </a:t>
            </a:r>
            <a:r>
              <a:rPr lang="en-US" altLang="en-US" b="1" i="1"/>
              <a:t>How do I decide if an injury or illness involved a transfer to another job? </a:t>
            </a:r>
            <a:endParaRPr lang="en-US" altLang="en-US" b="1"/>
          </a:p>
          <a:p>
            <a:r>
              <a:rPr lang="en-US" altLang="en-US"/>
              <a:t>If you assign an injured or ill employee to a job other than his or her regular job for part of the day, the case involves transfer to another job. Note: This does not include the day on which the injury or illness occurred. </a:t>
            </a:r>
          </a:p>
          <a:p>
            <a:r>
              <a:rPr lang="en-US" altLang="en-US" b="1"/>
              <a:t>(11) </a:t>
            </a:r>
            <a:r>
              <a:rPr lang="en-US" altLang="en-US" b="1" i="1"/>
              <a:t>Are transfers to another job recorded in the same way as restricted work cases? </a:t>
            </a:r>
            <a:endParaRPr lang="en-US" altLang="en-US" b="1"/>
          </a:p>
          <a:p>
            <a:r>
              <a:rPr lang="en-US" altLang="en-US"/>
              <a:t>Yes. Both job transfer and restricted work cases are recorded in the same box on the MIOSHA 300 Log. For example, if you assign, or a physician or other licensed health care professional recommends that you assign, an injured or ill worker to his or her routine job duties for part of the day and to another job for the rest of the day, the injury or illness involves a job transfer. You must record an injury or illness that involves a job transfer by placing a check in the box for job transfer. </a:t>
            </a:r>
            <a:endParaRPr lang="en-US" altLang="en-US" b="1"/>
          </a:p>
          <a:p>
            <a:pPr eaLnBrk="1" hangingPunct="1">
              <a:lnSpc>
                <a:spcPct val="90000"/>
              </a:lnSpc>
            </a:pPr>
            <a:endParaRPr lang="en-US" altLang="en-US" b="1"/>
          </a:p>
          <a:p>
            <a:pPr eaLnBrk="1" hangingPunct="1">
              <a:lnSpc>
                <a:spcPct val="90000"/>
              </a:lnSpc>
            </a:pPr>
            <a:r>
              <a:rPr lang="en-US" altLang="en-US" b="1"/>
              <a:t>Page 13 of standard</a:t>
            </a:r>
          </a:p>
          <a:p>
            <a:pPr eaLnBrk="1" hangingPunct="1">
              <a:lnSpc>
                <a:spcPct val="90000"/>
              </a:lnSpc>
            </a:pPr>
            <a:endParaRPr lang="en-US" altLang="en-US" b="1"/>
          </a:p>
          <a:p>
            <a:pPr eaLnBrk="1" hangingPunct="1">
              <a:lnSpc>
                <a:spcPct val="90000"/>
              </a:lnSpc>
            </a:pPr>
            <a:r>
              <a:rPr lang="en-US" altLang="en-US" b="1"/>
              <a:t>Rule 1112c. (12) How do I count days of job transfer or restriction? </a:t>
            </a:r>
            <a:r>
              <a:rPr lang="en-US" altLang="en-US"/>
              <a:t>You count days of job transfer or restriction in the same way you count days away from work, using R 408.22112b (2) to (9). The only difference is that, if you permanently assign the injured or ill employee to a job that has been modified or permanently changed in a manner that eliminates the routine functions the employee was restricted from performing, you may stop the day count when the modification or change is made permanent. You must count at least 1 day of restricted work or job transfer for such cases.</a:t>
            </a:r>
          </a:p>
          <a:p>
            <a:pPr eaLnBrk="1" hangingPunct="1">
              <a:lnSpc>
                <a:spcPct val="90000"/>
              </a:lnSpc>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4B8B9E5-AE4B-4064-8840-E4E9454361E3}"/>
              </a:ext>
            </a:extLst>
          </p:cNvPr>
          <p:cNvSpPr>
            <a:spLocks noGrp="1" noRot="1" noChangeAspect="1" noChangeArrowheads="1" noTextEdit="1"/>
          </p:cNvSpPr>
          <p:nvPr>
            <p:ph type="sldImg"/>
          </p:nvPr>
        </p:nvSpPr>
        <p:spPr>
          <a:xfrm>
            <a:off x="403225" y="701675"/>
            <a:ext cx="6183313" cy="3479800"/>
          </a:xfrm>
          <a:ln/>
        </p:spPr>
      </p:sp>
      <p:sp>
        <p:nvSpPr>
          <p:cNvPr id="52227" name="Rectangle 3">
            <a:extLst>
              <a:ext uri="{FF2B5EF4-FFF2-40B4-BE49-F238E27FC236}">
                <a16:creationId xmlns:a16="http://schemas.microsoft.com/office/drawing/2014/main" id="{2D9D1A17-157B-440B-942C-EE23DBDC4A24}"/>
              </a:ext>
            </a:extLst>
          </p:cNvPr>
          <p:cNvSpPr>
            <a:spLocks noGrp="1" noChangeArrowheads="1"/>
          </p:cNvSpPr>
          <p:nvPr>
            <p:ph type="body" idx="1"/>
          </p:nvPr>
        </p:nvSpPr>
        <p:spPr>
          <a:xfrm>
            <a:off x="931863" y="4418013"/>
            <a:ext cx="5468937" cy="32019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Reference the MIOSHA Recordkeeping General Guide For Recording handout</a:t>
            </a:r>
          </a:p>
          <a:p>
            <a:pPr eaLnBrk="1" hangingPunct="1"/>
            <a:endParaRPr lang="en-US" altLang="en-US" dirty="0"/>
          </a:p>
          <a:p>
            <a:pPr eaLnBrk="1" hangingPunct="1"/>
            <a:r>
              <a:rPr lang="en-US" altLang="en-US" b="1" dirty="0"/>
              <a:t>Rule 1112d. (2)What is the definition of medical treatment? </a:t>
            </a:r>
            <a:r>
              <a:rPr lang="en-US" altLang="en-US" dirty="0"/>
              <a:t>"Medical treatment" means the management and care of a patient to combat disease or disorder. For the purposes of these rules, medical treatment does not include any of the following:</a:t>
            </a:r>
          </a:p>
          <a:p>
            <a:pPr eaLnBrk="1" hangingPunct="1"/>
            <a:r>
              <a:rPr lang="en-US" altLang="en-US" dirty="0"/>
              <a:t>(a) Visits to a physician or other licensed health care professional solely for observation or counseling.</a:t>
            </a:r>
          </a:p>
          <a:p>
            <a:pPr eaLnBrk="1" hangingPunct="1"/>
            <a:r>
              <a:rPr lang="en-US" altLang="en-US" dirty="0"/>
              <a:t>(b) The conduct of diagnostic procedures, such as x-rays and blood tests, including the administration of prescription medications used solely for diagnostic purposes, such as eye drops to dilate pupils.</a:t>
            </a:r>
          </a:p>
          <a:p>
            <a:pPr eaLnBrk="1" hangingPunct="1"/>
            <a:r>
              <a:rPr lang="en-US" altLang="en-US" dirty="0"/>
              <a:t>(c) "First aid" as defined in sub rule (3) of this rule.</a:t>
            </a:r>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990596C-6674-49AB-96EB-1D512D50E138}"/>
              </a:ext>
            </a:extLst>
          </p:cNvPr>
          <p:cNvSpPr>
            <a:spLocks noGrp="1" noRot="1" noChangeAspect="1" noChangeArrowheads="1" noTextEdit="1"/>
          </p:cNvSpPr>
          <p:nvPr>
            <p:ph type="sldImg"/>
          </p:nvPr>
        </p:nvSpPr>
        <p:spPr>
          <a:xfrm>
            <a:off x="403225" y="701675"/>
            <a:ext cx="6183313" cy="3479800"/>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5CBCA6B-5A9C-45CB-AA49-D4DE5523E030}"/>
              </a:ext>
            </a:extLst>
          </p:cNvPr>
          <p:cNvSpPr>
            <a:spLocks noGrp="1" noRot="1" noChangeAspect="1" noChangeArrowheads="1" noTextEdit="1"/>
          </p:cNvSpPr>
          <p:nvPr>
            <p:ph type="sldImg"/>
          </p:nvPr>
        </p:nvSpPr>
        <p:spPr>
          <a:xfrm>
            <a:off x="871538" y="442913"/>
            <a:ext cx="5267325" cy="2963862"/>
          </a:xfrm>
          <a:ln/>
        </p:spPr>
      </p:sp>
      <p:sp>
        <p:nvSpPr>
          <p:cNvPr id="106499" name="Rectangle 3">
            <a:extLst>
              <a:ext uri="{FF2B5EF4-FFF2-40B4-BE49-F238E27FC236}">
                <a16:creationId xmlns:a16="http://schemas.microsoft.com/office/drawing/2014/main" id="{FAEB00DE-23E3-4728-AE56-0AEB08E50A8E}"/>
              </a:ext>
            </a:extLst>
          </p:cNvPr>
          <p:cNvSpPr>
            <a:spLocks noGrp="1" noChangeArrowheads="1"/>
          </p:cNvSpPr>
          <p:nvPr>
            <p:ph type="body" idx="1"/>
          </p:nvPr>
        </p:nvSpPr>
        <p:spPr>
          <a:xfrm>
            <a:off x="438150" y="3541713"/>
            <a:ext cx="6343650" cy="5221287"/>
          </a:xfrm>
        </p:spPr>
        <p:txBody>
          <a:bodyPr/>
          <a:lstStyle/>
          <a:p>
            <a:pPr>
              <a:defRPr/>
            </a:pPr>
            <a:r>
              <a:rPr lang="en-US" altLang="en-US" b="1" dirty="0"/>
              <a:t>Rule 1112d. (3) (a) – (n)</a:t>
            </a:r>
            <a:r>
              <a:rPr lang="en-US" dirty="0"/>
              <a:t> (a) Using a nonprescription medication at nonprescription strength. For medications available in both prescription and nonprescription form, a recommendation by a physician or other licensed health care professional to use a nonprescription medication at prescription strength is considered medical treatment for recordkeeping purposes. </a:t>
            </a:r>
          </a:p>
          <a:p>
            <a:pPr>
              <a:defRPr/>
            </a:pPr>
            <a:r>
              <a:rPr lang="en-US" dirty="0"/>
              <a:t>(b) Administering tetanus immunizations. Administering other immunizations, such as hepatitis B vaccine or rabies vaccine, is considered medical treatment. </a:t>
            </a:r>
          </a:p>
          <a:p>
            <a:pPr>
              <a:defRPr/>
            </a:pPr>
            <a:r>
              <a:rPr lang="en-US" dirty="0"/>
              <a:t>(c) Cleaning, flushing, or soaking wounds on the surface of the skin. </a:t>
            </a:r>
          </a:p>
          <a:p>
            <a:pPr>
              <a:defRPr/>
            </a:pPr>
            <a:r>
              <a:rPr lang="en-US" dirty="0"/>
              <a:t>(d) Using wound coverings such as bandages, Band-aidsTM, gauze pads, or the like; or using butterfly bandages or Steri-stripsTM. Using other wound closing devices, such as sutures, staples, or the like, is considered medical treatment. </a:t>
            </a:r>
          </a:p>
          <a:p>
            <a:pPr>
              <a:defRPr/>
            </a:pPr>
            <a:r>
              <a:rPr lang="en-US" dirty="0"/>
              <a:t>(e) Using hot or cold therapy. (f) Using any nonrigid means of support, such as elastic bandages, wraps, nonrigid back belts, or the like. Using devices that have rigid stays or other systems designed to immobilize parts of the body is considered medical treatment for recordkeeping purposes. </a:t>
            </a:r>
          </a:p>
          <a:p>
            <a:pPr>
              <a:defRPr/>
            </a:pPr>
            <a:r>
              <a:rPr lang="en-US" dirty="0"/>
              <a:t>(g) Using temporary immobilization devices while transporting an accident victim, such as splints, slings, neck collars, back boards, and the like. </a:t>
            </a:r>
          </a:p>
          <a:p>
            <a:pPr eaLnBrk="1" hangingPunct="1">
              <a:defRPr/>
            </a:pPr>
            <a:endParaRPr lang="en-US" altLang="en-US" dirty="0"/>
          </a:p>
          <a:p>
            <a:pPr eaLnBrk="1" hangingPunct="1">
              <a:defRPr/>
            </a:pPr>
            <a:r>
              <a:rPr lang="en-US" altLang="en-US" dirty="0"/>
              <a:t>Reference the MIOSHA Recordkeeping General Guide For Recording handout provided to students.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11F3AFC-3C4B-4EE7-A9EE-896D322A1208}"/>
              </a:ext>
            </a:extLst>
          </p:cNvPr>
          <p:cNvSpPr>
            <a:spLocks noGrp="1" noRot="1" noChangeAspect="1" noChangeArrowheads="1" noTextEdit="1"/>
          </p:cNvSpPr>
          <p:nvPr>
            <p:ph type="sldImg"/>
          </p:nvPr>
        </p:nvSpPr>
        <p:spPr>
          <a:xfrm>
            <a:off x="403225" y="701675"/>
            <a:ext cx="6183313" cy="3479800"/>
          </a:xfrm>
          <a:ln/>
        </p:spPr>
      </p:sp>
      <p:sp>
        <p:nvSpPr>
          <p:cNvPr id="56323" name="Rectangle 3">
            <a:extLst>
              <a:ext uri="{FF2B5EF4-FFF2-40B4-BE49-F238E27FC236}">
                <a16:creationId xmlns:a16="http://schemas.microsoft.com/office/drawing/2014/main" id="{CDCD1A21-A117-41CB-BB13-7B146A24A6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1112d. (3) (a) – (m)</a:t>
            </a:r>
            <a:r>
              <a:rPr lang="en-US" altLang="en-US" dirty="0"/>
              <a:t> (h) Drilling of a fingernail or toenail to relieve pressure, or draining fluid from a blister. </a:t>
            </a:r>
          </a:p>
          <a:p>
            <a:r>
              <a:rPr lang="en-US" altLang="en-US" dirty="0"/>
              <a:t>(</a:t>
            </a:r>
            <a:r>
              <a:rPr lang="en-US" altLang="en-US" dirty="0" err="1"/>
              <a:t>i</a:t>
            </a:r>
            <a:r>
              <a:rPr lang="en-US" altLang="en-US" dirty="0"/>
              <a:t>) Using eye patches. </a:t>
            </a:r>
          </a:p>
          <a:p>
            <a:r>
              <a:rPr lang="en-US" altLang="en-US" dirty="0"/>
              <a:t>(j) Removing foreign bodies from the eye using only irrigation or a cotton swab. </a:t>
            </a:r>
          </a:p>
          <a:p>
            <a:r>
              <a:rPr lang="en-US" altLang="en-US" dirty="0"/>
              <a:t>(k) Removing splinters or foreign material from areas other than the eye by irrigation, tweezers, cotton swabs, or other simple means. </a:t>
            </a:r>
          </a:p>
          <a:p>
            <a:r>
              <a:rPr lang="en-US" altLang="en-US" dirty="0"/>
              <a:t>(l) Using finger guards. </a:t>
            </a:r>
          </a:p>
          <a:p>
            <a:r>
              <a:rPr lang="en-US" altLang="en-US" dirty="0"/>
              <a:t>(m) Using massages. Physical therapy or chiropractic treatment is considered medical treatment for recordkeeping purposes. </a:t>
            </a:r>
          </a:p>
          <a:p>
            <a:r>
              <a:rPr lang="en-US" altLang="en-US" dirty="0"/>
              <a:t>(n) Drinking fluids for relief of heat stress. </a:t>
            </a:r>
            <a:endParaRPr lang="en-US" altLang="en-US" b="1" dirty="0"/>
          </a:p>
          <a:p>
            <a:pPr eaLnBrk="1" hangingPunct="1"/>
            <a:endParaRPr lang="en-US" altLang="en-US"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359AADB-EE60-4086-9B8C-C47B4FF61230}"/>
              </a:ext>
            </a:extLst>
          </p:cNvPr>
          <p:cNvSpPr>
            <a:spLocks noGrp="1" noRot="1" noChangeAspect="1" noChangeArrowheads="1" noTextEdit="1"/>
          </p:cNvSpPr>
          <p:nvPr>
            <p:ph type="sldImg"/>
          </p:nvPr>
        </p:nvSpPr>
        <p:spPr>
          <a:xfrm>
            <a:off x="403225" y="701675"/>
            <a:ext cx="6183313" cy="3479800"/>
          </a:xfrm>
          <a:ln/>
        </p:spPr>
      </p:sp>
      <p:sp>
        <p:nvSpPr>
          <p:cNvPr id="58371" name="Rectangle 3">
            <a:extLst>
              <a:ext uri="{FF2B5EF4-FFF2-40B4-BE49-F238E27FC236}">
                <a16:creationId xmlns:a16="http://schemas.microsoft.com/office/drawing/2014/main" id="{FB3C5C4E-7119-48F4-8048-CADE8FFF50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Rule 1112e.  Is every work-related injury or illness case involving a loss of consciousness recordable? </a:t>
            </a:r>
            <a:r>
              <a:rPr lang="en-US" altLang="en-US"/>
              <a:t>Yes, you must record a work-related injury or illness if the worker becomes unconscious, regardless of the length of time the employee remains unconscious </a:t>
            </a:r>
          </a:p>
          <a:p>
            <a:pPr eaLnBrk="1" hangingPunct="1"/>
            <a:endParaRPr lang="en-US" altLang="en-US"/>
          </a:p>
          <a:p>
            <a:pPr eaLnBrk="1" hangingPunct="1"/>
            <a:r>
              <a:rPr lang="en-US" altLang="en-US"/>
              <a:t>Administration of Oxygen.  If oxygen is given (administered) does it make a case recordable?</a:t>
            </a:r>
          </a:p>
          <a:p>
            <a:pPr eaLnBrk="1" hangingPunct="1"/>
            <a:endParaRPr lang="en-US" altLang="en-US"/>
          </a:p>
          <a:p>
            <a:pPr eaLnBrk="1" hangingPunct="1"/>
            <a:r>
              <a:rPr lang="en-US" altLang="en-US"/>
              <a:t>Yes, if the employee exhibits symptoms of a work related injury or illness the administration of oxygen makes the case recordable, even when no further medical treatment is provided.  The administration of oxygen is considered medical treatment for MIOSHA injury and illness recordkeeping purposes.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5C70C9C-E905-4394-B0D5-612179AA6415}"/>
              </a:ext>
            </a:extLst>
          </p:cNvPr>
          <p:cNvSpPr>
            <a:spLocks noGrp="1" noRot="1" noChangeAspect="1" noChangeArrowheads="1" noTextEdit="1"/>
          </p:cNvSpPr>
          <p:nvPr>
            <p:ph type="sldImg"/>
          </p:nvPr>
        </p:nvSpPr>
        <p:spPr>
          <a:xfrm>
            <a:off x="403225" y="701675"/>
            <a:ext cx="6183313" cy="3479800"/>
          </a:xfrm>
          <a:ln/>
        </p:spPr>
      </p:sp>
      <p:sp>
        <p:nvSpPr>
          <p:cNvPr id="60419" name="Rectangle 3">
            <a:extLst>
              <a:ext uri="{FF2B5EF4-FFF2-40B4-BE49-F238E27FC236}">
                <a16:creationId xmlns:a16="http://schemas.microsoft.com/office/drawing/2014/main" id="{44D42445-6146-4927-B2F1-841822F98EF6}"/>
              </a:ext>
            </a:extLst>
          </p:cNvPr>
          <p:cNvSpPr>
            <a:spLocks noGrp="1" noChangeArrowheads="1"/>
          </p:cNvSpPr>
          <p:nvPr>
            <p:ph type="body" idx="1"/>
          </p:nvPr>
        </p:nvSpPr>
        <p:spPr>
          <a:xfrm>
            <a:off x="584200" y="4205288"/>
            <a:ext cx="5842000" cy="4205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 </a:t>
            </a:r>
            <a:r>
              <a:rPr lang="en-US" altLang="en-US" b="1" dirty="0"/>
              <a:t>Rule 1112f.</a:t>
            </a:r>
          </a:p>
          <a:p>
            <a:pPr eaLnBrk="1" hangingPunct="1"/>
            <a:r>
              <a:rPr lang="en-US" altLang="en-US" dirty="0"/>
              <a:t>What is a "significant" diagnosed injury or illness that is recordable under the general criteria, even if it does not result in death, days away from work, restricted work or job transfer, medical treatment beyond first aid, or loss of consciousness? Work related cases involving cancer, chronic irreversible disease, a fractured or cracked bone, or a punctured eardrum must always be recorded under the general criteria at the time of diagnosis by a physician or other licensed health care professional.</a:t>
            </a:r>
          </a:p>
          <a:p>
            <a:pPr eaLnBrk="1" hangingPunct="1"/>
            <a:endParaRPr lang="en-US" altLang="en-US" dirty="0"/>
          </a:p>
          <a:p>
            <a:pPr eaLnBrk="1" hangingPunct="1"/>
            <a:r>
              <a:rPr lang="en-US" altLang="en-US" b="1" dirty="0"/>
              <a:t>Note: </a:t>
            </a:r>
            <a:r>
              <a:rPr lang="en-US" altLang="en-US" dirty="0"/>
              <a:t>Most significant injuries and illnesses will result in 1 of the criteria listed in R 408.22112, such as death, days away from work, restricted work or job transfer, medical treatment beyond first-aid, or loss of consciousness. However, there are some significant injuries, such as a punctured eardrum or a fractured toe or rib, for which neither medical treatment nor work restrictions may be recommended. In addition, there are certain significant progressive diseases, such as byssinosis, silicosis, and certain types of cancer, for which medical treatment or work restrictions may not be recommended at the time of diagnosis but are likely to be recommended as the disease progresses. Cancer, chronic irreversible diseases, fractured or cracked bones, and punctured eardrums are generally considered significant injuries and illnesses, and must be recorded at the initial diagnosis even if medical treatment or work restrictions are not recommended, or are postponed, in a particular case. </a:t>
            </a:r>
          </a:p>
          <a:p>
            <a:pPr eaLnBrk="1" hangingPunct="1"/>
            <a:endParaRPr lang="en-US" altLang="en-US" dirty="0"/>
          </a:p>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B8D4B7A-1504-4197-93D9-68B29605512B}"/>
              </a:ext>
            </a:extLst>
          </p:cNvPr>
          <p:cNvSpPr>
            <a:spLocks noGrp="1" noRot="1" noChangeAspect="1" noChangeArrowheads="1" noTextEdit="1"/>
          </p:cNvSpPr>
          <p:nvPr>
            <p:ph type="sldImg"/>
          </p:nvPr>
        </p:nvSpPr>
        <p:spPr>
          <a:xfrm>
            <a:off x="403225" y="701675"/>
            <a:ext cx="6183313" cy="3479800"/>
          </a:xfrm>
          <a:ln/>
        </p:spPr>
      </p:sp>
      <p:sp>
        <p:nvSpPr>
          <p:cNvPr id="62467" name="Rectangle 3">
            <a:extLst>
              <a:ext uri="{FF2B5EF4-FFF2-40B4-BE49-F238E27FC236}">
                <a16:creationId xmlns:a16="http://schemas.microsoft.com/office/drawing/2014/main" id="{572AA6C9-EE65-499F-B627-73F3735C72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Rule 1113. </a:t>
            </a:r>
            <a:r>
              <a:rPr lang="en-US" altLang="en-US" dirty="0"/>
              <a:t>(1) You must record all work-related needlestick injuries and cuts from sharp objects that are contaminated with another person’s blood or other potentially infectious material, as defined in Occupational Health Standard Part 554 “Bloodborne Infectious Diseases,” as referenced in R 408.22102a. You must enter the case on the MIOSHA 300 log as an injury. To protect the employee’s privacy, you may not enter the employee’s name on the MIOSHA 300 log (see the requirements for privacy cases in R 408.22129(7) to (10).</a:t>
            </a:r>
          </a:p>
          <a:p>
            <a:endParaRPr lang="en-US" altLang="en-US" dirty="0"/>
          </a:p>
          <a:p>
            <a:r>
              <a:rPr lang="en-US" altLang="en-US" dirty="0"/>
              <a:t>(2) What does "other potentially infectious material” mean? The term "other potentially infectious material” is defined in R 408.22107(2). These materials include the following: </a:t>
            </a:r>
          </a:p>
          <a:p>
            <a:r>
              <a:rPr lang="en-US" altLang="en-US" dirty="0"/>
              <a:t>(a) Human bodily fluids, tissues, and organs. </a:t>
            </a:r>
          </a:p>
          <a:p>
            <a:r>
              <a:rPr lang="en-US" altLang="en-US" dirty="0"/>
              <a:t>(b) Other materials infected with the HIV or hepatitis B (HBV) virus, such as laboratory cultures or tissues from experimental animals. </a:t>
            </a:r>
          </a:p>
          <a:p>
            <a:pPr eaLnBrk="1" hangingPunct="1"/>
            <a:endParaRPr lang="en-US" altLang="en-US" dirty="0"/>
          </a:p>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40917B0-81D5-4F35-9856-0C5081E1C5EC}"/>
              </a:ext>
            </a:extLst>
          </p:cNvPr>
          <p:cNvSpPr>
            <a:spLocks noGrp="1" noRot="1" noChangeAspect="1" noChangeArrowheads="1" noTextEdit="1"/>
          </p:cNvSpPr>
          <p:nvPr>
            <p:ph type="sldImg"/>
          </p:nvPr>
        </p:nvSpPr>
        <p:spPr>
          <a:xfrm>
            <a:off x="403225" y="295275"/>
            <a:ext cx="6183313" cy="3479800"/>
          </a:xfrm>
          <a:ln/>
        </p:spPr>
      </p:sp>
      <p:sp>
        <p:nvSpPr>
          <p:cNvPr id="64515" name="Rectangle 3">
            <a:extLst>
              <a:ext uri="{FF2B5EF4-FFF2-40B4-BE49-F238E27FC236}">
                <a16:creationId xmlns:a16="http://schemas.microsoft.com/office/drawing/2014/main" id="{3C08837F-171F-4A36-BBF1-ABAA02BC44D2}"/>
              </a:ext>
            </a:extLst>
          </p:cNvPr>
          <p:cNvSpPr>
            <a:spLocks noGrp="1" noChangeArrowheads="1"/>
          </p:cNvSpPr>
          <p:nvPr>
            <p:ph type="body" idx="1"/>
          </p:nvPr>
        </p:nvSpPr>
        <p:spPr>
          <a:xfrm>
            <a:off x="685800" y="4191000"/>
            <a:ext cx="5943600" cy="4648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8125" indent="-238125" eaLnBrk="1" hangingPunct="1"/>
            <a:r>
              <a:rPr lang="en-US" altLang="en-US" b="1" dirty="0"/>
              <a:t>Part 554 Bloodborne Infectious Diseases Standard </a:t>
            </a:r>
          </a:p>
          <a:p>
            <a:pPr marL="238125" indent="-238125" eaLnBrk="1" hangingPunct="1"/>
            <a:endParaRPr lang="en-US" altLang="en-US" b="1" dirty="0"/>
          </a:p>
          <a:p>
            <a:pPr marL="238125" indent="-238125" eaLnBrk="1" hangingPunct="1"/>
            <a:r>
              <a:rPr lang="en-US" altLang="en-US" b="1" dirty="0"/>
              <a:t>R 325.70015 Recordkeeping.</a:t>
            </a:r>
          </a:p>
          <a:p>
            <a:pPr marL="238125" indent="-238125" eaLnBrk="1" hangingPunct="1"/>
            <a:r>
              <a:rPr lang="en-US" altLang="en-US" b="1" dirty="0"/>
              <a:t>Rule 15 (12) </a:t>
            </a:r>
            <a:r>
              <a:rPr lang="en-US" altLang="en-US" dirty="0"/>
              <a:t>(a) An employer shall establish and maintain a sharps injury log for the recording of percutaneous injuries from contaminated sharps. The information in the sharps injury log shall be recorded and maintained in a manner that protects the confidentiality of the injured employee. At a minimum, a sharps injury log shall contain all of the following information:</a:t>
            </a:r>
          </a:p>
          <a:p>
            <a:pPr marL="238125" indent="-238125" eaLnBrk="1" hangingPunct="1">
              <a:buFontTx/>
              <a:buAutoNum type="romanLcParenBoth"/>
            </a:pPr>
            <a:r>
              <a:rPr lang="en-US" altLang="en-US" dirty="0"/>
              <a:t>The type and brand of device involved in the incident. </a:t>
            </a:r>
          </a:p>
          <a:p>
            <a:pPr marL="238125" indent="-238125" eaLnBrk="1" hangingPunct="1"/>
            <a:r>
              <a:rPr lang="en-US" altLang="en-US" dirty="0"/>
              <a:t>(ii) The work unit or work area where the exposure incident occurred.</a:t>
            </a:r>
          </a:p>
          <a:p>
            <a:pPr marL="238125" indent="-238125" eaLnBrk="1" hangingPunct="1"/>
            <a:r>
              <a:rPr lang="en-US" altLang="en-US" dirty="0"/>
              <a:t>(iii) An explanation of how the incident occurred.</a:t>
            </a:r>
          </a:p>
          <a:p>
            <a:pPr marL="238125" indent="-238125" eaLnBrk="1" hangingPunct="1"/>
            <a:r>
              <a:rPr lang="en-US" altLang="en-US" dirty="0"/>
              <a:t>(b) The requirement to establish and maintain a sharps injury log applies to any employer who is required to maintain a log of occupational injuries and illnesses under R 408.22101 et seq., being Part 11. Recording and Reporting of Occupational Injuries and Illnesses.</a:t>
            </a:r>
          </a:p>
          <a:p>
            <a:pPr marL="238125" indent="-238125" eaLnBrk="1" hangingPunct="1"/>
            <a:r>
              <a:rPr lang="en-US" altLang="en-US" dirty="0"/>
              <a:t>(c) A sharps injury log shall be maintained for the period required by R 408.22101 et seq., Part 11. Recording and Reporting of Occupational Injuries and Illnesses.</a:t>
            </a:r>
          </a:p>
          <a:p>
            <a:pPr marL="238125" indent="-238125" eaLnBrk="1" hangingPunct="1"/>
            <a:endParaRPr lang="en-US" altLang="en-US" dirty="0"/>
          </a:p>
          <a:p>
            <a:pPr marL="238125" indent="-238125" eaLnBrk="1" hangingPunct="1"/>
            <a:r>
              <a:rPr lang="en-US" altLang="en-US" dirty="0"/>
              <a:t>1.) Sharps and Privacy Log</a:t>
            </a:r>
          </a:p>
          <a:p>
            <a:pPr marL="238125" indent="-238125" eaLnBrk="1" hangingPunct="1"/>
            <a:r>
              <a:rPr lang="en-US" altLang="en-US" dirty="0"/>
              <a:t>2.) Log 300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7F647D2-0BE5-4E8C-B2FA-1C4D23721E15}"/>
              </a:ext>
            </a:extLst>
          </p:cNvPr>
          <p:cNvSpPr>
            <a:spLocks noGrp="1" noRot="1" noChangeAspect="1" noChangeArrowheads="1" noTextEdit="1"/>
          </p:cNvSpPr>
          <p:nvPr>
            <p:ph type="sldImg"/>
          </p:nvPr>
        </p:nvSpPr>
        <p:spPr>
          <a:xfrm>
            <a:off x="403225" y="701675"/>
            <a:ext cx="6183313" cy="3479800"/>
          </a:xfrm>
          <a:ln/>
        </p:spPr>
      </p:sp>
      <p:sp>
        <p:nvSpPr>
          <p:cNvPr id="66563" name="Rectangle 3">
            <a:extLst>
              <a:ext uri="{FF2B5EF4-FFF2-40B4-BE49-F238E27FC236}">
                <a16:creationId xmlns:a16="http://schemas.microsoft.com/office/drawing/2014/main" id="{D37C33FC-085A-4C93-B7EB-D153FE43696D}"/>
              </a:ext>
            </a:extLst>
          </p:cNvPr>
          <p:cNvSpPr>
            <a:spLocks noGrp="1" noChangeArrowheads="1"/>
          </p:cNvSpPr>
          <p:nvPr>
            <p:ph type="body" idx="1"/>
          </p:nvPr>
        </p:nvSpPr>
        <p:spPr>
          <a:xfrm>
            <a:off x="609600" y="4418013"/>
            <a:ext cx="5791200" cy="43449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Examples of standards that have medical surveillance: lead, cadmium, methylene chloride, formaldehyde, and benzene. </a:t>
            </a:r>
          </a:p>
          <a:p>
            <a:pPr eaLnBrk="1" hangingPunct="1"/>
            <a:endParaRPr lang="en-US" altLang="en-US"/>
          </a:p>
          <a:p>
            <a:pPr eaLnBrk="1" hangingPunct="1"/>
            <a:r>
              <a:rPr lang="en-US" altLang="en-US" b="1"/>
              <a:t>R 408.22114 Recording criteria for cases involving medical removal under MIOSHA standards.</a:t>
            </a:r>
          </a:p>
          <a:p>
            <a:pPr eaLnBrk="1" hangingPunct="1"/>
            <a:r>
              <a:rPr lang="en-US" altLang="en-US" b="1"/>
              <a:t>Rule 1114. </a:t>
            </a:r>
            <a:r>
              <a:rPr lang="en-US" altLang="en-US"/>
              <a:t>(1) Basic requirement. If an employee is medically removed under the medical surveillance requirements of an MIOSHA standard, you must record the case on the MIOSHA 300 log.  </a:t>
            </a:r>
          </a:p>
          <a:p>
            <a:pPr eaLnBrk="1" hangingPunct="1"/>
            <a:r>
              <a:rPr lang="en-US" altLang="en-US"/>
              <a:t>(2)(a) </a:t>
            </a:r>
            <a:r>
              <a:rPr lang="en-US" altLang="en-US" b="1"/>
              <a:t>How do I classify medical removal cases on the MIOSHA 300 log? </a:t>
            </a:r>
            <a:r>
              <a:rPr lang="en-US" altLang="en-US"/>
              <a:t>You must enter each medical removal case on the MIOSHA 300 log as either a case involving days away from work or a case involving restricted work activity, depending on how you decide to comply with the medical removal requirement. If the medical removal is the result of a chemical exposure, you must enter the case on the MIOSHA 300 log by checking the "poisoning" column. </a:t>
            </a:r>
          </a:p>
          <a:p>
            <a:pPr eaLnBrk="1" hangingPunct="1"/>
            <a:r>
              <a:rPr lang="en-US" altLang="en-US"/>
              <a:t>(2)(c) </a:t>
            </a:r>
            <a:r>
              <a:rPr lang="en-US" altLang="en-US" b="1"/>
              <a:t>Am I required to record a case where I voluntarily removed the employee from exposure before the medical removal criteria in a MIOSHA standard are met? </a:t>
            </a:r>
            <a:r>
              <a:rPr lang="en-US" altLang="en-US"/>
              <a:t>No, if the case involves voluntary medical removal before the medical removal levels required by a MIOSHA standard, you do not need to record the case on the MIOSHA 300 log. </a:t>
            </a:r>
          </a:p>
          <a:p>
            <a:pPr eaLnBrk="1" hangingPunct="1"/>
            <a:endParaRPr lang="en-US" altLang="en-US"/>
          </a:p>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48031DC-4831-43A2-9287-60BA03E94CEC}"/>
              </a:ext>
            </a:extLst>
          </p:cNvPr>
          <p:cNvSpPr>
            <a:spLocks noGrp="1" noRot="1" noChangeAspect="1" noChangeArrowheads="1" noTextEdit="1"/>
          </p:cNvSpPr>
          <p:nvPr>
            <p:ph type="sldImg"/>
          </p:nvPr>
        </p:nvSpPr>
        <p:spPr>
          <a:xfrm>
            <a:off x="403225" y="701675"/>
            <a:ext cx="6183313" cy="3479800"/>
          </a:xfrm>
          <a:ln/>
        </p:spPr>
      </p:sp>
      <p:sp>
        <p:nvSpPr>
          <p:cNvPr id="68611" name="Rectangle 3">
            <a:extLst>
              <a:ext uri="{FF2B5EF4-FFF2-40B4-BE49-F238E27FC236}">
                <a16:creationId xmlns:a16="http://schemas.microsoft.com/office/drawing/2014/main" id="{A6AD6E97-14C7-465D-AEFE-1C951D7972F0}"/>
              </a:ext>
            </a:extLst>
          </p:cNvPr>
          <p:cNvSpPr>
            <a:spLocks noGrp="1" noChangeArrowheads="1"/>
          </p:cNvSpPr>
          <p:nvPr>
            <p:ph type="body" idx="1"/>
          </p:nvPr>
        </p:nvSpPr>
        <p:spPr>
          <a:xfrm>
            <a:off x="701675" y="4418013"/>
            <a:ext cx="5842000" cy="3659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19075" indent="-219075" eaLnBrk="1" hangingPunct="1"/>
            <a:r>
              <a:rPr lang="en-US" altLang="en-US" b="1" dirty="0"/>
              <a:t>R 408.22117 Recording criteria for work-related tuberculosis cases.</a:t>
            </a:r>
          </a:p>
          <a:p>
            <a:pPr marL="219075" indent="-219075" eaLnBrk="1" hangingPunct="1"/>
            <a:r>
              <a:rPr lang="en-US" altLang="en-US" b="1" dirty="0"/>
              <a:t>Rule 1117. </a:t>
            </a:r>
            <a:r>
              <a:rPr lang="en-US" altLang="en-US" dirty="0"/>
              <a:t>(1) If any of your employees has been occupationally exposed to anyone with a known case of active tuberculosis (TB), and that employee subsequently develops a tuberculosis infection, as evidenced by a positive skin test or diagnosis by a physician or other  licensed health care professional, you must record the case on the MIOSHA 300 log by checking the "respiratory condition" column.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8A564BF-C6AE-45AF-B3C6-ACDC72388C2E}"/>
              </a:ext>
            </a:extLst>
          </p:cNvPr>
          <p:cNvSpPr>
            <a:spLocks noGrp="1" noRot="1" noChangeAspect="1" noChangeArrowheads="1" noTextEdit="1"/>
          </p:cNvSpPr>
          <p:nvPr>
            <p:ph type="sldImg"/>
          </p:nvPr>
        </p:nvSpPr>
        <p:spPr>
          <a:xfrm>
            <a:off x="403225" y="701675"/>
            <a:ext cx="6183313" cy="3479800"/>
          </a:xfrm>
          <a:ln/>
        </p:spPr>
      </p:sp>
      <p:sp>
        <p:nvSpPr>
          <p:cNvPr id="70659" name="Rectangle 3">
            <a:extLst>
              <a:ext uri="{FF2B5EF4-FFF2-40B4-BE49-F238E27FC236}">
                <a16:creationId xmlns:a16="http://schemas.microsoft.com/office/drawing/2014/main" id="{3902943B-C1DB-4D2C-9A1B-4AE55519B3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This slide and the next 2 are copies which the students should be provided with and can be referenced when talking about this slide and the next 2.</a:t>
            </a:r>
          </a:p>
          <a:p>
            <a:pPr eaLnBrk="1" hangingPunct="1"/>
            <a:endParaRPr lang="en-US" altLang="en-US" dirty="0"/>
          </a:p>
          <a:p>
            <a:r>
              <a:rPr lang="en-US" altLang="en-US" dirty="0"/>
              <a:t>When filling out the Log 300, make sure they put all information in (F)</a:t>
            </a:r>
          </a:p>
          <a:p>
            <a:endParaRPr lang="en-US" altLang="en-US" dirty="0"/>
          </a:p>
          <a:p>
            <a:r>
              <a:rPr lang="en-US" altLang="en-US" dirty="0"/>
              <a:t>Page 16 of standard</a:t>
            </a:r>
          </a:p>
          <a:p>
            <a:endParaRPr lang="en-US" altLang="en-US" dirty="0"/>
          </a:p>
          <a:p>
            <a:r>
              <a:rPr lang="en-US" altLang="en-US" b="1" dirty="0"/>
              <a:t> Rule 1129 (2) </a:t>
            </a:r>
            <a:r>
              <a:rPr lang="en-US" altLang="en-US" b="1" i="1" dirty="0"/>
              <a:t>What do I need to do to complete the MIOSHA 300 Log? </a:t>
            </a:r>
            <a:endParaRPr lang="en-US" altLang="en-US" b="1" dirty="0"/>
          </a:p>
          <a:p>
            <a:r>
              <a:rPr lang="en-US" altLang="en-US" dirty="0"/>
              <a:t>You must enter information about your business at the top of the MIOSHA 300 Log, enter a 1 or 2-line description for each recordable injury or illness, and summarize this information on the MIOSHA 300A at the end of the year.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9550CDB-850E-4662-AD83-09ED3B17FC10}"/>
              </a:ext>
            </a:extLst>
          </p:cNvPr>
          <p:cNvSpPr>
            <a:spLocks noGrp="1" noRot="1" noChangeAspect="1" noChangeArrowheads="1" noTextEdit="1"/>
          </p:cNvSpPr>
          <p:nvPr>
            <p:ph type="sldImg"/>
          </p:nvPr>
        </p:nvSpPr>
        <p:spPr>
          <a:xfrm>
            <a:off x="403225" y="701675"/>
            <a:ext cx="6183313" cy="3479800"/>
          </a:xfrm>
          <a:ln/>
        </p:spPr>
      </p:sp>
      <p:sp>
        <p:nvSpPr>
          <p:cNvPr id="72707" name="Rectangle 3">
            <a:extLst>
              <a:ext uri="{FF2B5EF4-FFF2-40B4-BE49-F238E27FC236}">
                <a16:creationId xmlns:a16="http://schemas.microsoft.com/office/drawing/2014/main" id="{0DE925D4-F2D0-438D-A0EE-1A94070BCBD0}"/>
              </a:ext>
            </a:extLst>
          </p:cNvPr>
          <p:cNvSpPr>
            <a:spLocks noGrp="1" noChangeArrowheads="1"/>
          </p:cNvSpPr>
          <p:nvPr>
            <p:ph type="body" idx="1"/>
          </p:nvPr>
        </p:nvSpPr>
        <p:spPr>
          <a:xfrm>
            <a:off x="931863" y="4418013"/>
            <a:ext cx="5146675" cy="3125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Rule 1129 (3) </a:t>
            </a:r>
            <a:r>
              <a:rPr lang="en-US" altLang="en-US" b="1" i="1" dirty="0"/>
              <a:t>What do I need to do to complete the MIOSHA 301 Incident Report? </a:t>
            </a:r>
            <a:endParaRPr lang="en-US" altLang="en-US" b="1" dirty="0"/>
          </a:p>
          <a:p>
            <a:r>
              <a:rPr lang="en-US" altLang="en-US" dirty="0"/>
              <a:t>You must complete a MIOSHA 301 Incident Report form, or an equivalent form, for each recordable injury or illness entered on the MIOSHA 300 Log. </a:t>
            </a:r>
            <a:r>
              <a:rPr lang="en-US" altLang="en-US" b="1" dirty="0"/>
              <a:t>(5) </a:t>
            </a:r>
            <a:r>
              <a:rPr lang="en-US" altLang="en-US" b="1" i="1" dirty="0"/>
              <a:t>What is an equivalent form? </a:t>
            </a:r>
            <a:endParaRPr lang="en-US" altLang="en-US" b="1" dirty="0"/>
          </a:p>
          <a:p>
            <a:r>
              <a:rPr lang="en-US" altLang="en-US" dirty="0"/>
              <a:t>An equivalent form is a form that has the same information, is as readable and understandable, and is completed using the same instructions as the MIOSHA form it replaces. Many employers use an insurance form instead of the MIOSHA 301 Incident Report, or supplement an insurance form by adding any additional information required by MIOSHA.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749E238-D683-4EB4-B767-1777B1D765D3}"/>
              </a:ext>
            </a:extLst>
          </p:cNvPr>
          <p:cNvSpPr>
            <a:spLocks noGrp="1" noRot="1" noChangeAspect="1" noChangeArrowheads="1" noTextEdit="1"/>
          </p:cNvSpPr>
          <p:nvPr>
            <p:ph type="sldImg"/>
          </p:nvPr>
        </p:nvSpPr>
        <p:spPr>
          <a:xfrm>
            <a:off x="423863" y="698500"/>
            <a:ext cx="6205537" cy="3490913"/>
          </a:xfrm>
          <a:ln/>
        </p:spPr>
      </p:sp>
      <p:sp>
        <p:nvSpPr>
          <p:cNvPr id="18435" name="Notes Placeholder 2">
            <a:extLst>
              <a:ext uri="{FF2B5EF4-FFF2-40B4-BE49-F238E27FC236}">
                <a16:creationId xmlns:a16="http://schemas.microsoft.com/office/drawing/2014/main" id="{7611824B-9918-427A-8EC3-86E9A4D78B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t>The updated list of exempt industries and the list of newly included are available in the Overview fact sheet and the </a:t>
            </a:r>
            <a:r>
              <a:rPr lang="en-US" altLang="en-US" b="1" dirty="0"/>
              <a:t>“Who has to keep records” fact sheet.</a:t>
            </a:r>
          </a:p>
          <a:p>
            <a:pPr marL="171450" indent="-171450">
              <a:buFontTx/>
              <a:buChar char="•"/>
            </a:pPr>
            <a:r>
              <a:rPr lang="en-US" altLang="en-US" dirty="0"/>
              <a:t>The updated list of exempt industries is also available at: http://www.osha.gov/recordkeeping/ppt1/RK1exempttable.html.</a:t>
            </a:r>
          </a:p>
          <a:p>
            <a:pPr marL="171450" indent="-171450">
              <a:buFontTx/>
              <a:buChar char="•"/>
            </a:pPr>
            <a:r>
              <a:rPr lang="en-US" altLang="en-US" dirty="0"/>
              <a:t>To find a list of newly exempt industries (industries that were not exempt before, but are now), view page 116 of the final rule at http://www.osha.gov/recordkeeping2014/NAICSReporting.pdf.</a:t>
            </a:r>
          </a:p>
        </p:txBody>
      </p:sp>
      <p:sp>
        <p:nvSpPr>
          <p:cNvPr id="18436" name="Slide Number Placeholder 3">
            <a:extLst>
              <a:ext uri="{FF2B5EF4-FFF2-40B4-BE49-F238E27FC236}">
                <a16:creationId xmlns:a16="http://schemas.microsoft.com/office/drawing/2014/main" id="{E74244A6-CD52-472D-8EE1-91F6F1C94BE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marL="1604963" indent="-228600">
              <a:defRPr sz="2400">
                <a:solidFill>
                  <a:schemeClr val="tx1"/>
                </a:solidFill>
                <a:latin typeface="Times New Roman" panose="02020603050405020304" pitchFamily="18" charset="0"/>
              </a:defRPr>
            </a:lvl4pPr>
            <a:lvl5pPr marL="2063750" indent="-228600">
              <a:defRPr sz="2400">
                <a:solidFill>
                  <a:schemeClr val="tx1"/>
                </a:solidFill>
                <a:latin typeface="Times New Roman" panose="02020603050405020304" pitchFamily="18" charset="0"/>
              </a:defRPr>
            </a:lvl5pPr>
            <a:lvl6pPr marL="2520950" indent="-228600" eaLnBrk="0" fontAlgn="base" hangingPunct="0">
              <a:spcBef>
                <a:spcPct val="0"/>
              </a:spcBef>
              <a:spcAft>
                <a:spcPct val="0"/>
              </a:spcAft>
              <a:defRPr sz="2400">
                <a:solidFill>
                  <a:schemeClr val="tx1"/>
                </a:solidFill>
                <a:latin typeface="Times New Roman" panose="02020603050405020304" pitchFamily="18" charset="0"/>
              </a:defRPr>
            </a:lvl6pPr>
            <a:lvl7pPr marL="2978150" indent="-228600" eaLnBrk="0" fontAlgn="base" hangingPunct="0">
              <a:spcBef>
                <a:spcPct val="0"/>
              </a:spcBef>
              <a:spcAft>
                <a:spcPct val="0"/>
              </a:spcAft>
              <a:defRPr sz="2400">
                <a:solidFill>
                  <a:schemeClr val="tx1"/>
                </a:solidFill>
                <a:latin typeface="Times New Roman" panose="02020603050405020304" pitchFamily="18" charset="0"/>
              </a:defRPr>
            </a:lvl7pPr>
            <a:lvl8pPr marL="3435350" indent="-228600" eaLnBrk="0" fontAlgn="base" hangingPunct="0">
              <a:spcBef>
                <a:spcPct val="0"/>
              </a:spcBef>
              <a:spcAft>
                <a:spcPct val="0"/>
              </a:spcAft>
              <a:defRPr sz="2400">
                <a:solidFill>
                  <a:schemeClr val="tx1"/>
                </a:solidFill>
                <a:latin typeface="Times New Roman" panose="02020603050405020304" pitchFamily="18" charset="0"/>
              </a:defRPr>
            </a:lvl8pPr>
            <a:lvl9pPr marL="389255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4F80B9-2DDC-4C9D-8FC0-35CDD67C6118}" type="slidenum">
              <a:rPr lang="en-US" altLang="en-US">
                <a:latin typeface="Arial" panose="020B0604020202020204" pitchFamily="34" charset="0"/>
              </a:rPr>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7895AF4-8836-4875-B879-97DE59CDAB37}"/>
              </a:ext>
            </a:extLst>
          </p:cNvPr>
          <p:cNvSpPr>
            <a:spLocks noGrp="1" noRot="1" noChangeAspect="1" noChangeArrowheads="1" noTextEdit="1"/>
          </p:cNvSpPr>
          <p:nvPr>
            <p:ph type="sldImg"/>
          </p:nvPr>
        </p:nvSpPr>
        <p:spPr>
          <a:xfrm>
            <a:off x="403225" y="701675"/>
            <a:ext cx="6183313" cy="3479800"/>
          </a:xfrm>
          <a:ln/>
        </p:spPr>
      </p:sp>
      <p:sp>
        <p:nvSpPr>
          <p:cNvPr id="74755" name="Rectangle 3">
            <a:extLst>
              <a:ext uri="{FF2B5EF4-FFF2-40B4-BE49-F238E27FC236}">
                <a16:creationId xmlns:a16="http://schemas.microsoft.com/office/drawing/2014/main" id="{B25F55DE-86F3-409D-A0A5-F233FEDDE3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E2BBB1D-8517-4E33-855A-D32EB3D7E36E}"/>
              </a:ext>
            </a:extLst>
          </p:cNvPr>
          <p:cNvSpPr>
            <a:spLocks noGrp="1" noRot="1" noChangeAspect="1" noChangeArrowheads="1" noTextEdit="1"/>
          </p:cNvSpPr>
          <p:nvPr>
            <p:ph type="sldImg"/>
          </p:nvPr>
        </p:nvSpPr>
        <p:spPr>
          <a:xfrm>
            <a:off x="403225" y="76200"/>
            <a:ext cx="6183313" cy="3479800"/>
          </a:xfrm>
          <a:ln/>
        </p:spPr>
      </p:sp>
      <p:sp>
        <p:nvSpPr>
          <p:cNvPr id="83971" name="Rectangle 3">
            <a:extLst>
              <a:ext uri="{FF2B5EF4-FFF2-40B4-BE49-F238E27FC236}">
                <a16:creationId xmlns:a16="http://schemas.microsoft.com/office/drawing/2014/main" id="{E085794E-208D-4CFF-8450-435F56348743}"/>
              </a:ext>
            </a:extLst>
          </p:cNvPr>
          <p:cNvSpPr>
            <a:spLocks noGrp="1" noChangeArrowheads="1"/>
          </p:cNvSpPr>
          <p:nvPr>
            <p:ph type="body" idx="1"/>
          </p:nvPr>
        </p:nvSpPr>
        <p:spPr>
          <a:xfrm>
            <a:off x="457200" y="3733800"/>
            <a:ext cx="6172200" cy="5105400"/>
          </a:xfrm>
        </p:spPr>
        <p:txBody>
          <a:bodyPr/>
          <a:lstStyle/>
          <a:p>
            <a:pPr marL="228366" indent="-228366" eaLnBrk="1" hangingPunct="1">
              <a:defRPr/>
            </a:pPr>
            <a:r>
              <a:rPr lang="en-US" altLang="en-US" dirty="0"/>
              <a:t>Most workers compensation forms have the same information.</a:t>
            </a:r>
            <a:r>
              <a:rPr lang="en-US" dirty="0"/>
              <a:t> </a:t>
            </a:r>
          </a:p>
          <a:p>
            <a:pPr marL="228366" indent="-228366" eaLnBrk="1" hangingPunct="1">
              <a:defRPr/>
            </a:pPr>
            <a:r>
              <a:rPr lang="en-US" b="1" dirty="0"/>
              <a:t>Rule 1129</a:t>
            </a:r>
          </a:p>
          <a:p>
            <a:pPr marL="228366" indent="-228366" eaLnBrk="1" hangingPunct="1">
              <a:defRPr/>
            </a:pPr>
            <a:r>
              <a:rPr lang="en-US" dirty="0"/>
              <a:t>(4) How quickly must each injury or illness be recorded? You must enter each recordable injury or illness on the MIOSHA 300 log and 301 incident report within 7 calendar days of receiving information that a recordable injury or illness has occurred.</a:t>
            </a:r>
          </a:p>
          <a:p>
            <a:pPr marL="228366" indent="-228366" eaLnBrk="1" hangingPunct="1">
              <a:defRPr/>
            </a:pPr>
            <a:r>
              <a:rPr lang="en-US" dirty="0"/>
              <a:t>(5) What is an equivalent form? An equivalent form is one that has the same information, is as readable and understandable, and is completed using the same instructions as the MIOSHA form it replaces. Many employers use an insurance form instead of the MIOSHA 301 incident report, or supplement an insurance form by adding any additional information required by MIOSHA.</a:t>
            </a:r>
          </a:p>
          <a:p>
            <a:pPr marL="228366" indent="-228366" eaLnBrk="1" hangingPunct="1">
              <a:defRPr/>
            </a:pPr>
            <a:r>
              <a:rPr lang="en-US" dirty="0"/>
              <a:t>(6) May I keep my records on a computer? Yes, if the computer can produce equivalent forms when they are needed, as described under R 408.22135 and R 408.22140, you may keep your records using the computer system.</a:t>
            </a:r>
          </a:p>
          <a:p>
            <a:pPr marL="228366" indent="-228366" eaLnBrk="1" hangingPunct="1">
              <a:defRPr/>
            </a:pPr>
            <a:endParaRPr lang="en-US" altLang="en-US" dirty="0"/>
          </a:p>
          <a:p>
            <a:pPr eaLnBrk="1" hangingPunct="1">
              <a:defRPr/>
            </a:pPr>
            <a:r>
              <a:rPr lang="en-US" altLang="en-US" dirty="0"/>
              <a:t>Ensure employees privacy, and if requested someone has access to the files if the person in charge is not available.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1C00A17-FBBE-44CD-AAB3-CF1E4B21C2F6}"/>
              </a:ext>
            </a:extLst>
          </p:cNvPr>
          <p:cNvSpPr>
            <a:spLocks noGrp="1" noRot="1" noChangeAspect="1" noChangeArrowheads="1" noTextEdit="1"/>
          </p:cNvSpPr>
          <p:nvPr>
            <p:ph type="sldImg"/>
          </p:nvPr>
        </p:nvSpPr>
        <p:spPr>
          <a:xfrm>
            <a:off x="403225" y="701675"/>
            <a:ext cx="6183313" cy="3479800"/>
          </a:xfrm>
          <a:ln/>
        </p:spPr>
      </p:sp>
      <p:sp>
        <p:nvSpPr>
          <p:cNvPr id="78851" name="Rectangle 3">
            <a:extLst>
              <a:ext uri="{FF2B5EF4-FFF2-40B4-BE49-F238E27FC236}">
                <a16:creationId xmlns:a16="http://schemas.microsoft.com/office/drawing/2014/main" id="{35B7A4C9-B0C7-4F25-99A4-85E55219A3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Illness classifications refers to the Log 300 Column M 2 where the employer has to choose the type of illness.</a:t>
            </a:r>
          </a:p>
          <a:p>
            <a:pPr eaLnBrk="1" hangingPunct="1"/>
            <a:endParaRPr lang="en-US" altLang="en-US"/>
          </a:p>
          <a:p>
            <a:pPr eaLnBrk="1" hangingPunct="1"/>
            <a:r>
              <a:rPr lang="en-US" altLang="en-US"/>
              <a:t>At this slide you might want to have the attendees look at the log 300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BBFB962-4C3C-42B5-B14A-8E5BC100CC16}"/>
              </a:ext>
            </a:extLst>
          </p:cNvPr>
          <p:cNvSpPr>
            <a:spLocks noGrp="1" noRot="1" noChangeAspect="1" noChangeArrowheads="1" noTextEdit="1"/>
          </p:cNvSpPr>
          <p:nvPr>
            <p:ph type="sldImg"/>
          </p:nvPr>
        </p:nvSpPr>
        <p:spPr>
          <a:xfrm>
            <a:off x="403225" y="701675"/>
            <a:ext cx="6183313" cy="3479800"/>
          </a:xfrm>
          <a:ln/>
        </p:spPr>
      </p:sp>
      <p:sp>
        <p:nvSpPr>
          <p:cNvPr id="80899" name="Rectangle 3">
            <a:extLst>
              <a:ext uri="{FF2B5EF4-FFF2-40B4-BE49-F238E27FC236}">
                <a16:creationId xmlns:a16="http://schemas.microsoft.com/office/drawing/2014/main" id="{BA4E5252-81E3-4F50-A5AA-9A416662EE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Illness classifications refers to the Log 300 Column M 3 where the employer chooses the type of illness.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C076CF3-FC6D-4A0C-8914-4F44708A7E7C}"/>
              </a:ext>
            </a:extLst>
          </p:cNvPr>
          <p:cNvSpPr>
            <a:spLocks noGrp="1" noRot="1" noChangeAspect="1" noChangeArrowheads="1" noTextEdit="1"/>
          </p:cNvSpPr>
          <p:nvPr>
            <p:ph type="sldImg"/>
          </p:nvPr>
        </p:nvSpPr>
        <p:spPr>
          <a:xfrm>
            <a:off x="403225" y="701675"/>
            <a:ext cx="6183313" cy="3479800"/>
          </a:xfrm>
          <a:ln/>
        </p:spPr>
      </p:sp>
      <p:sp>
        <p:nvSpPr>
          <p:cNvPr id="82947" name="Rectangle 3">
            <a:extLst>
              <a:ext uri="{FF2B5EF4-FFF2-40B4-BE49-F238E27FC236}">
                <a16:creationId xmlns:a16="http://schemas.microsoft.com/office/drawing/2014/main" id="{E8FF5A9A-424B-45C8-9DA2-C2A18FA009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Illness classifications refers to the Log 300 Column M 4 where the employer has to choose the type of illness.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6AD9A72-D664-482B-BE42-8FA62FB74CB3}"/>
              </a:ext>
            </a:extLst>
          </p:cNvPr>
          <p:cNvSpPr>
            <a:spLocks noGrp="1" noRot="1" noChangeAspect="1" noChangeArrowheads="1" noTextEdit="1"/>
          </p:cNvSpPr>
          <p:nvPr>
            <p:ph type="sldImg"/>
          </p:nvPr>
        </p:nvSpPr>
        <p:spPr>
          <a:xfrm>
            <a:off x="403225" y="701675"/>
            <a:ext cx="6183313" cy="3479800"/>
          </a:xfrm>
          <a:ln/>
        </p:spPr>
      </p:sp>
      <p:sp>
        <p:nvSpPr>
          <p:cNvPr id="84995" name="Rectangle 3">
            <a:extLst>
              <a:ext uri="{FF2B5EF4-FFF2-40B4-BE49-F238E27FC236}">
                <a16:creationId xmlns:a16="http://schemas.microsoft.com/office/drawing/2014/main" id="{41553D69-3092-4B36-BEFA-282418FB45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Column M 6 on the log 300</a:t>
            </a:r>
          </a:p>
          <a:p>
            <a:pPr eaLnBrk="1" hangingPunct="1"/>
            <a:endParaRPr lang="en-US" altLang="en-US"/>
          </a:p>
          <a:p>
            <a:pPr eaLnBrk="1" hangingPunct="1"/>
            <a:r>
              <a:rPr lang="en-US" altLang="en-US"/>
              <a:t>Ergo and CTD’s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7F81344-6236-4F48-A22C-6EA996D818C8}"/>
              </a:ext>
            </a:extLst>
          </p:cNvPr>
          <p:cNvSpPr>
            <a:spLocks noGrp="1" noRot="1" noChangeAspect="1" noChangeArrowheads="1" noTextEdit="1"/>
          </p:cNvSpPr>
          <p:nvPr>
            <p:ph type="sldImg"/>
          </p:nvPr>
        </p:nvSpPr>
        <p:spPr>
          <a:xfrm>
            <a:off x="403225" y="701675"/>
            <a:ext cx="6183313" cy="3479800"/>
          </a:xfrm>
          <a:ln/>
        </p:spPr>
      </p:sp>
      <p:sp>
        <p:nvSpPr>
          <p:cNvPr id="87043" name="Rectangle 3">
            <a:extLst>
              <a:ext uri="{FF2B5EF4-FFF2-40B4-BE49-F238E27FC236}">
                <a16:creationId xmlns:a16="http://schemas.microsoft.com/office/drawing/2014/main" id="{EBE2F952-09CD-4A45-9278-437014E2F2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The reason for this slide is in the past (log 200) all repetitive motion disorders were recordable, but since 2002 the repetitive motion disorders </a:t>
            </a:r>
            <a:r>
              <a:rPr lang="en-US" altLang="en-US" b="1"/>
              <a:t>must</a:t>
            </a:r>
            <a:r>
              <a:rPr lang="en-US" altLang="en-US"/>
              <a:t> still meet the general recording criteria in order to be recordable.</a:t>
            </a:r>
          </a:p>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A42E1BE-9C46-4C49-8348-76724E3C498C}"/>
              </a:ext>
            </a:extLst>
          </p:cNvPr>
          <p:cNvSpPr>
            <a:spLocks noGrp="1" noRot="1" noChangeAspect="1" noChangeArrowheads="1" noTextEdit="1"/>
          </p:cNvSpPr>
          <p:nvPr>
            <p:ph type="sldImg"/>
          </p:nvPr>
        </p:nvSpPr>
        <p:spPr>
          <a:xfrm>
            <a:off x="403225" y="701675"/>
            <a:ext cx="6183313" cy="3479800"/>
          </a:xfrm>
          <a:ln/>
        </p:spPr>
      </p:sp>
      <p:sp>
        <p:nvSpPr>
          <p:cNvPr id="89091" name="Rectangle 3">
            <a:extLst>
              <a:ext uri="{FF2B5EF4-FFF2-40B4-BE49-F238E27FC236}">
                <a16:creationId xmlns:a16="http://schemas.microsoft.com/office/drawing/2014/main" id="{61A03DC0-8277-41C8-A978-D5B55E4FB55E}"/>
              </a:ext>
            </a:extLst>
          </p:cNvPr>
          <p:cNvSpPr>
            <a:spLocks noGrp="1" noChangeArrowheads="1"/>
          </p:cNvSpPr>
          <p:nvPr>
            <p:ph type="body" idx="1"/>
          </p:nvPr>
        </p:nvSpPr>
        <p:spPr>
          <a:xfrm>
            <a:off x="623888" y="4418013"/>
            <a:ext cx="5607050" cy="41798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Injuries and disorders of the muscles, nerves, tendons, ligaments, joints, cartilage and spinal discs. </a:t>
            </a:r>
          </a:p>
          <a:p>
            <a:pPr eaLnBrk="1" hangingPunct="1"/>
            <a:endParaRPr lang="en-US" altLang="en-US" dirty="0"/>
          </a:p>
          <a:p>
            <a:pPr eaLnBrk="1" hangingPunct="1"/>
            <a:r>
              <a:rPr lang="en-US" altLang="en-US" b="1" dirty="0"/>
              <a:t>Rule 1129</a:t>
            </a:r>
            <a:r>
              <a:rPr lang="en-US" altLang="en-US" dirty="0"/>
              <a:t>. (8) (f) Other illnesses, if the employee independently and voluntarily requests that his or her name not be entered on the log. After January 1, 2003, musculoskeletal disorders (MSDs) are not considered privacy concern cases.</a:t>
            </a:r>
          </a:p>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E73EDA7-1B84-4C60-AFA2-A1EE573E2289}"/>
              </a:ext>
            </a:extLst>
          </p:cNvPr>
          <p:cNvSpPr>
            <a:spLocks noGrp="1" noRot="1" noChangeAspect="1" noChangeArrowheads="1" noTextEdit="1"/>
          </p:cNvSpPr>
          <p:nvPr>
            <p:ph type="sldImg"/>
          </p:nvPr>
        </p:nvSpPr>
        <p:spPr>
          <a:xfrm>
            <a:off x="403225" y="701675"/>
            <a:ext cx="6183313" cy="3479800"/>
          </a:xfrm>
          <a:ln/>
        </p:spPr>
      </p:sp>
      <p:sp>
        <p:nvSpPr>
          <p:cNvPr id="91139" name="Rectangle 3">
            <a:extLst>
              <a:ext uri="{FF2B5EF4-FFF2-40B4-BE49-F238E27FC236}">
                <a16:creationId xmlns:a16="http://schemas.microsoft.com/office/drawing/2014/main" id="{62FFF42D-012E-441C-9505-74FF27D1CC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a:p>
            <a:pPr eaLnBrk="1" hangingPunct="1"/>
            <a:r>
              <a:rPr lang="en-US" altLang="en-US" b="1"/>
              <a:t>Rule 1129 </a:t>
            </a:r>
            <a:r>
              <a:rPr lang="en-US" altLang="en-US"/>
              <a:t>(8) How do I determine if an injury or illness is a privacy concern case? You must consider all of the</a:t>
            </a:r>
          </a:p>
          <a:p>
            <a:pPr eaLnBrk="1" hangingPunct="1"/>
            <a:r>
              <a:rPr lang="en-US" altLang="en-US"/>
              <a:t>following injuries or illnesses to be privacy concern cases:</a:t>
            </a:r>
          </a:p>
          <a:p>
            <a:pPr eaLnBrk="1" hangingPunct="1"/>
            <a:r>
              <a:rPr lang="en-US" altLang="en-US"/>
              <a:t>(a) An injury or illness to an intimate body part or the reproductive system.</a:t>
            </a:r>
          </a:p>
          <a:p>
            <a:pPr eaLnBrk="1" hangingPunct="1"/>
            <a:r>
              <a:rPr lang="en-US" altLang="en-US"/>
              <a:t>(b) An injury or illness resulting from a sexual assault.</a:t>
            </a:r>
          </a:p>
          <a:p>
            <a:pPr eaLnBrk="1" hangingPunct="1"/>
            <a:r>
              <a:rPr lang="en-US" altLang="en-US"/>
              <a:t>(c) Mental illnesses.</a:t>
            </a:r>
          </a:p>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42A01C6-652F-4075-8CCD-304478FC0362}"/>
              </a:ext>
            </a:extLst>
          </p:cNvPr>
          <p:cNvSpPr>
            <a:spLocks noGrp="1" noRot="1" noChangeAspect="1" noChangeArrowheads="1" noTextEdit="1"/>
          </p:cNvSpPr>
          <p:nvPr>
            <p:ph type="sldImg"/>
          </p:nvPr>
        </p:nvSpPr>
        <p:spPr>
          <a:xfrm>
            <a:off x="403225" y="406400"/>
            <a:ext cx="6183313" cy="3479800"/>
          </a:xfrm>
          <a:ln/>
        </p:spPr>
      </p:sp>
      <p:sp>
        <p:nvSpPr>
          <p:cNvPr id="93187" name="Rectangle 3">
            <a:extLst>
              <a:ext uri="{FF2B5EF4-FFF2-40B4-BE49-F238E27FC236}">
                <a16:creationId xmlns:a16="http://schemas.microsoft.com/office/drawing/2014/main" id="{B507AC8C-C16A-4F07-AC9B-2326A4A7FB26}"/>
              </a:ext>
            </a:extLst>
          </p:cNvPr>
          <p:cNvSpPr>
            <a:spLocks noGrp="1" noChangeArrowheads="1"/>
          </p:cNvSpPr>
          <p:nvPr>
            <p:ph type="body" idx="1"/>
          </p:nvPr>
        </p:nvSpPr>
        <p:spPr>
          <a:xfrm>
            <a:off x="623888" y="3962400"/>
            <a:ext cx="5922962" cy="2971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dirty="0"/>
          </a:p>
          <a:p>
            <a:pPr eaLnBrk="1" hangingPunct="1"/>
            <a:r>
              <a:rPr lang="en-US" altLang="en-US" b="1" dirty="0"/>
              <a:t>Rule 1129</a:t>
            </a:r>
            <a:r>
              <a:rPr lang="en-US" altLang="en-US" dirty="0"/>
              <a:t>(8)</a:t>
            </a:r>
          </a:p>
          <a:p>
            <a:pPr eaLnBrk="1" hangingPunct="1"/>
            <a:r>
              <a:rPr lang="en-US" altLang="en-US" dirty="0"/>
              <a:t>(d) HIV infection, hepatitis, or tuberculosis.</a:t>
            </a:r>
          </a:p>
          <a:p>
            <a:pPr eaLnBrk="1" hangingPunct="1"/>
            <a:r>
              <a:rPr lang="en-US" altLang="en-US" dirty="0"/>
              <a:t>(e) Needlestick injuries and cuts from sharp objects that are contaminated with another person's blood or other potentially infectious material (see R 408.22113(2) and R 408.22107(2) for definitions).</a:t>
            </a:r>
          </a:p>
          <a:p>
            <a:r>
              <a:rPr lang="en-US" altLang="en-US" dirty="0"/>
              <a:t>(f) Other illnesses, if the employee independently and voluntarily requests that his or her name not be entered on the log. After January 1, 2003, musculoskeletal disorders (MSDs) are not considered privacy concern cases. </a:t>
            </a:r>
          </a:p>
          <a:p>
            <a:endParaRPr lang="en-US" altLang="en-US" sz="7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5F019FF-C23D-40DD-9E32-1A64B271FC4B}"/>
              </a:ext>
            </a:extLst>
          </p:cNvPr>
          <p:cNvSpPr>
            <a:spLocks noGrp="1" noRot="1" noChangeAspect="1" noChangeArrowheads="1" noTextEdit="1"/>
          </p:cNvSpPr>
          <p:nvPr>
            <p:ph type="sldImg"/>
          </p:nvPr>
        </p:nvSpPr>
        <p:spPr>
          <a:xfrm>
            <a:off x="403225" y="701675"/>
            <a:ext cx="6183313" cy="3479800"/>
          </a:xfrm>
          <a:ln/>
        </p:spPr>
      </p:sp>
      <p:sp>
        <p:nvSpPr>
          <p:cNvPr id="21507" name="Notes Placeholder 2">
            <a:extLst>
              <a:ext uri="{FF2B5EF4-FFF2-40B4-BE49-F238E27FC236}">
                <a16:creationId xmlns:a16="http://schemas.microsoft.com/office/drawing/2014/main" id="{FDB3DBD1-4411-4330-93A9-45A656F815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1F72D9B-713E-4388-95C2-F353224E2A92}"/>
              </a:ext>
            </a:extLst>
          </p:cNvPr>
          <p:cNvSpPr>
            <a:spLocks noGrp="1" noRot="1" noChangeAspect="1" noChangeArrowheads="1" noTextEdit="1"/>
          </p:cNvSpPr>
          <p:nvPr>
            <p:ph type="sldImg"/>
          </p:nvPr>
        </p:nvSpPr>
        <p:spPr>
          <a:xfrm>
            <a:off x="403225" y="701675"/>
            <a:ext cx="6183313" cy="3479800"/>
          </a:xfrm>
          <a:ln/>
        </p:spPr>
      </p:sp>
      <p:sp>
        <p:nvSpPr>
          <p:cNvPr id="95235" name="Rectangle 3">
            <a:extLst>
              <a:ext uri="{FF2B5EF4-FFF2-40B4-BE49-F238E27FC236}">
                <a16:creationId xmlns:a16="http://schemas.microsoft.com/office/drawing/2014/main" id="{5261D5D5-E428-42BA-8B3D-50B8D307486A}"/>
              </a:ext>
            </a:extLst>
          </p:cNvPr>
          <p:cNvSpPr>
            <a:spLocks noGrp="1" noChangeArrowheads="1"/>
          </p:cNvSpPr>
          <p:nvPr>
            <p:ph type="body" idx="1"/>
          </p:nvPr>
        </p:nvSpPr>
        <p:spPr>
          <a:xfrm>
            <a:off x="838200" y="4418013"/>
            <a:ext cx="5486400" cy="3887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dirty="0"/>
              <a:t>Rule 1129 (7)  </a:t>
            </a:r>
            <a:r>
              <a:rPr lang="en-US" altLang="en-US" b="1" i="1" dirty="0"/>
              <a:t>Are there situations where I do not put the employee's name on the forms for privacy reasons? </a:t>
            </a:r>
            <a:r>
              <a:rPr lang="en-US" altLang="en-US" dirty="0"/>
              <a:t>Yes. If you have a "privacy concern case” you may not enter the employee's name on the MIOSHA 300 Log. Instead enter "privacy case" in the space normally used for the employee's name. This will protect the privacy of the injured or ill employee when another employee a former employee or an authorized employee representative is provided access to the MIOSHA 300 Log under R 408.22135(3). You must keep a separate confidential list of the case numbers and employee names for your privacy concern cases so you can update the cases and provide the information to the government if asked to do so. </a:t>
            </a:r>
            <a:endParaRPr lang="en-US" altLang="en-US" b="1" dirty="0"/>
          </a:p>
          <a:p>
            <a:pPr eaLnBrk="1" hangingPunct="1"/>
            <a:endParaRPr lang="en-US" altLang="en-US" dirty="0"/>
          </a:p>
          <a:p>
            <a:pPr eaLnBrk="1" hangingPunct="1"/>
            <a:r>
              <a:rPr lang="en-US" altLang="en-US" b="1" dirty="0"/>
              <a:t>Rule 1129 </a:t>
            </a:r>
            <a:r>
              <a:rPr lang="en-US" altLang="en-US" dirty="0"/>
              <a:t>(8) How do I determine if an injury or illness is a privacy concern case? You must consider all of the</a:t>
            </a:r>
          </a:p>
          <a:p>
            <a:pPr eaLnBrk="1" hangingPunct="1"/>
            <a:r>
              <a:rPr lang="en-US" altLang="en-US" dirty="0"/>
              <a:t>following injuries or illnesses to be privacy concern cases:</a:t>
            </a:r>
          </a:p>
          <a:p>
            <a:pPr eaLnBrk="1" hangingPunct="1"/>
            <a:r>
              <a:rPr lang="en-US" altLang="en-US" dirty="0"/>
              <a:t>(a) An injury or illness to an intimate body part or the reproductive system.</a:t>
            </a:r>
          </a:p>
          <a:p>
            <a:pPr eaLnBrk="1" hangingPunct="1"/>
            <a:r>
              <a:rPr lang="en-US" altLang="en-US" dirty="0"/>
              <a:t>(b) An injury or illness resulting from a sexual assault.</a:t>
            </a:r>
          </a:p>
          <a:p>
            <a:pPr eaLnBrk="1" hangingPunct="1"/>
            <a:r>
              <a:rPr lang="en-US" altLang="en-US" dirty="0"/>
              <a:t>(c) Mental illnesses.</a:t>
            </a:r>
          </a:p>
          <a:p>
            <a:pPr eaLnBrk="1" hangingPunct="1"/>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7C31CC8-44DA-4C4D-9379-346ABD56E7E5}"/>
              </a:ext>
            </a:extLst>
          </p:cNvPr>
          <p:cNvSpPr>
            <a:spLocks noGrp="1" noRot="1" noChangeAspect="1" noChangeArrowheads="1" noTextEdit="1"/>
          </p:cNvSpPr>
          <p:nvPr>
            <p:ph type="sldImg"/>
          </p:nvPr>
        </p:nvSpPr>
        <p:spPr>
          <a:xfrm>
            <a:off x="403225" y="701675"/>
            <a:ext cx="6183313" cy="3479800"/>
          </a:xfrm>
          <a:ln/>
        </p:spPr>
      </p:sp>
      <p:sp>
        <p:nvSpPr>
          <p:cNvPr id="97283" name="Rectangle 3">
            <a:extLst>
              <a:ext uri="{FF2B5EF4-FFF2-40B4-BE49-F238E27FC236}">
                <a16:creationId xmlns:a16="http://schemas.microsoft.com/office/drawing/2014/main" id="{008E7866-74C9-4B7D-9205-9CFE83586064}"/>
              </a:ext>
            </a:extLst>
          </p:cNvPr>
          <p:cNvSpPr>
            <a:spLocks noGrp="1" noChangeArrowheads="1"/>
          </p:cNvSpPr>
          <p:nvPr>
            <p:ph type="body" idx="1"/>
          </p:nvPr>
        </p:nvSpPr>
        <p:spPr>
          <a:xfrm>
            <a:off x="762000" y="4418013"/>
            <a:ext cx="5562600" cy="41798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dirty="0"/>
              <a:t>Rule 1129(10) </a:t>
            </a:r>
            <a:r>
              <a:rPr lang="en-US" altLang="en-US" b="1" i="1" dirty="0"/>
              <a:t>If I have removed the employee's name, but still believe that the employee may be identified from the information on the forms, is there anything else that I can do to further protect the employee's privacy? </a:t>
            </a:r>
            <a:endParaRPr lang="en-US" altLang="en-US" b="1" dirty="0"/>
          </a:p>
          <a:p>
            <a:r>
              <a:rPr lang="en-US" altLang="en-US" dirty="0"/>
              <a:t>Yes. If you have a reasonable basis to believe that information describing the privacy concern case may be personally identifiable even though the employee's name has been omitted, you may use discretion in describing the injury or illness on both the MIOSHA 300 and 301 forms. You must enter enough information to identify the cause of the incident and the general severity of the injury or illness, but you do not need to include details of an intimate or private nature. For example, a sexual assault case could be described as "injury from assault," or an injury to a reproductive organ could be described as "lower abdominal injury."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E321393B-652D-444B-AF09-C18E01F1A6EF}"/>
              </a:ext>
            </a:extLst>
          </p:cNvPr>
          <p:cNvSpPr>
            <a:spLocks noGrp="1" noRot="1" noChangeAspect="1" noChangeArrowheads="1" noTextEdit="1"/>
          </p:cNvSpPr>
          <p:nvPr>
            <p:ph type="sldImg"/>
          </p:nvPr>
        </p:nvSpPr>
        <p:spPr>
          <a:xfrm>
            <a:off x="777875" y="442913"/>
            <a:ext cx="5729288" cy="3224212"/>
          </a:xfrm>
          <a:ln/>
        </p:spPr>
      </p:sp>
      <p:sp>
        <p:nvSpPr>
          <p:cNvPr id="99331" name="Rectangle 3">
            <a:extLst>
              <a:ext uri="{FF2B5EF4-FFF2-40B4-BE49-F238E27FC236}">
                <a16:creationId xmlns:a16="http://schemas.microsoft.com/office/drawing/2014/main" id="{5E375109-50C7-4D79-8B31-918A377434E0}"/>
              </a:ext>
            </a:extLst>
          </p:cNvPr>
          <p:cNvSpPr>
            <a:spLocks noGrp="1" noChangeArrowheads="1"/>
          </p:cNvSpPr>
          <p:nvPr>
            <p:ph type="body" idx="1"/>
          </p:nvPr>
        </p:nvSpPr>
        <p:spPr>
          <a:xfrm>
            <a:off x="584200" y="3984625"/>
            <a:ext cx="6019800" cy="3940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Rule 1129  (11) What must I do to protect employee privacy if I wish to provide access to the MIOSHA forms 300 and 301 to persons other than government representatives, employees, former employees, or authorized representatives? </a:t>
            </a:r>
            <a:r>
              <a:rPr lang="en-US" altLang="en-US" dirty="0"/>
              <a:t>If you decide to voluntarily disclose the forms to persons other than government representatives, employees, former employees, or authorized representatives, as required by R 408.22135 and R 408.22140, you must remove or hide the employees' names and other personally identifying information, except for the following cases. You may disclose the forms with personally identifying information only as follows: </a:t>
            </a:r>
          </a:p>
          <a:p>
            <a:r>
              <a:rPr lang="en-US" altLang="en-US" dirty="0"/>
              <a:t>(a) To an auditor or consultant hired by the employer to evaluate the safety and health program. </a:t>
            </a:r>
          </a:p>
          <a:p>
            <a:r>
              <a:rPr lang="en-US" altLang="en-US" dirty="0"/>
              <a:t>(b) To the extent necessary for processing a claim for workers' compensation or other insurance benefits. </a:t>
            </a:r>
          </a:p>
          <a:p>
            <a:r>
              <a:rPr lang="en-US" altLang="en-US" dirty="0"/>
              <a:t>(c) To a public health authority or law enforcement agency for uses and disclosures for which consent, an authorization, or opportunity to agree or object is not required under the United States department of health and human services standards for privacy of individually identifiable health information, 45 C.F.R. §164.512 “Uses and disclosures for which an authorization or opportunity to agree or object is not required,” amended 2013, as adopted in R 408.22102a.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8FD0BA14-72EA-4FD2-90BE-D201DEC77953}"/>
              </a:ext>
            </a:extLst>
          </p:cNvPr>
          <p:cNvSpPr>
            <a:spLocks noGrp="1" noRot="1" noChangeAspect="1" noChangeArrowheads="1" noTextEdit="1"/>
          </p:cNvSpPr>
          <p:nvPr>
            <p:ph type="sldImg"/>
          </p:nvPr>
        </p:nvSpPr>
        <p:spPr>
          <a:xfrm>
            <a:off x="909638" y="295275"/>
            <a:ext cx="5191125" cy="2921000"/>
          </a:xfrm>
          <a:ln/>
        </p:spPr>
      </p:sp>
      <p:sp>
        <p:nvSpPr>
          <p:cNvPr id="84995" name="Rectangle 3">
            <a:extLst>
              <a:ext uri="{FF2B5EF4-FFF2-40B4-BE49-F238E27FC236}">
                <a16:creationId xmlns:a16="http://schemas.microsoft.com/office/drawing/2014/main" id="{A839CAD8-6DAD-46B9-9E0A-E06E5C398B1D}"/>
              </a:ext>
            </a:extLst>
          </p:cNvPr>
          <p:cNvSpPr>
            <a:spLocks noGrp="1" noChangeArrowheads="1"/>
          </p:cNvSpPr>
          <p:nvPr>
            <p:ph type="body" idx="1"/>
          </p:nvPr>
        </p:nvSpPr>
        <p:spPr>
          <a:xfrm>
            <a:off x="457200" y="3733800"/>
            <a:ext cx="6248400" cy="4572000"/>
          </a:xfrm>
        </p:spPr>
        <p:txBody>
          <a:bodyPr/>
          <a:lstStyle/>
          <a:p>
            <a:pPr marL="190309" indent="-190309" eaLnBrk="1" hangingPunct="1">
              <a:defRPr/>
            </a:pPr>
            <a:r>
              <a:rPr lang="en-US" altLang="en-US" dirty="0"/>
              <a:t>It is not necessary for both the temporary service agency or contractor and the using employer to record the injury or illness.  It is recommended that you coordinate your efforts to make sure that each injury and illness is recorded only once.</a:t>
            </a:r>
            <a:r>
              <a:rPr lang="en-US" b="1" dirty="0"/>
              <a:t> </a:t>
            </a:r>
            <a:br>
              <a:rPr lang="en-US" b="1" dirty="0"/>
            </a:br>
            <a:endParaRPr lang="en-US" b="1" dirty="0"/>
          </a:p>
          <a:p>
            <a:pPr marL="190309" indent="-190309" eaLnBrk="1" hangingPunct="1">
              <a:defRPr/>
            </a:pPr>
            <a:r>
              <a:rPr lang="en-US" b="1" dirty="0"/>
              <a:t>R 408.22131 Covered employees.</a:t>
            </a:r>
          </a:p>
          <a:p>
            <a:pPr marL="190309" indent="-190309" eaLnBrk="1" hangingPunct="1">
              <a:defRPr/>
            </a:pPr>
            <a:r>
              <a:rPr lang="en-US" b="1" dirty="0"/>
              <a:t>Rule 1131. </a:t>
            </a:r>
            <a:r>
              <a:rPr lang="en-US" dirty="0"/>
              <a:t>(1) Basic requirement. You must  record on the MIOSHA 300 log the recordable injuries and illnesses of all employees on your payroll, whether they are labor, executive, hourly, salary, part-time, seasonal, or migrant workers. You also must record the recordable injuries and illnesses that occur to employees who are not on your payroll </a:t>
            </a:r>
            <a:r>
              <a:rPr lang="en-US" b="1" dirty="0"/>
              <a:t>if you supervise these employees on a day -to-day basis.</a:t>
            </a:r>
            <a:r>
              <a:rPr lang="en-US" dirty="0"/>
              <a:t> If your business is organized as a sole proprietorship or partnership, the owner or partners are not considered employees for recordkeeping purposes.</a:t>
            </a:r>
          </a:p>
          <a:p>
            <a:pPr marL="190309" indent="-190309" eaLnBrk="1" hangingPunct="1">
              <a:defRPr/>
            </a:pPr>
            <a:r>
              <a:rPr lang="en-US" dirty="0"/>
              <a:t>(2) (b)</a:t>
            </a:r>
            <a:r>
              <a:rPr lang="en-US" b="1" dirty="0"/>
              <a:t> If I obtain employees from a temporary help service, employee leasing service, or personnel supply service, do I have to record an injury or illness occurring to one of those employees? </a:t>
            </a:r>
            <a:r>
              <a:rPr lang="en-US" dirty="0"/>
              <a:t>You must record these injuries and illnesses if you supervise these employees on a day-to-day basis.</a:t>
            </a:r>
            <a:br>
              <a:rPr lang="en-US" dirty="0"/>
            </a:br>
            <a:endParaRPr lang="en-US" altLang="en-US" dirty="0"/>
          </a:p>
          <a:p>
            <a:pPr eaLnBrk="1" hangingPunct="1">
              <a:defRPr/>
            </a:pP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6F151C8-3744-48AC-8D26-A46CE3A6CE35}"/>
              </a:ext>
            </a:extLst>
          </p:cNvPr>
          <p:cNvSpPr>
            <a:spLocks noGrp="1" noRot="1" noChangeAspect="1" noChangeArrowheads="1" noTextEdit="1"/>
          </p:cNvSpPr>
          <p:nvPr>
            <p:ph type="sldImg"/>
          </p:nvPr>
        </p:nvSpPr>
        <p:spPr>
          <a:xfrm>
            <a:off x="1631950" y="152400"/>
            <a:ext cx="3743325" cy="2106613"/>
          </a:xfrm>
          <a:ln/>
        </p:spPr>
      </p:sp>
      <p:sp>
        <p:nvSpPr>
          <p:cNvPr id="103427" name="Notes Placeholder 2">
            <a:extLst>
              <a:ext uri="{FF2B5EF4-FFF2-40B4-BE49-F238E27FC236}">
                <a16:creationId xmlns:a16="http://schemas.microsoft.com/office/drawing/2014/main" id="{3B48EBDB-2AE4-4E05-9BF3-80EF0DDF35D8}"/>
              </a:ext>
            </a:extLst>
          </p:cNvPr>
          <p:cNvSpPr>
            <a:spLocks noGrp="1" noChangeArrowheads="1"/>
          </p:cNvSpPr>
          <p:nvPr>
            <p:ph type="body" idx="1"/>
          </p:nvPr>
        </p:nvSpPr>
        <p:spPr>
          <a:xfrm>
            <a:off x="304800" y="2362200"/>
            <a:ext cx="6413500" cy="6400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100"/>
              <a:t>Section 5 of the MIOSH Act defines an employee as a person permitted to work. MIOSHA applies when there is an employer-employee relationship. In evaluating volunteer work to determine whether an employer-employee relationship exists, MIOSHA considers how the work is controlled and whether there is compensation, a product produced or revenue generated. Control of work involves how work is scheduled, directed, supervised, and how materials and equipment are supplied. Compensation, product and revenue is evaluated to determine whether the level of compensation is more than De Minimis (i.e., a lunch or t-shirt, local fundraiser, etc.). </a:t>
            </a:r>
            <a:r>
              <a:rPr lang="en-US" altLang="en-US" sz="1100" b="1"/>
              <a:t>If work is controlled and compensation, product or revenue is more than De Minimis, MIOSHA would cover the volunteer work.</a:t>
            </a:r>
          </a:p>
          <a:p>
            <a:r>
              <a:rPr lang="en-US" altLang="en-US" sz="1100" b="1"/>
              <a:t>Habitat for Humanity builds houses.  Someone there is directing your volunteer activities. They have been cited in the past by MIOSHA.</a:t>
            </a:r>
          </a:p>
          <a:p>
            <a:r>
              <a:rPr lang="en-US" altLang="en-US" sz="1100" b="1"/>
              <a:t>Evaluating Volunteer (students are the same according to FOM 2013) Work for Coverage Under MIOSHA. </a:t>
            </a:r>
            <a:r>
              <a:rPr lang="en-US" altLang="en-US" sz="1100"/>
              <a:t>Before the MIOSH Act can be applied, an employer-employee relationship must be established. The Main factor to consider is whether the work is “controlled” by a directing entity. The following analysis must be completed to determine whether there is an employer-employee relationship when a person is performing work as a volunteer: </a:t>
            </a:r>
          </a:p>
          <a:p>
            <a:r>
              <a:rPr lang="en-US" altLang="en-US" sz="1100" b="1"/>
              <a:t>1. </a:t>
            </a:r>
            <a:r>
              <a:rPr lang="en-US" altLang="en-US" sz="1100" b="1" i="1"/>
              <a:t>Does the employer control the work? </a:t>
            </a:r>
            <a:r>
              <a:rPr lang="en-US" altLang="en-US" sz="1100" i="1"/>
              <a:t>(i.e., can the individual performing the work schedule at their convenience or is the person told when to report and how to perform the work, is there a designated position that provides direction/oversight, is the equipment and material needed for the work provided for the volunteer, etc.) </a:t>
            </a:r>
            <a:r>
              <a:rPr lang="en-US" altLang="en-US" sz="1100"/>
              <a:t>If the work is not controlled, there is no employer-employee relationship and the volunteer work is not covered by MIOSHA jurisdiction. The SO/IH does not need to further analyze the relationship. </a:t>
            </a:r>
          </a:p>
          <a:p>
            <a:r>
              <a:rPr lang="en-US" altLang="en-US" sz="1100" b="1"/>
              <a:t>2. </a:t>
            </a:r>
            <a:r>
              <a:rPr lang="en-US" altLang="en-US" sz="1100" b="1" i="1"/>
              <a:t>When it is determined the work is controlled: </a:t>
            </a:r>
            <a:endParaRPr lang="en-US" altLang="en-US" sz="1100" b="1"/>
          </a:p>
          <a:p>
            <a:r>
              <a:rPr lang="en-US" altLang="en-US" sz="1100"/>
              <a:t>Check to see whether the volunteer receives any type of compensation, or whether a product is produced or revenue is generated as a result of the volunteer work. If the response is “no,” there is no employer-employee relationship and the volunteer work is not covered by MIOSHA jurisdiction. The SO/IH does not need to further analyze the relationship. </a:t>
            </a:r>
          </a:p>
          <a:p>
            <a:r>
              <a:rPr lang="en-US" altLang="en-US" sz="1100" b="1"/>
              <a:t>3. </a:t>
            </a:r>
            <a:r>
              <a:rPr lang="en-US" altLang="en-US" sz="1100" b="1" i="1"/>
              <a:t>When there is compensation, a product produced, or revenue generated: </a:t>
            </a:r>
            <a:endParaRPr lang="en-US" altLang="en-US" sz="1100" b="1"/>
          </a:p>
          <a:p>
            <a:r>
              <a:rPr lang="en-US" altLang="en-US" sz="1100"/>
              <a:t>Determine the level of compensation, product produced or revenue generated. If the level of compensation is De Minimis (i.e., a lunch or t-shirt, local fundraiser, etc.), there is no employer-employee relationship and the volunteer work is not covered by MIOSHA jurisdiction. The SO/IH does not need to further analyze the relationship. </a:t>
            </a:r>
          </a:p>
          <a:p>
            <a:r>
              <a:rPr lang="en-US" altLang="en-US" sz="1100" b="1"/>
              <a:t>4. </a:t>
            </a:r>
            <a:r>
              <a:rPr lang="en-US" altLang="en-US" sz="1100" b="1" i="1"/>
              <a:t>When compensation, product produced, or revenue generated is more than De Minimis: </a:t>
            </a:r>
          </a:p>
          <a:p>
            <a:r>
              <a:rPr lang="en-US" altLang="en-US" sz="1100"/>
              <a:t>This indicates that for MIOSHA purposes, an employer-employee relationship exists and the volunteer work performed is covered by MIOSHA safety and health standards. </a:t>
            </a:r>
            <a:endParaRPr lang="en-US" altLang="en-US" sz="1100" b="1"/>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A9E7F5D-9F82-45FD-9FE4-7BF739002A57}"/>
              </a:ext>
            </a:extLst>
          </p:cNvPr>
          <p:cNvSpPr>
            <a:spLocks noGrp="1" noRot="1" noChangeAspect="1" noChangeArrowheads="1" noTextEdit="1"/>
          </p:cNvSpPr>
          <p:nvPr>
            <p:ph type="sldImg"/>
          </p:nvPr>
        </p:nvSpPr>
        <p:spPr>
          <a:xfrm>
            <a:off x="1133475" y="295275"/>
            <a:ext cx="4743450" cy="2668588"/>
          </a:xfrm>
          <a:ln/>
        </p:spPr>
      </p:sp>
      <p:sp>
        <p:nvSpPr>
          <p:cNvPr id="147459" name="Rectangle 3">
            <a:extLst>
              <a:ext uri="{FF2B5EF4-FFF2-40B4-BE49-F238E27FC236}">
                <a16:creationId xmlns:a16="http://schemas.microsoft.com/office/drawing/2014/main" id="{C097E37B-75E6-4F11-956A-1D88F035BB90}"/>
              </a:ext>
            </a:extLst>
          </p:cNvPr>
          <p:cNvSpPr>
            <a:spLocks noGrp="1" noChangeArrowheads="1"/>
          </p:cNvSpPr>
          <p:nvPr>
            <p:ph type="body" idx="1"/>
          </p:nvPr>
        </p:nvSpPr>
        <p:spPr>
          <a:xfrm>
            <a:off x="438150" y="3048000"/>
            <a:ext cx="6267450" cy="5791200"/>
          </a:xfrm>
        </p:spPr>
        <p:txBody>
          <a:bodyPr/>
          <a:lstStyle/>
          <a:p>
            <a:pPr marL="226813" indent="-226813" eaLnBrk="1" hangingPunct="1">
              <a:defRPr/>
            </a:pPr>
            <a:r>
              <a:rPr lang="en-US" b="1" dirty="0"/>
              <a:t>Rule 1135. </a:t>
            </a:r>
            <a:r>
              <a:rPr lang="en-US" dirty="0"/>
              <a:t>(1) Basic requirement. Your employees and their representatives must be involved in the recordkeeping system as follows: </a:t>
            </a:r>
          </a:p>
          <a:p>
            <a:pPr>
              <a:defRPr/>
            </a:pPr>
            <a:r>
              <a:rPr lang="en-US" dirty="0"/>
              <a:t>(a) You must inform each employee of how he or she is to report a work-related injury or illness to you. </a:t>
            </a:r>
          </a:p>
          <a:p>
            <a:pPr>
              <a:defRPr/>
            </a:pPr>
            <a:r>
              <a:rPr lang="en-US" dirty="0"/>
              <a:t>(b) You must provide employees with the information described in sub rule (2)(c) of this rule. </a:t>
            </a:r>
          </a:p>
          <a:p>
            <a:pPr>
              <a:defRPr/>
            </a:pPr>
            <a:r>
              <a:rPr lang="en-US" dirty="0"/>
              <a:t>(c) You must provide access to your injury and illness records for your employees and their representatives.</a:t>
            </a:r>
          </a:p>
          <a:p>
            <a:pPr>
              <a:defRPr/>
            </a:pPr>
            <a:r>
              <a:rPr lang="en-US" dirty="0"/>
              <a:t> (2) </a:t>
            </a:r>
            <a:r>
              <a:rPr lang="en-US" i="1" dirty="0"/>
              <a:t>Implementation. </a:t>
            </a:r>
            <a:r>
              <a:rPr lang="en-US" b="1" i="1" dirty="0"/>
              <a:t>What must I do to make sure that employees report work-related injuries and illnesses to me? </a:t>
            </a:r>
            <a:endParaRPr lang="en-US" b="1" dirty="0"/>
          </a:p>
          <a:p>
            <a:pPr>
              <a:defRPr/>
            </a:pPr>
            <a:r>
              <a:rPr lang="en-US" dirty="0"/>
              <a:t>(a) You must establish a reasonable procedure for employees to report work-related injuries and illnesses promptly and accurately. A procedure is not reasonable if it would deter or discourage a reasonable employee from accurately reporting a workplace injury or illness. </a:t>
            </a:r>
          </a:p>
          <a:p>
            <a:pPr>
              <a:defRPr/>
            </a:pPr>
            <a:r>
              <a:rPr lang="en-US" dirty="0"/>
              <a:t>(b) You must inform each employee of your procedure for reporting work-related injuries and illnesses. </a:t>
            </a:r>
          </a:p>
          <a:p>
            <a:pPr>
              <a:defRPr/>
            </a:pPr>
            <a:r>
              <a:rPr lang="en-US" dirty="0"/>
              <a:t>(c) You must inform each employee of both of the following: </a:t>
            </a:r>
          </a:p>
          <a:p>
            <a:pPr>
              <a:defRPr/>
            </a:pPr>
            <a:r>
              <a:rPr lang="en-US" dirty="0"/>
              <a:t>(i) Employees have the right to report work-related injuries and illnesses. </a:t>
            </a:r>
          </a:p>
          <a:p>
            <a:pPr>
              <a:defRPr/>
            </a:pPr>
            <a:r>
              <a:rPr lang="en-US" dirty="0"/>
              <a:t>(ii) Employers are prohibited from discharging or in any manner discriminating against employees for reporting work-related injuries or illnesses. </a:t>
            </a:r>
          </a:p>
          <a:p>
            <a:pPr>
              <a:defRPr/>
            </a:pPr>
            <a:r>
              <a:rPr lang="en-US" dirty="0"/>
              <a:t>(d) You must not discharge or in any manner discriminate against any employee for reporting a work-related injury or illness. </a:t>
            </a:r>
            <a:endParaRPr lang="en-US" altLang="en-US" b="1"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B2943650-FAE3-41CF-B636-8693AF966CC5}"/>
              </a:ext>
            </a:extLst>
          </p:cNvPr>
          <p:cNvSpPr>
            <a:spLocks noGrp="1" noRot="1" noChangeAspect="1" noChangeArrowheads="1" noTextEdit="1"/>
          </p:cNvSpPr>
          <p:nvPr>
            <p:ph type="sldImg"/>
          </p:nvPr>
        </p:nvSpPr>
        <p:spPr>
          <a:xfrm>
            <a:off x="403225" y="701675"/>
            <a:ext cx="6183313" cy="3479800"/>
          </a:xfrm>
          <a:ln/>
        </p:spPr>
      </p:sp>
      <p:sp>
        <p:nvSpPr>
          <p:cNvPr id="107523" name="Notes Placeholder 2">
            <a:extLst>
              <a:ext uri="{FF2B5EF4-FFF2-40B4-BE49-F238E27FC236}">
                <a16:creationId xmlns:a16="http://schemas.microsoft.com/office/drawing/2014/main" id="{FAEC496E-E733-48CE-8AB8-14BC32169E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Employee Involvement link will have scenario’s for the discrimination questions.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D078F00F-8653-4F50-80F1-300592967AB1}"/>
              </a:ext>
            </a:extLst>
          </p:cNvPr>
          <p:cNvSpPr>
            <a:spLocks noGrp="1" noRot="1" noChangeAspect="1" noChangeArrowheads="1" noTextEdit="1"/>
          </p:cNvSpPr>
          <p:nvPr>
            <p:ph type="sldImg"/>
          </p:nvPr>
        </p:nvSpPr>
        <p:spPr>
          <a:xfrm>
            <a:off x="403225" y="701675"/>
            <a:ext cx="6183313" cy="3479800"/>
          </a:xfrm>
          <a:ln/>
        </p:spPr>
      </p:sp>
      <p:sp>
        <p:nvSpPr>
          <p:cNvPr id="109571" name="Notes Placeholder 2">
            <a:extLst>
              <a:ext uri="{FF2B5EF4-FFF2-40B4-BE49-F238E27FC236}">
                <a16:creationId xmlns:a16="http://schemas.microsoft.com/office/drawing/2014/main" id="{B80E5FAC-A635-4EEB-99DD-549568903C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21C6F73E-309E-4E5D-8A56-521AD6B4FAAB}"/>
              </a:ext>
            </a:extLst>
          </p:cNvPr>
          <p:cNvSpPr>
            <a:spLocks noGrp="1" noRot="1" noChangeAspect="1" noChangeArrowheads="1" noTextEdit="1"/>
          </p:cNvSpPr>
          <p:nvPr>
            <p:ph type="sldImg"/>
          </p:nvPr>
        </p:nvSpPr>
        <p:spPr>
          <a:xfrm>
            <a:off x="403225" y="701675"/>
            <a:ext cx="6183313" cy="3479800"/>
          </a:xfrm>
          <a:ln/>
        </p:spPr>
      </p:sp>
      <p:sp>
        <p:nvSpPr>
          <p:cNvPr id="111619" name="Rectangle 3">
            <a:extLst>
              <a:ext uri="{FF2B5EF4-FFF2-40B4-BE49-F238E27FC236}">
                <a16:creationId xmlns:a16="http://schemas.microsoft.com/office/drawing/2014/main" id="{82EA3BFA-C1A7-443B-A452-DAEB0DDE54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Refer to the “Occupational Disease Reporting” handout found on the student’s flash drive.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F55C1CCC-6026-4182-9771-139A0A07BBED}"/>
              </a:ext>
            </a:extLst>
          </p:cNvPr>
          <p:cNvSpPr>
            <a:spLocks noGrp="1" noRot="1" noChangeAspect="1" noChangeArrowheads="1" noTextEdit="1"/>
          </p:cNvSpPr>
          <p:nvPr>
            <p:ph type="sldImg"/>
          </p:nvPr>
        </p:nvSpPr>
        <p:spPr>
          <a:xfrm>
            <a:off x="403225" y="701675"/>
            <a:ext cx="6183313" cy="3479800"/>
          </a:xfrm>
          <a:ln/>
        </p:spPr>
      </p:sp>
      <p:sp>
        <p:nvSpPr>
          <p:cNvPr id="113667" name="Notes Placeholder 2">
            <a:extLst>
              <a:ext uri="{FF2B5EF4-FFF2-40B4-BE49-F238E27FC236}">
                <a16:creationId xmlns:a16="http://schemas.microsoft.com/office/drawing/2014/main" id="{850661C1-090E-4A5F-A96E-B2C8F1A614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A4310F9-75A5-43A2-A33D-6179D399B4DE}"/>
              </a:ext>
            </a:extLst>
          </p:cNvPr>
          <p:cNvSpPr>
            <a:spLocks noGrp="1" noRot="1" noChangeAspect="1" noChangeArrowheads="1" noTextEdit="1"/>
          </p:cNvSpPr>
          <p:nvPr>
            <p:ph type="sldImg"/>
          </p:nvPr>
        </p:nvSpPr>
        <p:spPr>
          <a:xfrm>
            <a:off x="403225" y="701675"/>
            <a:ext cx="6183313" cy="3479800"/>
          </a:xfrm>
          <a:ln cap="flat"/>
        </p:spPr>
      </p:sp>
      <p:sp>
        <p:nvSpPr>
          <p:cNvPr id="23555" name="Rectangle 3">
            <a:extLst>
              <a:ext uri="{FF2B5EF4-FFF2-40B4-BE49-F238E27FC236}">
                <a16:creationId xmlns:a16="http://schemas.microsoft.com/office/drawing/2014/main" id="{4C4BEED5-FD98-445B-BFDB-3490BFC14A6A}"/>
              </a:ext>
            </a:extLst>
          </p:cNvPr>
          <p:cNvSpPr>
            <a:spLocks noGrp="1" noChangeArrowheads="1"/>
          </p:cNvSpPr>
          <p:nvPr>
            <p:ph type="body" idx="1"/>
          </p:nvPr>
        </p:nvSpPr>
        <p:spPr>
          <a:xfrm>
            <a:off x="931863" y="4418013"/>
            <a:ext cx="5146675" cy="3506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We will be covering Rules 1112 – 1119  in upcoming slides</a:t>
            </a:r>
          </a:p>
          <a:p>
            <a:pPr eaLnBrk="1" hangingPunct="1"/>
            <a:r>
              <a:rPr lang="en-US" altLang="en-US" b="1"/>
              <a:t>R 408.22109 Recording criteria.     </a:t>
            </a:r>
            <a:endParaRPr lang="en-US" altLang="en-US" sz="1100" b="1"/>
          </a:p>
          <a:p>
            <a:pPr eaLnBrk="1" hangingPunct="1"/>
            <a:endParaRPr lang="en-US" altLang="en-US" sz="1100" b="1"/>
          </a:p>
          <a:p>
            <a:pPr eaLnBrk="1" hangingPunct="1"/>
            <a:r>
              <a:rPr lang="en-US" altLang="en-US" sz="1100" b="1"/>
              <a:t>Rule 1109. </a:t>
            </a:r>
            <a:endParaRPr lang="en-US" altLang="en-US" sz="1100"/>
          </a:p>
          <a:p>
            <a:pPr eaLnBrk="1" hangingPunct="1"/>
            <a:r>
              <a:rPr lang="en-US" altLang="en-US"/>
              <a:t>(1) Each employer required to keep records of fatalities, injuries, and illnesses must record each fatality, injury, and illness that involves all of the following:</a:t>
            </a:r>
          </a:p>
          <a:p>
            <a:pPr eaLnBrk="1" hangingPunct="1"/>
            <a:r>
              <a:rPr lang="en-US" altLang="en-US"/>
              <a:t>(a) Is work-related.</a:t>
            </a:r>
          </a:p>
          <a:p>
            <a:pPr eaLnBrk="1" hangingPunct="1"/>
            <a:r>
              <a:rPr lang="en-US" altLang="en-US"/>
              <a:t>(b) Is a new case.</a:t>
            </a:r>
          </a:p>
          <a:p>
            <a:pPr eaLnBrk="1" hangingPunct="1"/>
            <a:r>
              <a:rPr lang="en-US" altLang="en-US"/>
              <a:t>(c) Meets 1 or more of the general recording criteria of R 408.22112  to R408.22112f or the application to specific cases of R 408.22113 to</a:t>
            </a:r>
          </a:p>
          <a:p>
            <a:pPr eaLnBrk="1" hangingPunct="1"/>
            <a:r>
              <a:rPr lang="en-US" altLang="en-US"/>
              <a:t> R 408.22120.</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702D1E53-E8DD-4314-8CAF-5AF4DAA5E231}"/>
              </a:ext>
            </a:extLst>
          </p:cNvPr>
          <p:cNvSpPr>
            <a:spLocks noGrp="1" noRot="1" noChangeAspect="1" noChangeArrowheads="1" noTextEdit="1"/>
          </p:cNvSpPr>
          <p:nvPr>
            <p:ph type="sldImg"/>
          </p:nvPr>
        </p:nvSpPr>
        <p:spPr>
          <a:xfrm>
            <a:off x="403225" y="701675"/>
            <a:ext cx="6183313" cy="3479800"/>
          </a:xfrm>
          <a:ln/>
        </p:spPr>
      </p:sp>
      <p:sp>
        <p:nvSpPr>
          <p:cNvPr id="115715" name="Notes Placeholder 2">
            <a:extLst>
              <a:ext uri="{FF2B5EF4-FFF2-40B4-BE49-F238E27FC236}">
                <a16:creationId xmlns:a16="http://schemas.microsoft.com/office/drawing/2014/main" id="{449C8216-AF8B-4DC2-8E8F-BADE70A528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119DE8F4-DB36-4EB4-8967-A4413B2F1EAB}"/>
              </a:ext>
            </a:extLst>
          </p:cNvPr>
          <p:cNvSpPr>
            <a:spLocks noGrp="1" noRot="1" noChangeAspect="1" noChangeArrowheads="1" noTextEdit="1"/>
          </p:cNvSpPr>
          <p:nvPr>
            <p:ph type="sldImg"/>
          </p:nvPr>
        </p:nvSpPr>
        <p:spPr>
          <a:xfrm>
            <a:off x="3783013" y="166688"/>
            <a:ext cx="3262312" cy="1835150"/>
          </a:xfrm>
          <a:ln/>
        </p:spPr>
      </p:sp>
      <p:sp>
        <p:nvSpPr>
          <p:cNvPr id="3" name="Notes Placeholder 2">
            <a:extLst>
              <a:ext uri="{FF2B5EF4-FFF2-40B4-BE49-F238E27FC236}">
                <a16:creationId xmlns:a16="http://schemas.microsoft.com/office/drawing/2014/main" id="{C167D33B-B2B8-4D10-8C91-AA99F0B6CF17}"/>
              </a:ext>
            </a:extLst>
          </p:cNvPr>
          <p:cNvSpPr>
            <a:spLocks noGrp="1"/>
          </p:cNvSpPr>
          <p:nvPr>
            <p:ph type="body" idx="1"/>
          </p:nvPr>
        </p:nvSpPr>
        <p:spPr>
          <a:xfrm>
            <a:off x="238125" y="1905000"/>
            <a:ext cx="6759575" cy="7021513"/>
          </a:xfrm>
        </p:spPr>
        <p:txBody>
          <a:bodyPr/>
          <a:lstStyle/>
          <a:p>
            <a:pPr indent="-59256" eaLnBrk="1" fontAlgn="auto" hangingPunct="1">
              <a:spcBef>
                <a:spcPts val="0"/>
              </a:spcBef>
              <a:spcAft>
                <a:spcPts val="0"/>
              </a:spcAft>
              <a:defRPr/>
            </a:pPr>
            <a:r>
              <a:rPr lang="en-US" sz="1100" dirty="0">
                <a:latin typeface="Arial" panose="020B0604020202020204" pitchFamily="34" charset="0"/>
              </a:rPr>
              <a:t>Most of the participants have heard of the new Federal changes as of January 1, 2015.  this slide and the next 4 are the changes.</a:t>
            </a:r>
          </a:p>
          <a:p>
            <a:pPr indent="-59256" eaLnBrk="1" fontAlgn="auto" hangingPunct="1">
              <a:spcBef>
                <a:spcPts val="0"/>
              </a:spcBef>
              <a:spcAft>
                <a:spcPts val="0"/>
              </a:spcAft>
              <a:defRPr/>
            </a:pPr>
            <a:r>
              <a:rPr lang="en-US" sz="1100" dirty="0">
                <a:latin typeface="Arial" panose="020B0604020202020204" pitchFamily="34" charset="0"/>
              </a:rPr>
              <a:t>Part 11 has been changed, still waiting for ACT 154.  MIOSHA will start enforcing September 1,  2015</a:t>
            </a:r>
          </a:p>
          <a:p>
            <a:pPr indent="-59256" eaLnBrk="1" fontAlgn="auto" hangingPunct="1">
              <a:spcBef>
                <a:spcPts val="0"/>
              </a:spcBef>
              <a:spcAft>
                <a:spcPts val="0"/>
              </a:spcAft>
              <a:defRPr/>
            </a:pPr>
            <a:endParaRPr lang="en-US" sz="1100" dirty="0">
              <a:latin typeface="Arial" panose="020B0604020202020204" pitchFamily="34" charset="0"/>
            </a:endParaRPr>
          </a:p>
          <a:p>
            <a:pPr indent="-59256" eaLnBrk="1" fontAlgn="auto" hangingPunct="1">
              <a:spcBef>
                <a:spcPts val="0"/>
              </a:spcBef>
              <a:spcAft>
                <a:spcPts val="0"/>
              </a:spcAft>
              <a:defRPr/>
            </a:pPr>
            <a:r>
              <a:rPr lang="en-US" sz="1100" dirty="0">
                <a:latin typeface="Arial" panose="020B0604020202020204" pitchFamily="34" charset="0"/>
              </a:rPr>
              <a:t>All employers must report </a:t>
            </a:r>
          </a:p>
          <a:p>
            <a:pPr marL="177767" indent="-237024" eaLnBrk="1" fontAlgn="auto" hangingPunct="1">
              <a:spcBef>
                <a:spcPts val="0"/>
              </a:spcBef>
              <a:spcAft>
                <a:spcPts val="0"/>
              </a:spcAft>
              <a:buFontTx/>
              <a:buAutoNum type="arabicParenR"/>
              <a:defRPr/>
            </a:pPr>
            <a:r>
              <a:rPr lang="en-US" sz="1100" dirty="0">
                <a:latin typeface="Arial" panose="020B0604020202020204" pitchFamily="34" charset="0"/>
              </a:rPr>
              <a:t>all work related fatalities to OSHA within 8 hours:</a:t>
            </a:r>
          </a:p>
          <a:p>
            <a:pPr marL="177767" indent="-237024" eaLnBrk="1" fontAlgn="auto" hangingPunct="1">
              <a:spcBef>
                <a:spcPts val="0"/>
              </a:spcBef>
              <a:spcAft>
                <a:spcPts val="0"/>
              </a:spcAft>
              <a:buFontTx/>
              <a:buAutoNum type="arabicParenR"/>
              <a:defRPr/>
            </a:pPr>
            <a:r>
              <a:rPr lang="en-US" sz="1100" dirty="0">
                <a:latin typeface="Arial" panose="020B0604020202020204" pitchFamily="34" charset="0"/>
              </a:rPr>
              <a:t>All work related in patient hospitalizations to OSHA within 24 hours (previous requirements were to report only 3 inpatient hospitalizations)</a:t>
            </a:r>
          </a:p>
          <a:p>
            <a:pPr marL="177767" indent="-237024" eaLnBrk="1" fontAlgn="auto" hangingPunct="1">
              <a:spcBef>
                <a:spcPts val="0"/>
              </a:spcBef>
              <a:spcAft>
                <a:spcPts val="0"/>
              </a:spcAft>
              <a:buFontTx/>
              <a:buAutoNum type="arabicParenR"/>
              <a:defRPr/>
            </a:pPr>
            <a:r>
              <a:rPr lang="en-US" sz="1100" dirty="0">
                <a:latin typeface="Arial" panose="020B0604020202020204" pitchFamily="34" charset="0"/>
              </a:rPr>
              <a:t>All work related amputations to OSHA within 24 hours</a:t>
            </a:r>
          </a:p>
          <a:p>
            <a:pPr marL="177767" indent="-237024" eaLnBrk="1" fontAlgn="auto" hangingPunct="1">
              <a:spcBef>
                <a:spcPts val="0"/>
              </a:spcBef>
              <a:spcAft>
                <a:spcPts val="0"/>
              </a:spcAft>
              <a:buFontTx/>
              <a:buAutoNum type="arabicParenR"/>
              <a:defRPr/>
            </a:pPr>
            <a:r>
              <a:rPr lang="en-US" sz="1100" dirty="0">
                <a:latin typeface="Arial" panose="020B0604020202020204" pitchFamily="34" charset="0"/>
              </a:rPr>
              <a:t>All related losses of any eye to OSHA within 24 hours</a:t>
            </a:r>
            <a:endParaRPr lang="en-US" sz="1100" dirty="0"/>
          </a:p>
          <a:p>
            <a:pPr indent="-59256">
              <a:defRPr/>
            </a:pPr>
            <a:r>
              <a:rPr lang="en-US" sz="1100" dirty="0">
                <a:latin typeface="Arial" panose="020B0604020202020204" pitchFamily="34" charset="0"/>
                <a:cs typeface="Arial" panose="020B0604020202020204" pitchFamily="34" charset="0"/>
              </a:rPr>
              <a:t>Please note:</a:t>
            </a:r>
          </a:p>
          <a:p>
            <a:pPr marL="118512" indent="-177767">
              <a:buFont typeface="Arial" panose="020B0604020202090204" pitchFamily="34" charset="0"/>
              <a:buChar char="•"/>
              <a:defRPr/>
            </a:pPr>
            <a:r>
              <a:rPr lang="en-US" sz="1100" dirty="0">
                <a:latin typeface="Arial" panose="020B0604020202020204" pitchFamily="34" charset="0"/>
                <a:cs typeface="Arial" panose="020B0604020202020204" pitchFamily="34" charset="0"/>
              </a:rPr>
              <a:t>In-patient hospitalization is defined as a formal admission to the in-patient service of a hospital or clinic for care or treatment. </a:t>
            </a:r>
          </a:p>
          <a:p>
            <a:pPr marL="118512" indent="-177767">
              <a:buFont typeface="Arial" panose="020B0604020202090204" pitchFamily="34" charset="0"/>
              <a:buChar char="•"/>
              <a:defRPr/>
            </a:pPr>
            <a:r>
              <a:rPr lang="en-US" sz="1100" dirty="0">
                <a:latin typeface="Arial" panose="020B0604020202020204" pitchFamily="34" charset="0"/>
                <a:cs typeface="Arial" panose="020B0604020202020204" pitchFamily="34" charset="0"/>
              </a:rPr>
              <a:t>Only fatalities occurring within 30 days of the work-related incident must be reported.</a:t>
            </a:r>
          </a:p>
          <a:p>
            <a:pPr marL="118512" indent="-177767">
              <a:buFont typeface="Arial" panose="020B0604020202090204" pitchFamily="34" charset="0"/>
              <a:buChar char="•"/>
              <a:defRPr/>
            </a:pPr>
            <a:r>
              <a:rPr lang="en-US" sz="1100" dirty="0">
                <a:latin typeface="Arial" panose="020B0604020202020204" pitchFamily="34" charset="0"/>
                <a:cs typeface="Arial" panose="020B0604020202020204" pitchFamily="34" charset="0"/>
              </a:rPr>
              <a:t>Only in-patient hospitalizations, amputations, or losses of an eye occurring within 24 hours of the work-related incident must be reported.</a:t>
            </a:r>
          </a:p>
          <a:p>
            <a:pPr marL="118512" indent="-177767">
              <a:buFont typeface="Arial" panose="020B0604020202090204" pitchFamily="34" charset="0"/>
              <a:buChar char="•"/>
              <a:defRPr/>
            </a:pPr>
            <a:endParaRPr lang="en-US" sz="1100" dirty="0"/>
          </a:p>
          <a:p>
            <a:pPr>
              <a:defRPr/>
            </a:pPr>
            <a:r>
              <a:rPr lang="en-US" sz="1100" dirty="0">
                <a:latin typeface="Arial" panose="020B0604020202020204" pitchFamily="34" charset="0"/>
                <a:cs typeface="Arial" panose="020B0604020202020204" pitchFamily="34" charset="0"/>
              </a:rPr>
              <a:t>Employers do not have to report an event if:</a:t>
            </a:r>
          </a:p>
          <a:p>
            <a:pPr marL="177767" indent="-177767">
              <a:buFont typeface="Arial" panose="020B0604020202090204" pitchFamily="34" charset="0"/>
              <a:buChar char="•"/>
              <a:defRPr/>
            </a:pPr>
            <a:r>
              <a:rPr lang="en-US" sz="1100" dirty="0">
                <a:latin typeface="Arial" panose="020B0604020202020204" pitchFamily="34" charset="0"/>
                <a:cs typeface="Arial" panose="020B0604020202020204" pitchFamily="34" charset="0"/>
              </a:rPr>
              <a:t>It resulted from a motor vehicle accident on a public street or highway, except in a construction work zone (employers </a:t>
            </a:r>
            <a:r>
              <a:rPr lang="en-US" sz="1100" b="1" dirty="0">
                <a:latin typeface="Arial" panose="020B0604020202020204" pitchFamily="34" charset="0"/>
                <a:cs typeface="Arial" panose="020B0604020202020204" pitchFamily="34" charset="0"/>
              </a:rPr>
              <a:t>must report </a:t>
            </a:r>
            <a:r>
              <a:rPr lang="en-US" sz="1100" dirty="0">
                <a:latin typeface="Arial" panose="020B0604020202020204" pitchFamily="34" charset="0"/>
                <a:cs typeface="Arial" panose="020B0604020202020204" pitchFamily="34" charset="0"/>
              </a:rPr>
              <a:t>the event if it happened in a construction work zone).</a:t>
            </a:r>
          </a:p>
          <a:p>
            <a:pPr marL="177767" indent="-177767">
              <a:buFont typeface="Arial" panose="020B0604020202090204" pitchFamily="34" charset="0"/>
              <a:buChar char="•"/>
              <a:defRPr/>
            </a:pPr>
            <a:r>
              <a:rPr lang="en-US" sz="1100" dirty="0">
                <a:latin typeface="Arial" panose="020B0604020202020204" pitchFamily="34" charset="0"/>
                <a:cs typeface="Arial" panose="020B0604020202020204" pitchFamily="34" charset="0"/>
              </a:rPr>
              <a:t>It occurred on a commercial or public transportation system (e.g. airplane, subway, bus, ferry, street car, light rail, train).</a:t>
            </a:r>
          </a:p>
          <a:p>
            <a:pPr marL="177767" indent="-177767">
              <a:buFont typeface="Arial" panose="020B0604020202090204" pitchFamily="34" charset="0"/>
              <a:buChar char="•"/>
              <a:defRPr/>
            </a:pPr>
            <a:r>
              <a:rPr lang="en-US" sz="1100" dirty="0">
                <a:latin typeface="Arial" panose="020B0604020202020204" pitchFamily="34" charset="0"/>
                <a:cs typeface="Arial" panose="020B0604020202020204" pitchFamily="34" charset="0"/>
              </a:rPr>
              <a:t>It occurred more than 30 days after the work-related fatality or more than 24 hours after the work-related in-patient hospitalization, amputation, or loss of an eye. </a:t>
            </a:r>
            <a:r>
              <a:rPr lang="en-US" sz="1100" b="1" dirty="0">
                <a:latin typeface="Arial" panose="020B0604020202020204" pitchFamily="34" charset="0"/>
                <a:cs typeface="Arial" panose="020B0604020202020204" pitchFamily="34" charset="0"/>
              </a:rPr>
              <a:t>LOSS OF AN EYE IS LOSS OF EYE BALL OUT OF SOCKET</a:t>
            </a:r>
          </a:p>
          <a:p>
            <a:pPr marL="177767" indent="-177767">
              <a:buFont typeface="Arial" panose="020B0604020202090204" pitchFamily="34" charset="0"/>
              <a:buChar char="•"/>
              <a:defRPr/>
            </a:pPr>
            <a:r>
              <a:rPr lang="en-US" sz="1100" dirty="0">
                <a:latin typeface="Arial" panose="020B0604020202020204" pitchFamily="34" charset="0"/>
                <a:cs typeface="Arial" panose="020B0604020202020204" pitchFamily="34" charset="0"/>
              </a:rPr>
              <a:t>If the in-patient hospitalization was for diagnostic testing or observation only. </a:t>
            </a:r>
          </a:p>
          <a:p>
            <a:pPr marL="177767" indent="-177767">
              <a:buFont typeface="Arial" panose="020B0604020202090204" pitchFamily="34" charset="0"/>
              <a:buChar char="•"/>
              <a:defRPr/>
            </a:pPr>
            <a:endParaRPr lang="en-US" sz="1100" dirty="0"/>
          </a:p>
          <a:p>
            <a:pPr eaLnBrk="1" fontAlgn="auto" hangingPunct="1">
              <a:spcBef>
                <a:spcPts val="0"/>
              </a:spcBef>
              <a:spcAft>
                <a:spcPts val="0"/>
              </a:spcAft>
              <a:defRPr/>
            </a:pPr>
            <a:r>
              <a:rPr lang="en-US" sz="1100" dirty="0">
                <a:latin typeface="Arial" panose="020B0604020202020204" pitchFamily="34" charset="0"/>
              </a:rPr>
              <a:t>We will not respond to every report with an on-site inspection. We expect to address many of the reports through other types of investigations, but we will engage with employers whose workers have been hurt. We are developing the process to determine which incidents to inspect and which to handle using other types of investigations and interventions.</a:t>
            </a:r>
            <a:endParaRPr lang="en-US" sz="11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8CAB716A-86E1-4FF0-9B50-A222CF0C0372}"/>
              </a:ext>
            </a:extLst>
          </p:cNvPr>
          <p:cNvSpPr>
            <a:spLocks noGrp="1" noRot="1" noChangeAspect="1" noChangeArrowheads="1" noTextEdit="1"/>
          </p:cNvSpPr>
          <p:nvPr>
            <p:ph type="sldImg"/>
          </p:nvPr>
        </p:nvSpPr>
        <p:spPr>
          <a:xfrm>
            <a:off x="403225" y="701675"/>
            <a:ext cx="6183313" cy="3479800"/>
          </a:xfrm>
          <a:ln/>
        </p:spPr>
      </p:sp>
      <p:sp>
        <p:nvSpPr>
          <p:cNvPr id="119811" name="Notes Placeholder 2">
            <a:extLst>
              <a:ext uri="{FF2B5EF4-FFF2-40B4-BE49-F238E27FC236}">
                <a16:creationId xmlns:a16="http://schemas.microsoft.com/office/drawing/2014/main" id="{50C29EDB-EBD2-4277-BC68-1055178611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FF628B78-6D51-48DB-99EF-559774907A22}"/>
              </a:ext>
            </a:extLst>
          </p:cNvPr>
          <p:cNvSpPr>
            <a:spLocks noGrp="1" noRot="1" noChangeAspect="1" noChangeArrowheads="1" noTextEdit="1"/>
          </p:cNvSpPr>
          <p:nvPr>
            <p:ph type="sldImg"/>
          </p:nvPr>
        </p:nvSpPr>
        <p:spPr>
          <a:xfrm>
            <a:off x="403225" y="701675"/>
            <a:ext cx="6183313" cy="3479800"/>
          </a:xfrm>
          <a:ln/>
        </p:spPr>
      </p:sp>
      <p:sp>
        <p:nvSpPr>
          <p:cNvPr id="121859" name="Notes Placeholder 2">
            <a:extLst>
              <a:ext uri="{FF2B5EF4-FFF2-40B4-BE49-F238E27FC236}">
                <a16:creationId xmlns:a16="http://schemas.microsoft.com/office/drawing/2014/main" id="{0D5CA729-5762-43B2-BCC4-8F56F37C66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EF9C5898-5ADA-4A4C-86A8-4A45A8CAC709}"/>
              </a:ext>
            </a:extLst>
          </p:cNvPr>
          <p:cNvSpPr>
            <a:spLocks noGrp="1" noRot="1" noChangeAspect="1" noChangeArrowheads="1" noTextEdit="1"/>
          </p:cNvSpPr>
          <p:nvPr>
            <p:ph type="sldImg"/>
          </p:nvPr>
        </p:nvSpPr>
        <p:spPr>
          <a:xfrm>
            <a:off x="403225" y="701675"/>
            <a:ext cx="6183313" cy="3479800"/>
          </a:xfrm>
          <a:ln/>
        </p:spPr>
      </p:sp>
      <p:sp>
        <p:nvSpPr>
          <p:cNvPr id="123907" name="Notes Placeholder 2">
            <a:extLst>
              <a:ext uri="{FF2B5EF4-FFF2-40B4-BE49-F238E27FC236}">
                <a16:creationId xmlns:a16="http://schemas.microsoft.com/office/drawing/2014/main" id="{7F55F605-7486-4645-82C9-78BCF60FBF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576267EF-0139-485B-975C-8F7CC2FE092F}"/>
              </a:ext>
            </a:extLst>
          </p:cNvPr>
          <p:cNvSpPr>
            <a:spLocks noGrp="1" noRot="1" noChangeAspect="1" noChangeArrowheads="1" noTextEdit="1"/>
          </p:cNvSpPr>
          <p:nvPr>
            <p:ph type="sldImg"/>
          </p:nvPr>
        </p:nvSpPr>
        <p:spPr>
          <a:xfrm>
            <a:off x="403225" y="701675"/>
            <a:ext cx="6183313" cy="3479800"/>
          </a:xfrm>
          <a:ln/>
        </p:spPr>
      </p:sp>
      <p:sp>
        <p:nvSpPr>
          <p:cNvPr id="126979" name="Notes Placeholder 2">
            <a:extLst>
              <a:ext uri="{FF2B5EF4-FFF2-40B4-BE49-F238E27FC236}">
                <a16:creationId xmlns:a16="http://schemas.microsoft.com/office/drawing/2014/main" id="{65B72A3A-F1A3-450E-A495-36CD935669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B0F4D0B8-A14F-41EA-AC14-873D72C1E1DB}"/>
              </a:ext>
            </a:extLst>
          </p:cNvPr>
          <p:cNvSpPr>
            <a:spLocks noGrp="1" noRot="1" noChangeAspect="1" noChangeArrowheads="1" noTextEdit="1"/>
          </p:cNvSpPr>
          <p:nvPr>
            <p:ph type="sldImg"/>
          </p:nvPr>
        </p:nvSpPr>
        <p:spPr>
          <a:xfrm>
            <a:off x="403225" y="701675"/>
            <a:ext cx="6183313" cy="3479800"/>
          </a:xfrm>
          <a:ln/>
        </p:spPr>
      </p:sp>
      <p:sp>
        <p:nvSpPr>
          <p:cNvPr id="129027" name="Rectangle 3">
            <a:extLst>
              <a:ext uri="{FF2B5EF4-FFF2-40B4-BE49-F238E27FC236}">
                <a16:creationId xmlns:a16="http://schemas.microsoft.com/office/drawing/2014/main" id="{061E06CA-DFF2-43B7-BE87-1A3F17A8FC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1C906F4-2AAD-4A39-8451-ACC61057734A}"/>
              </a:ext>
            </a:extLst>
          </p:cNvPr>
          <p:cNvSpPr>
            <a:spLocks noGrp="1" noRot="1" noChangeAspect="1" noChangeArrowheads="1" noTextEdit="1"/>
          </p:cNvSpPr>
          <p:nvPr>
            <p:ph type="sldImg"/>
          </p:nvPr>
        </p:nvSpPr>
        <p:spPr>
          <a:xfrm>
            <a:off x="403225" y="701675"/>
            <a:ext cx="6183313" cy="3479800"/>
          </a:xfrm>
          <a:ln/>
        </p:spPr>
      </p:sp>
      <p:sp>
        <p:nvSpPr>
          <p:cNvPr id="131075" name="Rectangle 3">
            <a:extLst>
              <a:ext uri="{FF2B5EF4-FFF2-40B4-BE49-F238E27FC236}">
                <a16:creationId xmlns:a16="http://schemas.microsoft.com/office/drawing/2014/main" id="{B3974B18-D72B-4390-9D02-50E393F7FC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Conduct Recordkeeping Exercises if time permits.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081933C0-AE0E-4454-8E95-217502B0C595}"/>
              </a:ext>
            </a:extLst>
          </p:cNvPr>
          <p:cNvSpPr>
            <a:spLocks noGrp="1" noRot="1" noChangeAspect="1" noChangeArrowheads="1" noTextEdit="1"/>
          </p:cNvSpPr>
          <p:nvPr>
            <p:ph type="sldImg"/>
          </p:nvPr>
        </p:nvSpPr>
        <p:spPr>
          <a:xfrm>
            <a:off x="403225" y="701675"/>
            <a:ext cx="6183313" cy="3479800"/>
          </a:xfrm>
          <a:ln/>
        </p:spPr>
      </p:sp>
      <p:sp>
        <p:nvSpPr>
          <p:cNvPr id="139267" name="Notes Placeholder 2">
            <a:extLst>
              <a:ext uri="{FF2B5EF4-FFF2-40B4-BE49-F238E27FC236}">
                <a16:creationId xmlns:a16="http://schemas.microsoft.com/office/drawing/2014/main" id="{D46F4998-711A-470B-B80A-F07C287076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From Deb Z - Restriction are never reportable, but are recordable if the restrictions prevent them from doing any part of their normal job that they would do in a 7 day period.  Once those restrictions prevent them from doing their normal job - it goes on the log.</a:t>
            </a:r>
          </a:p>
          <a:p>
            <a:endParaRPr lang="en-US" altLang="en-US" dirty="0"/>
          </a:p>
          <a:p>
            <a:r>
              <a:rPr lang="en-US" altLang="en-US" dirty="0"/>
              <a:t>1112(2) How do I decide if the injury or illness resulted in restricted work?  Restricted work occurs when, as the result of a work-related injury or illness, either of the following occurs: (a) You keep the employee from performing 1 or more of the routine functions of his or her job, or from working the full workday that he or she would otherwise have been scheduled to work. (b) A physician or other licensed health care professional recommends that the employee not perform 1 or more of the routine functions of his or her job, or not work the full workday that he or she would otherwise have been scheduled to work. (3) What is meant by "routine functions"?</a:t>
            </a:r>
          </a:p>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BDBE5BC0-8AE4-4955-9001-0FB8A82690C5}"/>
              </a:ext>
            </a:extLst>
          </p:cNvPr>
          <p:cNvSpPr>
            <a:spLocks noGrp="1" noRot="1" noChangeAspect="1" noChangeArrowheads="1" noTextEdit="1"/>
          </p:cNvSpPr>
          <p:nvPr>
            <p:ph type="sldImg"/>
          </p:nvPr>
        </p:nvSpPr>
        <p:spPr>
          <a:xfrm>
            <a:off x="403225" y="701675"/>
            <a:ext cx="6183313" cy="3479800"/>
          </a:xfrm>
          <a:ln/>
        </p:spPr>
      </p:sp>
      <p:sp>
        <p:nvSpPr>
          <p:cNvPr id="141315" name="Notes Placeholder 2">
            <a:extLst>
              <a:ext uri="{FF2B5EF4-FFF2-40B4-BE49-F238E27FC236}">
                <a16:creationId xmlns:a16="http://schemas.microsoft.com/office/drawing/2014/main" id="{B3BEE527-C7D9-4B9F-A6E1-42B8213E0C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1112d(6) What if a physician or other licensed health care professional recommends medical treatment but the employee does not follow the recommendation?  If a physician or other licensed health care professional recommends medical treatment, you should encourage the injured or ill employee to follow that recommendation. However, you must record the case even if the injured or ill employee does not follow the physician or other licensed health care professional's recommendation. </a:t>
            </a:r>
          </a:p>
          <a:p>
            <a:r>
              <a:rPr lang="en-US" alt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E6F41D7-EB38-44C5-8A68-0C0AE4283A4C}"/>
              </a:ext>
            </a:extLst>
          </p:cNvPr>
          <p:cNvSpPr>
            <a:spLocks noGrp="1" noRot="1" noChangeAspect="1" noChangeArrowheads="1" noTextEdit="1"/>
          </p:cNvSpPr>
          <p:nvPr>
            <p:ph type="sldImg"/>
          </p:nvPr>
        </p:nvSpPr>
        <p:spPr>
          <a:xfrm>
            <a:off x="403225" y="701675"/>
            <a:ext cx="6183313" cy="3479800"/>
          </a:xfrm>
          <a:ln cap="flat"/>
        </p:spPr>
      </p:sp>
      <p:sp>
        <p:nvSpPr>
          <p:cNvPr id="25603" name="Rectangle 3">
            <a:extLst>
              <a:ext uri="{FF2B5EF4-FFF2-40B4-BE49-F238E27FC236}">
                <a16:creationId xmlns:a16="http://schemas.microsoft.com/office/drawing/2014/main" id="{89F576D3-7D53-4133-A2DB-D4416F264B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b="1"/>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1130D6D4-981E-46F5-B60D-33CFC913FD89}"/>
              </a:ext>
            </a:extLst>
          </p:cNvPr>
          <p:cNvSpPr>
            <a:spLocks noGrp="1" noRot="1" noChangeAspect="1" noChangeArrowheads="1" noTextEdit="1"/>
          </p:cNvSpPr>
          <p:nvPr>
            <p:ph type="sldImg"/>
          </p:nvPr>
        </p:nvSpPr>
        <p:spPr>
          <a:xfrm>
            <a:off x="403225" y="701675"/>
            <a:ext cx="6183313" cy="3479800"/>
          </a:xfrm>
          <a:ln/>
        </p:spPr>
      </p:sp>
      <p:sp>
        <p:nvSpPr>
          <p:cNvPr id="153603" name="Rectangle 3">
            <a:extLst>
              <a:ext uri="{FF2B5EF4-FFF2-40B4-BE49-F238E27FC236}">
                <a16:creationId xmlns:a16="http://schemas.microsoft.com/office/drawing/2014/main" id="{FFA523E3-B50B-4126-AFD9-5ECA1443B0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2453E9D-3232-4580-AE83-2CEA906960C3}"/>
              </a:ext>
            </a:extLst>
          </p:cNvPr>
          <p:cNvSpPr>
            <a:spLocks noGrp="1" noRot="1" noChangeAspect="1" noChangeArrowheads="1" noTextEdit="1"/>
          </p:cNvSpPr>
          <p:nvPr>
            <p:ph type="sldImg"/>
          </p:nvPr>
        </p:nvSpPr>
        <p:spPr>
          <a:xfrm>
            <a:off x="403225" y="701675"/>
            <a:ext cx="6183313" cy="3479800"/>
          </a:xfrm>
          <a:ln cap="flat"/>
        </p:spPr>
      </p:sp>
      <p:sp>
        <p:nvSpPr>
          <p:cNvPr id="27651" name="Rectangle 3">
            <a:extLst>
              <a:ext uri="{FF2B5EF4-FFF2-40B4-BE49-F238E27FC236}">
                <a16:creationId xmlns:a16="http://schemas.microsoft.com/office/drawing/2014/main" id="{454A37B8-0580-4562-A8FD-7F42DCCD39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b="1"/>
          </a:p>
          <a:p>
            <a:pPr eaLnBrk="1" hangingPunct="1"/>
            <a:r>
              <a:rPr lang="en-US" altLang="en-US" b="1"/>
              <a:t>Rule 1110. </a:t>
            </a:r>
            <a:r>
              <a:rPr lang="en-US" altLang="en-US"/>
              <a:t>You must consider an injury or illness to be work-related if an event or exposure in the work environment either caused or contributed to the resulting condition or significantly aggravated a preexisting injury or illness. Work-relatedness is presumed for injuries and illnesses resulting from events or exposures occurring in the work environment, unless an exception in R 408.22110a(4) specifically applies. </a:t>
            </a:r>
            <a:endParaRPr lang="en-US" alt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BD9188A-2A34-4C3B-A0D9-0A64C5F555F4}"/>
              </a:ext>
            </a:extLst>
          </p:cNvPr>
          <p:cNvSpPr>
            <a:spLocks noGrp="1" noRot="1" noChangeAspect="1" noChangeArrowheads="1" noTextEdit="1"/>
          </p:cNvSpPr>
          <p:nvPr>
            <p:ph type="sldImg"/>
          </p:nvPr>
        </p:nvSpPr>
        <p:spPr>
          <a:xfrm>
            <a:off x="838200" y="469900"/>
            <a:ext cx="5322888" cy="2995613"/>
          </a:xfrm>
          <a:ln cap="flat"/>
        </p:spPr>
      </p:sp>
      <p:sp>
        <p:nvSpPr>
          <p:cNvPr id="29699" name="Rectangle 3">
            <a:extLst>
              <a:ext uri="{FF2B5EF4-FFF2-40B4-BE49-F238E27FC236}">
                <a16:creationId xmlns:a16="http://schemas.microsoft.com/office/drawing/2014/main" id="{93412E10-AB73-4111-937C-020AAB32529B}"/>
              </a:ext>
            </a:extLst>
          </p:cNvPr>
          <p:cNvSpPr>
            <a:spLocks noGrp="1" noChangeArrowheads="1"/>
          </p:cNvSpPr>
          <p:nvPr>
            <p:ph type="body" idx="1"/>
          </p:nvPr>
        </p:nvSpPr>
        <p:spPr>
          <a:xfrm>
            <a:off x="533400" y="3886200"/>
            <a:ext cx="6172200" cy="4672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R 408.22110a(5) </a:t>
            </a:r>
            <a:r>
              <a:rPr lang="en-US" altLang="en-US" dirty="0"/>
              <a:t>	</a:t>
            </a:r>
          </a:p>
          <a:p>
            <a:r>
              <a:rPr lang="en-US" altLang="en-US" dirty="0"/>
              <a:t>(a)At the time of the injury or illness, the employee was present in the work environment as a member of the general public rather than as an employee. </a:t>
            </a:r>
          </a:p>
          <a:p>
            <a:r>
              <a:rPr lang="en-US" altLang="en-US" dirty="0"/>
              <a:t>(b) The injury or illness involves signs or symptoms that surface at work but result solely from a non-work-related event or exposure that occurs outside the work environment. 	</a:t>
            </a:r>
          </a:p>
          <a:p>
            <a:r>
              <a:rPr lang="en-US" altLang="en-US" dirty="0"/>
              <a:t>(c) The injury or illness results solely from voluntary participation in a wellness program or in a medical, fitness, or recreational activity such as blood donation, physical examination, flu shot, exercise class, racquetball, or baseball. 	</a:t>
            </a:r>
          </a:p>
          <a:p>
            <a:r>
              <a:rPr lang="en-US" altLang="en-US" dirty="0"/>
              <a:t>(d) The injury or illness is solely the result of an employee eating, drinking, or preparing food or drink for personal consumption whether bought on the employer's premises or brought in. </a:t>
            </a:r>
          </a:p>
          <a:p>
            <a:r>
              <a:rPr lang="en-US" altLang="en-US" dirty="0"/>
              <a:t>For example, if the employee is injured by choking on a sandwich while in the employer's establishment, the case would not be considered work-related. </a:t>
            </a:r>
          </a:p>
          <a:p>
            <a:r>
              <a:rPr lang="en-US" altLang="en-US" dirty="0"/>
              <a:t>Note: If the employee is made ill by ingesting food contaminated by workplace contaminants, such as lead, or gets food poisoning from food supplied by the employer, then the case would be considered work-related.</a:t>
            </a:r>
          </a:p>
          <a:p>
            <a:pPr eaLnBrk="1" hangingPunct="1"/>
            <a:endParaRPr lang="en-US" alt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7172C2C-F987-40EA-B3AA-14DD85197BFA}"/>
              </a:ext>
            </a:extLst>
          </p:cNvPr>
          <p:cNvSpPr>
            <a:spLocks noGrp="1" noRot="1" noChangeAspect="1" noChangeArrowheads="1" noTextEdit="1"/>
          </p:cNvSpPr>
          <p:nvPr>
            <p:ph type="sldImg"/>
          </p:nvPr>
        </p:nvSpPr>
        <p:spPr>
          <a:xfrm>
            <a:off x="403225" y="701675"/>
            <a:ext cx="6183313" cy="3479800"/>
          </a:xfrm>
          <a:ln cap="flat"/>
        </p:spPr>
      </p:sp>
      <p:sp>
        <p:nvSpPr>
          <p:cNvPr id="31747" name="Rectangle 3">
            <a:extLst>
              <a:ext uri="{FF2B5EF4-FFF2-40B4-BE49-F238E27FC236}">
                <a16:creationId xmlns:a16="http://schemas.microsoft.com/office/drawing/2014/main" id="{951C7191-CD81-415A-9AC1-86383A95C75B}"/>
              </a:ext>
            </a:extLst>
          </p:cNvPr>
          <p:cNvSpPr>
            <a:spLocks noGrp="1" noChangeArrowheads="1"/>
          </p:cNvSpPr>
          <p:nvPr>
            <p:ph type="body" idx="1"/>
          </p:nvPr>
        </p:nvSpPr>
        <p:spPr>
          <a:xfrm>
            <a:off x="609600" y="4419600"/>
            <a:ext cx="58674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t>R 408.22110a(5) </a:t>
            </a:r>
            <a:r>
              <a:rPr lang="en-US" altLang="en-US" dirty="0"/>
              <a:t>	</a:t>
            </a:r>
          </a:p>
          <a:p>
            <a:r>
              <a:rPr lang="en-US" altLang="en-US" dirty="0"/>
              <a:t>	</a:t>
            </a:r>
          </a:p>
          <a:p>
            <a:r>
              <a:rPr lang="en-US" altLang="en-US" dirty="0"/>
              <a:t>(e) The injury or illness is solely the result of an employee doing personal tasks, unrelated to his or her employment, at the establishment outside of the employee's assigned working hours. 	</a:t>
            </a:r>
          </a:p>
          <a:p>
            <a:r>
              <a:rPr lang="en-US" altLang="en-US" dirty="0"/>
              <a:t>(f) The injury or illness is solely the result of personal grooming, self-medication for a non-work-related condition, or is intentionally self-inflicted. 	</a:t>
            </a:r>
          </a:p>
          <a:p>
            <a:r>
              <a:rPr lang="en-US" altLang="en-US" dirty="0"/>
              <a:t>(g) The injury or illness is caused by a motor vehicle accident and occurs on a company parking lot or company access road while the employee is commuting to or from work. 	</a:t>
            </a:r>
          </a:p>
          <a:p>
            <a:r>
              <a:rPr lang="en-US" altLang="en-US" dirty="0"/>
              <a:t>(h) The illness is the common cold or flu. Note: Contagious diseases such as tuberculosis, brucellosis, hepatitis A, or plague are considered work-related if the employee is infected at work. 	</a:t>
            </a:r>
          </a:p>
          <a:p>
            <a:r>
              <a:rPr lang="en-US" altLang="en-US" dirty="0"/>
              <a:t>(</a:t>
            </a:r>
            <a:r>
              <a:rPr lang="en-US" altLang="en-US" dirty="0" err="1"/>
              <a:t>i</a:t>
            </a:r>
            <a:r>
              <a:rPr lang="en-US" altLang="en-US" dirty="0"/>
              <a:t>) The illness is a mental illness. Mental illness will not be considered work-related unless the employee voluntarily provides the employer with an opinion from a physician or other licensed health care professional who has appropriate training and experience, such as a psychiatrist, psychologist, psychiatric nurse practitioner, or the like, stating that the employee has a mental illness that is work-related. 	</a:t>
            </a:r>
          </a:p>
          <a:p>
            <a:pPr eaLnBrk="1" hangingPunct="1"/>
            <a:endParaRPr lang="en-US" alt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4D61ED-0983-4D7D-AA81-B938439EC4F3}" type="slidenum">
              <a:rPr lang="en-US" altLang="en-US" smtClean="0"/>
              <a:pPr>
                <a:defRPr/>
              </a:pPr>
              <a:t>‹#›</a:t>
            </a:fld>
            <a:endParaRPr lang="en-US"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11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155460-8C8E-416B-9749-E744E985242E}" type="slidenum">
              <a:rPr lang="en-US" altLang="en-US" smtClean="0"/>
              <a:pPr>
                <a:defRPr/>
              </a:pPr>
              <a:t>‹#›</a:t>
            </a:fld>
            <a:endParaRPr lang="en-US" altLang="en-US" dirty="0"/>
          </a:p>
        </p:txBody>
      </p:sp>
    </p:spTree>
    <p:extLst>
      <p:ext uri="{BB962C8B-B14F-4D97-AF65-F5344CB8AC3E}">
        <p14:creationId xmlns:p14="http://schemas.microsoft.com/office/powerpoint/2010/main" val="53554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FFA3AB-8980-4C26-A6D7-23E159D5709C}" type="slidenum">
              <a:rPr lang="en-US" altLang="en-US" smtClean="0"/>
              <a:pPr>
                <a:defRPr/>
              </a:pPr>
              <a:t>‹#›</a:t>
            </a:fld>
            <a:endParaRPr lang="en-US" altLang="en-US" dirty="0"/>
          </a:p>
        </p:txBody>
      </p:sp>
    </p:spTree>
    <p:extLst>
      <p:ext uri="{BB962C8B-B14F-4D97-AF65-F5344CB8AC3E}">
        <p14:creationId xmlns:p14="http://schemas.microsoft.com/office/powerpoint/2010/main" val="305407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105B043-2F43-442B-99A5-5E3ECDE6D65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904703E-1E87-41AD-9829-53B68674FC2A}"/>
              </a:ext>
            </a:extLst>
          </p:cNvPr>
          <p:cNvSpPr>
            <a:spLocks noGrp="1" noChangeArrowheads="1"/>
          </p:cNvSpPr>
          <p:nvPr>
            <p:ph type="sldNum" sz="quarter" idx="11"/>
          </p:nvPr>
        </p:nvSpPr>
        <p:spPr/>
        <p:txBody>
          <a:bodyPr/>
          <a:lstStyle>
            <a:lvl1pPr>
              <a:defRPr/>
            </a:lvl1pPr>
          </a:lstStyle>
          <a:p>
            <a:pPr>
              <a:defRPr/>
            </a:pPr>
            <a:fld id="{26B7ACF6-5503-4425-8FB6-1E8D65292256}" type="slidenum">
              <a:rPr lang="en-US" altLang="en-US"/>
              <a:pPr>
                <a:defRPr/>
              </a:pPr>
              <a:t>‹#›</a:t>
            </a:fld>
            <a:endParaRPr lang="en-US" altLang="en-US" dirty="0"/>
          </a:p>
        </p:txBody>
      </p:sp>
    </p:spTree>
    <p:extLst>
      <p:ext uri="{BB962C8B-B14F-4D97-AF65-F5344CB8AC3E}">
        <p14:creationId xmlns:p14="http://schemas.microsoft.com/office/powerpoint/2010/main" val="14914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07200" y="1905000"/>
            <a:ext cx="4572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07200" y="4038600"/>
            <a:ext cx="4572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AE3E1C6-00D3-4E83-A250-545AEEAA66BE}"/>
              </a:ext>
            </a:extLst>
          </p:cNvPr>
          <p:cNvSpPr>
            <a:spLocks noGrp="1"/>
          </p:cNvSpPr>
          <p:nvPr>
            <p:ph type="dt" sz="half" idx="10"/>
          </p:nvPr>
        </p:nvSpPr>
        <p:spPr>
          <a:xfrm>
            <a:off x="7010400" y="6096000"/>
            <a:ext cx="2540000" cy="45720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DC398C3D-6BB1-4AF5-BFDC-0F25454203B7}"/>
              </a:ext>
            </a:extLst>
          </p:cNvPr>
          <p:cNvSpPr>
            <a:spLocks noGrp="1"/>
          </p:cNvSpPr>
          <p:nvPr>
            <p:ph type="ftr" sz="quarter" idx="11"/>
          </p:nvPr>
        </p:nvSpPr>
        <p:spPr>
          <a:xfrm>
            <a:off x="2438400" y="6172200"/>
            <a:ext cx="3860800" cy="4572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8C2457D6-1ED2-4EB2-8E56-5228F2AC1A65}"/>
              </a:ext>
            </a:extLst>
          </p:cNvPr>
          <p:cNvSpPr>
            <a:spLocks noGrp="1"/>
          </p:cNvSpPr>
          <p:nvPr>
            <p:ph type="sldNum" sz="quarter" idx="12"/>
          </p:nvPr>
        </p:nvSpPr>
        <p:spPr>
          <a:xfrm>
            <a:off x="10566400" y="6248400"/>
            <a:ext cx="1117600" cy="457200"/>
          </a:xfrm>
        </p:spPr>
        <p:txBody>
          <a:bodyPr/>
          <a:lstStyle>
            <a:lvl1pPr>
              <a:defRPr/>
            </a:lvl1pPr>
          </a:lstStyle>
          <a:p>
            <a:pPr>
              <a:defRPr/>
            </a:pPr>
            <a:fld id="{D414DD5B-ED83-4752-BA83-54E415C8B647}" type="slidenum">
              <a:rPr lang="en-US"/>
              <a:pPr>
                <a:defRPr/>
              </a:pPr>
              <a:t>‹#›</a:t>
            </a:fld>
            <a:endParaRPr lang="en-US" dirty="0"/>
          </a:p>
        </p:txBody>
      </p:sp>
    </p:spTree>
    <p:extLst>
      <p:ext uri="{BB962C8B-B14F-4D97-AF65-F5344CB8AC3E}">
        <p14:creationId xmlns:p14="http://schemas.microsoft.com/office/powerpoint/2010/main" val="3256972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451F1-A81D-47B6-A5EF-11DAA5C5ACE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16284F8-6154-44D1-A191-5776B71AA0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D85AB5-5AB7-41FC-BA2B-B9891A3BEB41}"/>
              </a:ext>
            </a:extLst>
          </p:cNvPr>
          <p:cNvSpPr>
            <a:spLocks noGrp="1"/>
          </p:cNvSpPr>
          <p:nvPr>
            <p:ph type="sldNum" sz="quarter" idx="12"/>
          </p:nvPr>
        </p:nvSpPr>
        <p:spPr/>
        <p:txBody>
          <a:bodyPr/>
          <a:lstStyle>
            <a:lvl1pPr>
              <a:defRPr/>
            </a:lvl1pPr>
          </a:lstStyle>
          <a:p>
            <a:pPr>
              <a:defRPr/>
            </a:pPr>
            <a:fld id="{A6BC0D0E-F47F-4B38-838E-20322779526B}" type="slidenum">
              <a:rPr lang="en-US" altLang="en-US"/>
              <a:pPr>
                <a:defRPr/>
              </a:pPr>
              <a:t>‹#›</a:t>
            </a:fld>
            <a:endParaRPr lang="en-US" altLang="en-US" dirty="0"/>
          </a:p>
        </p:txBody>
      </p:sp>
    </p:spTree>
    <p:extLst>
      <p:ext uri="{BB962C8B-B14F-4D97-AF65-F5344CB8AC3E}">
        <p14:creationId xmlns:p14="http://schemas.microsoft.com/office/powerpoint/2010/main" val="196492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074613-45B9-4F0C-BF43-4F0902C4B6F3}" type="slidenum">
              <a:rPr lang="en-US" altLang="en-US" smtClean="0"/>
              <a:pPr>
                <a:defRPr/>
              </a:pPr>
              <a:t>‹#›</a:t>
            </a:fld>
            <a:endParaRPr lang="en-US" altLang="en-US" dirty="0"/>
          </a:p>
        </p:txBody>
      </p:sp>
    </p:spTree>
    <p:extLst>
      <p:ext uri="{BB962C8B-B14F-4D97-AF65-F5344CB8AC3E}">
        <p14:creationId xmlns:p14="http://schemas.microsoft.com/office/powerpoint/2010/main" val="34775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979527-74C3-4D53-B088-863F088DF9F0}" type="slidenum">
              <a:rPr lang="en-US" altLang="en-US" smtClean="0"/>
              <a:pPr>
                <a:defRPr/>
              </a:pPr>
              <a:t>‹#›</a:t>
            </a:fld>
            <a:endParaRPr lang="en-US"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00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6CFF11-C432-4BA0-B3FE-2ECCB1B04460}" type="slidenum">
              <a:rPr lang="en-US" altLang="en-US" smtClean="0"/>
              <a:pPr>
                <a:defRPr/>
              </a:pPr>
              <a:t>‹#›</a:t>
            </a:fld>
            <a:endParaRPr lang="en-US" altLang="en-US" dirty="0"/>
          </a:p>
        </p:txBody>
      </p:sp>
    </p:spTree>
    <p:extLst>
      <p:ext uri="{BB962C8B-B14F-4D97-AF65-F5344CB8AC3E}">
        <p14:creationId xmlns:p14="http://schemas.microsoft.com/office/powerpoint/2010/main" val="84688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44FA6DC-97A1-4DFD-AAFC-184CAB27515C}" type="slidenum">
              <a:rPr lang="en-US" altLang="en-US" smtClean="0"/>
              <a:pPr>
                <a:defRPr/>
              </a:pPr>
              <a:t>‹#›</a:t>
            </a:fld>
            <a:endParaRPr lang="en-US" altLang="en-US" dirty="0"/>
          </a:p>
        </p:txBody>
      </p:sp>
    </p:spTree>
    <p:extLst>
      <p:ext uri="{BB962C8B-B14F-4D97-AF65-F5344CB8AC3E}">
        <p14:creationId xmlns:p14="http://schemas.microsoft.com/office/powerpoint/2010/main" val="193742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5B9DD44-E797-453B-AF0D-DEAA015C9C8D}" type="slidenum">
              <a:rPr lang="en-US" altLang="en-US" smtClean="0"/>
              <a:pPr>
                <a:defRPr/>
              </a:pPr>
              <a:t>‹#›</a:t>
            </a:fld>
            <a:endParaRPr lang="en-US" altLang="en-US" dirty="0"/>
          </a:p>
        </p:txBody>
      </p:sp>
    </p:spTree>
    <p:extLst>
      <p:ext uri="{BB962C8B-B14F-4D97-AF65-F5344CB8AC3E}">
        <p14:creationId xmlns:p14="http://schemas.microsoft.com/office/powerpoint/2010/main" val="426355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CDF0330B-25DA-4FBE-A91C-68E8916D676E}" type="slidenum">
              <a:rPr lang="en-US" altLang="en-US" smtClean="0"/>
              <a:pPr>
                <a:defRPr/>
              </a:pPr>
              <a:t>‹#›</a:t>
            </a:fld>
            <a:endParaRPr lang="en-US" altLang="en-US" dirty="0"/>
          </a:p>
        </p:txBody>
      </p:sp>
    </p:spTree>
    <p:extLst>
      <p:ext uri="{BB962C8B-B14F-4D97-AF65-F5344CB8AC3E}">
        <p14:creationId xmlns:p14="http://schemas.microsoft.com/office/powerpoint/2010/main" val="154542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A1148DB-371D-4BBE-9C43-28C93068D8D9}" type="slidenum">
              <a:rPr lang="en-US" altLang="en-US" smtClean="0"/>
              <a:pPr>
                <a:defRPr/>
              </a:pPr>
              <a:t>‹#›</a:t>
            </a:fld>
            <a:endParaRPr lang="en-US" altLang="en-US" dirty="0"/>
          </a:p>
        </p:txBody>
      </p:sp>
    </p:spTree>
    <p:extLst>
      <p:ext uri="{BB962C8B-B14F-4D97-AF65-F5344CB8AC3E}">
        <p14:creationId xmlns:p14="http://schemas.microsoft.com/office/powerpoint/2010/main" val="299680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0452F7-A025-4905-BDA9-41561DEDB6E8}" type="slidenum">
              <a:rPr lang="en-US" altLang="en-US" smtClean="0"/>
              <a:pPr>
                <a:defRPr/>
              </a:pPr>
              <a:t>‹#›</a:t>
            </a:fld>
            <a:endParaRPr lang="en-US" altLang="en-US" dirty="0"/>
          </a:p>
        </p:txBody>
      </p:sp>
    </p:spTree>
    <p:extLst>
      <p:ext uri="{BB962C8B-B14F-4D97-AF65-F5344CB8AC3E}">
        <p14:creationId xmlns:p14="http://schemas.microsoft.com/office/powerpoint/2010/main" val="393225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4DB254DB-08C5-437B-A8F5-01745CEEB5C4}" type="slidenum">
              <a:rPr lang="en-US" altLang="en-US" smtClean="0"/>
              <a:pPr>
                <a:defRPr/>
              </a:pPr>
              <a:t>‹#›</a:t>
            </a:fld>
            <a:endParaRPr lang="en-US" alt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815841"/>
      </p:ext>
    </p:extLst>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 id="2147485082" r:id="rId12"/>
    <p:sldLayoutId id="2147485083" r:id="rId13"/>
    <p:sldLayoutId id="2147485061" r:id="rId14"/>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hyperlink" Target="http://www.michigan.gov/documents/lara/lara_miosha_cet0193_473459_7.doc?20150817104229"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1.png"/><Relationship Id="rId4" Type="http://schemas.openxmlformats.org/officeDocument/2006/relationships/hyperlink" Target="https://www.osha.gov/recordkeeping/RKinterpretations.html"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12.png"/><Relationship Id="rId4" Type="http://schemas.openxmlformats.org/officeDocument/2006/relationships/hyperlink" Target="https://www.osha.gov/recordkeeping/faq_search/index.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53.xml"/><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hyperlink" Target="https://www.bls.gov/iif/oshsum.htm" TargetMode="External"/><Relationship Id="rId4" Type="http://schemas.openxmlformats.org/officeDocument/2006/relationships/hyperlink" Target="http://www.michigan.gov/lara/0,4601,7-154-11407_30929-39936--,00.html"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hyperlink" Target="https://www.osha.gov/laws-regs/standardinterpretations/2014-10-20-0" TargetMode="External"/><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hyperlink" Target="https://www.osha.gov/recordkeeping/faq_search/index.html" TargetMode="External"/><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hyperlink" Target="https://www.osha.gov/laws-regs/standardinterpretations/1999-08-04" TargetMode="Externa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80.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AC82B3B-DD71-4868-AF95-E6B05F40A72E}"/>
              </a:ext>
            </a:extLst>
          </p:cNvPr>
          <p:cNvSpPr>
            <a:spLocks noGrp="1" noChangeArrowheads="1"/>
          </p:cNvSpPr>
          <p:nvPr>
            <p:ph type="ctrTitle"/>
          </p:nvPr>
        </p:nvSpPr>
        <p:spPr>
          <a:xfrm>
            <a:off x="1695450" y="457200"/>
            <a:ext cx="8610600" cy="1143000"/>
          </a:xfrm>
        </p:spPr>
        <p:txBody>
          <a:bodyPr>
            <a:normAutofit fontScale="90000"/>
          </a:bodyPr>
          <a:lstStyle/>
          <a:p>
            <a:pPr eaLnBrk="1" fontAlgn="auto" hangingPunct="1">
              <a:spcAft>
                <a:spcPts val="0"/>
              </a:spcAft>
              <a:defRPr/>
            </a:pPr>
            <a:r>
              <a:rPr lang="en-US" altLang="en-US" b="1" dirty="0"/>
              <a:t>MIOSHA Recordkeeping</a:t>
            </a:r>
          </a:p>
        </p:txBody>
      </p:sp>
      <p:sp>
        <p:nvSpPr>
          <p:cNvPr id="2051" name="Rectangle 3">
            <a:extLst>
              <a:ext uri="{FF2B5EF4-FFF2-40B4-BE49-F238E27FC236}">
                <a16:creationId xmlns:a16="http://schemas.microsoft.com/office/drawing/2014/main" id="{0E76CBEC-9389-40D7-8853-B62914420775}"/>
              </a:ext>
            </a:extLst>
          </p:cNvPr>
          <p:cNvSpPr>
            <a:spLocks noGrp="1" noChangeArrowheads="1"/>
          </p:cNvSpPr>
          <p:nvPr>
            <p:ph type="subTitle" idx="1"/>
          </p:nvPr>
        </p:nvSpPr>
        <p:spPr>
          <a:xfrm>
            <a:off x="1828800" y="1609725"/>
            <a:ext cx="9067800" cy="990600"/>
          </a:xfrm>
        </p:spPr>
        <p:txBody>
          <a:bodyPr rtlCol="0"/>
          <a:lstStyle/>
          <a:p>
            <a:pPr eaLnBrk="1" fontAlgn="auto" hangingPunct="1">
              <a:defRPr/>
            </a:pPr>
            <a:r>
              <a:rPr lang="en-US" dirty="0">
                <a:solidFill>
                  <a:schemeClr val="tx1"/>
                </a:solidFill>
              </a:rPr>
              <a:t>Part 11. Recording and Reporting </a:t>
            </a:r>
            <a:br>
              <a:rPr lang="en-US" dirty="0">
                <a:solidFill>
                  <a:schemeClr val="tx1"/>
                </a:solidFill>
              </a:rPr>
            </a:br>
            <a:r>
              <a:rPr lang="en-US" dirty="0">
                <a:solidFill>
                  <a:schemeClr val="tx1"/>
                </a:solidFill>
              </a:rPr>
              <a:t>Occupational Injuries and Illnesses</a:t>
            </a:r>
            <a:endParaRPr lang="en-US" dirty="0"/>
          </a:p>
        </p:txBody>
      </p:sp>
      <p:pic>
        <p:nvPicPr>
          <p:cNvPr id="11268" name="Picture 6" descr="new MIOSHA logo">
            <a:extLst>
              <a:ext uri="{FF2B5EF4-FFF2-40B4-BE49-F238E27FC236}">
                <a16:creationId xmlns:a16="http://schemas.microsoft.com/office/drawing/2014/main" id="{4F5E7B44-74CF-41B0-89BC-16279B1FF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5870576"/>
            <a:ext cx="10668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CIS_WSH_300_hand">
            <a:extLst>
              <a:ext uri="{FF2B5EF4-FFF2-40B4-BE49-F238E27FC236}">
                <a16:creationId xmlns:a16="http://schemas.microsoft.com/office/drawing/2014/main" id="{2A6574E8-4942-4DB9-B3E8-EBC8A4AB57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25" y="2297113"/>
            <a:ext cx="27622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0">
            <a:extLst>
              <a:ext uri="{FF2B5EF4-FFF2-40B4-BE49-F238E27FC236}">
                <a16:creationId xmlns:a16="http://schemas.microsoft.com/office/drawing/2014/main" id="{16916588-632A-405C-A603-BD9A2F8097BC}"/>
              </a:ext>
            </a:extLst>
          </p:cNvPr>
          <p:cNvSpPr>
            <a:spLocks noChangeArrowheads="1"/>
          </p:cNvSpPr>
          <p:nvPr/>
        </p:nvSpPr>
        <p:spPr bwMode="auto">
          <a:xfrm>
            <a:off x="1905000" y="4419600"/>
            <a:ext cx="8534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Bef>
                <a:spcPct val="20000"/>
              </a:spcBef>
            </a:pPr>
            <a:r>
              <a:rPr lang="en-US" altLang="en-US" sz="1900" b="1">
                <a:latin typeface="Arial" panose="020B0604020202020204" pitchFamily="34" charset="0"/>
                <a:cs typeface="Arial" panose="020B0604020202020204" pitchFamily="34" charset="0"/>
              </a:rPr>
              <a:t>Presented By:</a:t>
            </a:r>
          </a:p>
          <a:p>
            <a:pPr algn="ctr" eaLnBrk="1" hangingPunct="1">
              <a:lnSpc>
                <a:spcPct val="90000"/>
              </a:lnSpc>
              <a:spcBef>
                <a:spcPct val="20000"/>
              </a:spcBef>
            </a:pPr>
            <a:r>
              <a:rPr lang="en-US" altLang="en-US" sz="1900" b="1">
                <a:latin typeface="Arial" panose="020B0604020202020204" pitchFamily="34" charset="0"/>
                <a:cs typeface="Arial" panose="020B0604020202020204" pitchFamily="34" charset="0"/>
              </a:rPr>
              <a:t>Consultation Education and Training (CET) Division</a:t>
            </a:r>
          </a:p>
          <a:p>
            <a:pPr algn="ctr" eaLnBrk="1" hangingPunct="1">
              <a:lnSpc>
                <a:spcPct val="90000"/>
              </a:lnSpc>
              <a:spcBef>
                <a:spcPct val="20000"/>
              </a:spcBef>
            </a:pPr>
            <a:r>
              <a:rPr lang="en-US" altLang="en-US" sz="1900" b="1">
                <a:latin typeface="Arial" panose="020B0604020202020204" pitchFamily="34" charset="0"/>
                <a:cs typeface="Arial" panose="020B0604020202020204" pitchFamily="34" charset="0"/>
              </a:rPr>
              <a:t>Michigan Occupational Safety and Health Administration</a:t>
            </a:r>
          </a:p>
          <a:p>
            <a:pPr algn="ctr" eaLnBrk="1" hangingPunct="1">
              <a:lnSpc>
                <a:spcPct val="90000"/>
              </a:lnSpc>
              <a:spcBef>
                <a:spcPct val="20000"/>
              </a:spcBef>
            </a:pPr>
            <a:r>
              <a:rPr lang="en-US" altLang="en-US" sz="1900" b="1">
                <a:latin typeface="Arial" panose="020B0604020202020204" pitchFamily="34" charset="0"/>
                <a:cs typeface="Arial" panose="020B0604020202020204" pitchFamily="34" charset="0"/>
              </a:rPr>
              <a:t>Michigan Department of Licensing and Regulatory Affairs</a:t>
            </a:r>
          </a:p>
          <a:p>
            <a:pPr algn="ctr" eaLnBrk="1" hangingPunct="1">
              <a:spcBef>
                <a:spcPct val="20000"/>
              </a:spcBef>
            </a:pPr>
            <a:r>
              <a:rPr lang="en-US" altLang="en-US" sz="1900" b="1">
                <a:latin typeface="Arial" panose="020B0604020202020204" pitchFamily="34" charset="0"/>
                <a:cs typeface="Arial" panose="020B0604020202020204" pitchFamily="34" charset="0"/>
              </a:rPr>
              <a:t>www.michigan.gov/miosha</a:t>
            </a:r>
            <a:br>
              <a:rPr lang="en-US" altLang="en-US" sz="1900" b="1">
                <a:latin typeface="Arial" panose="020B0604020202020204" pitchFamily="34" charset="0"/>
                <a:cs typeface="Arial" panose="020B0604020202020204" pitchFamily="34" charset="0"/>
              </a:rPr>
            </a:br>
            <a:r>
              <a:rPr lang="en-US" altLang="en-US" sz="1900" b="1">
                <a:latin typeface="Arial" panose="020B0604020202020204" pitchFamily="34" charset="0"/>
                <a:cs typeface="Arial" panose="020B0604020202020204" pitchFamily="34" charset="0"/>
              </a:rPr>
              <a:t>517-284-7720</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80B8541-A5DA-4357-952E-7B1C03B175C1}"/>
              </a:ext>
            </a:extLst>
          </p:cNvPr>
          <p:cNvSpPr>
            <a:spLocks noGrp="1" noChangeArrowheads="1"/>
          </p:cNvSpPr>
          <p:nvPr>
            <p:ph type="title"/>
          </p:nvPr>
        </p:nvSpPr>
        <p:spPr/>
        <p:txBody>
          <a:bodyPr/>
          <a:lstStyle/>
          <a:p>
            <a:pPr algn="ct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EXCEPTIONS to Work-Relatedness</a:t>
            </a:r>
          </a:p>
        </p:txBody>
      </p:sp>
      <p:sp>
        <p:nvSpPr>
          <p:cNvPr id="57347" name="Content Placeholder 1">
            <a:extLst>
              <a:ext uri="{FF2B5EF4-FFF2-40B4-BE49-F238E27FC236}">
                <a16:creationId xmlns:a16="http://schemas.microsoft.com/office/drawing/2014/main" id="{033C4AB1-440C-411C-B20B-4B5BE5B1EA52}"/>
              </a:ext>
            </a:extLst>
          </p:cNvPr>
          <p:cNvSpPr>
            <a:spLocks noGrp="1"/>
          </p:cNvSpPr>
          <p:nvPr>
            <p:ph idx="1"/>
          </p:nvPr>
        </p:nvSpPr>
        <p:spPr/>
        <p:txBody>
          <a:bodyPr/>
          <a:lstStyle/>
          <a:p>
            <a:pPr marL="233363" indent="-233363" eaLnBrk="1" hangingPunct="1">
              <a:buFont typeface="Arial" panose="020B0604020202020204" pitchFamily="34" charset="0"/>
              <a:buChar char="•"/>
              <a:defRPr/>
            </a:pPr>
            <a:r>
              <a:rPr lang="en-US" altLang="en-US" sz="2800" dirty="0">
                <a:cs typeface="Arial" panose="020B0604020202020204" pitchFamily="34" charset="0"/>
              </a:rPr>
              <a:t>Personal tasks </a:t>
            </a:r>
          </a:p>
          <a:p>
            <a:pPr marL="233363" indent="-233363" eaLnBrk="1" hangingPunct="1">
              <a:buFont typeface="Arial" panose="020B0604020202020204" pitchFamily="34" charset="0"/>
              <a:buChar char="•"/>
              <a:defRPr/>
            </a:pPr>
            <a:r>
              <a:rPr lang="en-US" altLang="en-US" sz="2800" dirty="0">
                <a:cs typeface="Arial" panose="020B0604020202020204" pitchFamily="34" charset="0"/>
              </a:rPr>
              <a:t>Personal grooming, self-medication</a:t>
            </a:r>
          </a:p>
          <a:p>
            <a:pPr marL="233363" indent="-233363" eaLnBrk="1" hangingPunct="1">
              <a:buFont typeface="Arial" panose="020B0604020202020204" pitchFamily="34" charset="0"/>
              <a:buChar char="•"/>
              <a:defRPr/>
            </a:pPr>
            <a:r>
              <a:rPr lang="en-US" altLang="en-US" sz="2800" dirty="0">
                <a:cs typeface="Arial" panose="020B0604020202020204" pitchFamily="34" charset="0"/>
              </a:rPr>
              <a:t>Motor vehicle accident while commuting</a:t>
            </a:r>
          </a:p>
          <a:p>
            <a:pPr marL="233363" indent="-233363" eaLnBrk="1" hangingPunct="1">
              <a:buFont typeface="Arial" panose="020B0604020202020204" pitchFamily="34" charset="0"/>
              <a:buChar char="•"/>
              <a:defRPr/>
            </a:pPr>
            <a:r>
              <a:rPr lang="en-US" altLang="en-US" sz="2800" dirty="0">
                <a:cs typeface="Arial" panose="020B0604020202020204" pitchFamily="34" charset="0"/>
              </a:rPr>
              <a:t>Common cold or flu </a:t>
            </a:r>
          </a:p>
          <a:p>
            <a:pPr marL="233363" indent="-233363" eaLnBrk="1" hangingPunct="1">
              <a:buFont typeface="Arial" panose="020B0604020202020204" pitchFamily="34" charset="0"/>
              <a:buChar char="•"/>
              <a:defRPr/>
            </a:pPr>
            <a:r>
              <a:rPr lang="en-US" altLang="en-US" sz="2800" dirty="0">
                <a:cs typeface="Arial" panose="020B0604020202020204" pitchFamily="34" charset="0"/>
              </a:rPr>
              <a:t>Mental Illness</a:t>
            </a:r>
          </a:p>
          <a:p>
            <a:pPr eaLnBrk="1" hangingPunct="1">
              <a:buFont typeface="Arial" panose="020B0604020202020204" pitchFamily="34" charset="0"/>
              <a:buChar char="•"/>
              <a:defRPr/>
            </a:pPr>
            <a:endParaRPr lang="en-US" altLang="en-US" sz="2800" dirty="0"/>
          </a:p>
        </p:txBody>
      </p:sp>
      <p:sp>
        <p:nvSpPr>
          <p:cNvPr id="30724" name="Slide Number Placeholder 3">
            <a:extLst>
              <a:ext uri="{FF2B5EF4-FFF2-40B4-BE49-F238E27FC236}">
                <a16:creationId xmlns:a16="http://schemas.microsoft.com/office/drawing/2014/main" id="{D644B6DF-CCBB-4E3E-B878-E084B0EB00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63509B83-F33C-40CE-B2BC-19F573724D03}" type="slidenum">
              <a:rPr lang="en-US" altLang="en-US" sz="1200">
                <a:latin typeface="Arial" panose="020B0604020202020204" pitchFamily="34" charset="0"/>
              </a:rPr>
              <a:pPr>
                <a:spcBef>
                  <a:spcPct val="20000"/>
                </a:spcBef>
              </a:pPr>
              <a:t>10</a:t>
            </a:fld>
            <a:endParaRPr lang="en-US" altLang="en-US" sz="1200">
              <a:latin typeface="Arial" panose="020B0604020202020204" pitchFamily="34"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3074">
            <a:extLst>
              <a:ext uri="{FF2B5EF4-FFF2-40B4-BE49-F238E27FC236}">
                <a16:creationId xmlns:a16="http://schemas.microsoft.com/office/drawing/2014/main" id="{4ED8BB0E-515A-4299-A97A-60946E415CE2}"/>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Parking Lots and Access Roads</a:t>
            </a:r>
          </a:p>
        </p:txBody>
      </p:sp>
      <p:sp>
        <p:nvSpPr>
          <p:cNvPr id="32771" name="Content Placeholder 1">
            <a:extLst>
              <a:ext uri="{FF2B5EF4-FFF2-40B4-BE49-F238E27FC236}">
                <a16:creationId xmlns:a16="http://schemas.microsoft.com/office/drawing/2014/main" id="{7F417C2B-0112-4FDF-B1C1-F27457C6918A}"/>
              </a:ext>
            </a:extLst>
          </p:cNvPr>
          <p:cNvSpPr>
            <a:spLocks noGrp="1"/>
          </p:cNvSpPr>
          <p:nvPr>
            <p:ph idx="1"/>
          </p:nvPr>
        </p:nvSpPr>
        <p:spPr/>
        <p:txBody>
          <a:bodyPr/>
          <a:lstStyle/>
          <a:p>
            <a:pPr eaLnBrk="1" hangingPunct="1"/>
            <a:endParaRPr lang="en-US" altLang="en-US" sz="2800" dirty="0">
              <a:cs typeface="Arial" panose="020B0604020202020204" pitchFamily="34" charset="0"/>
            </a:endParaRPr>
          </a:p>
          <a:p>
            <a:pPr eaLnBrk="1" hangingPunct="1"/>
            <a:endParaRPr lang="en-US" altLang="en-US" sz="2800" dirty="0">
              <a:cs typeface="Arial" panose="020B0604020202020204" pitchFamily="34" charset="0"/>
            </a:endParaRPr>
          </a:p>
          <a:p>
            <a:pPr eaLnBrk="1" hangingPunct="1"/>
            <a:r>
              <a:rPr lang="en-US" altLang="en-US" sz="2800" dirty="0">
                <a:cs typeface="Arial" panose="020B0604020202020204" pitchFamily="34" charset="0"/>
              </a:rPr>
              <a:t>Considered part of the employer’s premises.</a:t>
            </a:r>
          </a:p>
          <a:p>
            <a:pPr eaLnBrk="1" hangingPunct="1"/>
            <a:r>
              <a:rPr lang="en-US" altLang="en-US" sz="2800" dirty="0">
                <a:cs typeface="Arial" panose="020B0604020202020204" pitchFamily="34" charset="0"/>
              </a:rPr>
              <a:t>Therefore injuries and illnesses occurring in the parking lots and access roads are considered work related and must be recorded on the establishment’s log if they meet the recording criteria.</a:t>
            </a:r>
          </a:p>
          <a:p>
            <a:pPr eaLnBrk="1" hangingPunct="1"/>
            <a:endParaRPr lang="en-US" altLang="en-US" sz="2800" dirty="0"/>
          </a:p>
        </p:txBody>
      </p:sp>
      <p:sp>
        <p:nvSpPr>
          <p:cNvPr id="32772" name="Slide Number Placeholder 3">
            <a:extLst>
              <a:ext uri="{FF2B5EF4-FFF2-40B4-BE49-F238E27FC236}">
                <a16:creationId xmlns:a16="http://schemas.microsoft.com/office/drawing/2014/main" id="{18B8394E-D60F-4BC2-8672-2080891E89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8A4ECCC3-A6C8-43F5-B2F9-FA9F65622E0D}" type="slidenum">
              <a:rPr lang="en-US" altLang="en-US" sz="1200">
                <a:latin typeface="Arial" panose="020B0604020202020204" pitchFamily="34" charset="0"/>
              </a:rPr>
              <a:pPr>
                <a:spcBef>
                  <a:spcPct val="20000"/>
                </a:spcBef>
              </a:pPr>
              <a:t>11</a:t>
            </a:fld>
            <a:endParaRPr lang="en-US" altLang="en-US" sz="1200">
              <a:latin typeface="Arial" panose="020B0604020202020204" pitchFamily="34" charset="0"/>
            </a:endParaRPr>
          </a:p>
        </p:txBody>
      </p:sp>
      <p:sp>
        <p:nvSpPr>
          <p:cNvPr id="59397" name="Text Box 3076">
            <a:extLst>
              <a:ext uri="{FF2B5EF4-FFF2-40B4-BE49-F238E27FC236}">
                <a16:creationId xmlns:a16="http://schemas.microsoft.com/office/drawing/2014/main" id="{D52DC401-7C9B-4C07-9DFF-D9F2E024F5E0}"/>
              </a:ext>
            </a:extLst>
          </p:cNvPr>
          <p:cNvSpPr txBox="1">
            <a:spLocks noChangeArrowheads="1"/>
          </p:cNvSpPr>
          <p:nvPr/>
        </p:nvSpPr>
        <p:spPr bwMode="auto">
          <a:xfrm>
            <a:off x="2209800" y="1743075"/>
            <a:ext cx="7924800" cy="590550"/>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Bef>
                <a:spcPct val="20000"/>
              </a:spcBef>
              <a:buClr>
                <a:schemeClr val="accent2"/>
              </a:buClr>
              <a:defRPr/>
            </a:pPr>
            <a:r>
              <a:rPr lang="en-US" altLang="en-US" sz="3600" dirty="0">
                <a:latin typeface="+mn-lt"/>
              </a:rPr>
              <a:t> </a:t>
            </a:r>
            <a:r>
              <a:rPr lang="en-US" altLang="en-US" sz="3600" b="1" dirty="0">
                <a:latin typeface="+mn-lt"/>
              </a:rPr>
              <a:t>ARE</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
            <a:extLst>
              <a:ext uri="{FF2B5EF4-FFF2-40B4-BE49-F238E27FC236}">
                <a16:creationId xmlns:a16="http://schemas.microsoft.com/office/drawing/2014/main" id="{83F90731-493E-4DAA-BC2B-B929E3487AEE}"/>
              </a:ext>
            </a:extLst>
          </p:cNvPr>
          <p:cNvSpPr>
            <a:spLocks noGrp="1" noChangeArrowheads="1"/>
          </p:cNvSpPr>
          <p:nvPr>
            <p:ph type="title"/>
          </p:nvPr>
        </p:nvSpPr>
        <p:spPr/>
        <p:txBody>
          <a:bodyPr/>
          <a:lstStyle/>
          <a:p>
            <a:pPr eaLnBrk="1" fontAlgn="auto" hangingPunct="1">
              <a:spcAft>
                <a:spcPts val="0"/>
              </a:spcAft>
              <a:defRPr/>
            </a:pPr>
            <a:r>
              <a:rPr lang="en-US" altLang="en-US" b="1" dirty="0">
                <a:solidFill>
                  <a:schemeClr val="tx1">
                    <a:lumMod val="75000"/>
                    <a:lumOff val="25000"/>
                  </a:schemeClr>
                </a:solidFill>
              </a:rPr>
              <a:t>Significant Aggravation</a:t>
            </a:r>
          </a:p>
        </p:txBody>
      </p:sp>
      <p:sp>
        <p:nvSpPr>
          <p:cNvPr id="34819" name="Rectangle 10">
            <a:extLst>
              <a:ext uri="{FF2B5EF4-FFF2-40B4-BE49-F238E27FC236}">
                <a16:creationId xmlns:a16="http://schemas.microsoft.com/office/drawing/2014/main" id="{51F6E238-E29C-4C25-858D-B5305E759C6A}"/>
              </a:ext>
            </a:extLst>
          </p:cNvPr>
          <p:cNvSpPr>
            <a:spLocks noGrp="1"/>
          </p:cNvSpPr>
          <p:nvPr>
            <p:ph idx="1"/>
          </p:nvPr>
        </p:nvSpPr>
        <p:spPr/>
        <p:txBody>
          <a:bodyPr>
            <a:normAutofit lnSpcReduction="10000"/>
          </a:bodyPr>
          <a:lstStyle/>
          <a:p>
            <a:pPr eaLnBrk="1" hangingPunct="1">
              <a:spcAft>
                <a:spcPct val="0"/>
              </a:spcAft>
            </a:pPr>
            <a:r>
              <a:rPr lang="en-US" altLang="en-US" sz="2800" dirty="0"/>
              <a:t>A pre-existing injury or illness is significantly aggravated when an event or exposure in the work environment results in any of the following (which would not have occurred but for the occupational event or exposure):</a:t>
            </a:r>
          </a:p>
          <a:p>
            <a:pPr marL="630238" lvl="1" indent="-276225" eaLnBrk="1" hangingPunct="1">
              <a:spcAft>
                <a:spcPct val="0"/>
              </a:spcAft>
              <a:buFont typeface="Arial" panose="020B0604020202020204" pitchFamily="34" charset="0"/>
              <a:buChar char="•"/>
            </a:pPr>
            <a:r>
              <a:rPr lang="en-US" altLang="en-US" sz="2400" dirty="0"/>
              <a:t>Death</a:t>
            </a:r>
          </a:p>
          <a:p>
            <a:pPr marL="630238" lvl="1" indent="-276225" eaLnBrk="1" hangingPunct="1">
              <a:spcAft>
                <a:spcPct val="0"/>
              </a:spcAft>
              <a:buFont typeface="Arial" panose="020B0604020202020204" pitchFamily="34" charset="0"/>
              <a:buChar char="•"/>
            </a:pPr>
            <a:r>
              <a:rPr lang="en-US" altLang="en-US" sz="2400" dirty="0"/>
              <a:t>Loss of consciousness</a:t>
            </a:r>
          </a:p>
          <a:p>
            <a:pPr marL="630238" lvl="1" indent="-276225" eaLnBrk="1" hangingPunct="1">
              <a:spcAft>
                <a:spcPct val="0"/>
              </a:spcAft>
              <a:buFont typeface="Arial" panose="020B0604020202020204" pitchFamily="34" charset="0"/>
              <a:buChar char="•"/>
            </a:pPr>
            <a:r>
              <a:rPr lang="en-US" altLang="en-US" sz="2400" dirty="0"/>
              <a:t>Days away from work</a:t>
            </a:r>
          </a:p>
          <a:p>
            <a:pPr marL="630238" lvl="1" indent="-276225" eaLnBrk="1" hangingPunct="1">
              <a:spcAft>
                <a:spcPct val="0"/>
              </a:spcAft>
              <a:buFont typeface="Arial" panose="020B0604020202020204" pitchFamily="34" charset="0"/>
              <a:buChar char="•"/>
            </a:pPr>
            <a:r>
              <a:rPr lang="en-US" altLang="en-US" sz="2400" dirty="0"/>
              <a:t>Days of restricted or job transfer</a:t>
            </a:r>
          </a:p>
          <a:p>
            <a:pPr marL="630238" lvl="1" indent="-276225" eaLnBrk="1" hangingPunct="1">
              <a:spcAft>
                <a:spcPct val="0"/>
              </a:spcAft>
              <a:buFont typeface="Arial" panose="020B0604020202020204" pitchFamily="34" charset="0"/>
              <a:buChar char="•"/>
            </a:pPr>
            <a:r>
              <a:rPr lang="en-US" altLang="en-US" sz="2400" dirty="0"/>
              <a:t>Medical treatment</a:t>
            </a:r>
          </a:p>
          <a:p>
            <a:pPr marL="61913" indent="0" eaLnBrk="1" hangingPunct="1">
              <a:spcAft>
                <a:spcPct val="0"/>
              </a:spcAft>
              <a:buNone/>
            </a:pPr>
            <a:r>
              <a:rPr lang="en-US" altLang="en-US" sz="2400" dirty="0"/>
              <a:t>Example: Asthma aggravated by cleaning company spraying quaternary ammonium compounds near work area.</a:t>
            </a:r>
          </a:p>
        </p:txBody>
      </p:sp>
      <p:sp>
        <p:nvSpPr>
          <p:cNvPr id="34820" name="Slide Number Placeholder 4">
            <a:extLst>
              <a:ext uri="{FF2B5EF4-FFF2-40B4-BE49-F238E27FC236}">
                <a16:creationId xmlns:a16="http://schemas.microsoft.com/office/drawing/2014/main" id="{F937048C-CB8B-42FF-A375-9E1306DB63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16833C4A-FE56-455B-880B-D061C7274484}" type="slidenum">
              <a:rPr lang="en-US" altLang="en-US" sz="1200">
                <a:latin typeface="Arial" panose="020B0604020202020204" pitchFamily="34" charset="0"/>
              </a:rPr>
              <a:pPr>
                <a:spcBef>
                  <a:spcPct val="20000"/>
                </a:spcBef>
              </a:pPr>
              <a:t>12</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1026">
            <a:extLst>
              <a:ext uri="{FF2B5EF4-FFF2-40B4-BE49-F238E27FC236}">
                <a16:creationId xmlns:a16="http://schemas.microsoft.com/office/drawing/2014/main" id="{5B3C2145-AAF0-40C0-B254-1F73C276C8F3}"/>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Travel Status</a:t>
            </a:r>
          </a:p>
        </p:txBody>
      </p:sp>
      <p:sp>
        <p:nvSpPr>
          <p:cNvPr id="36867" name="Rectangle 1027">
            <a:extLst>
              <a:ext uri="{FF2B5EF4-FFF2-40B4-BE49-F238E27FC236}">
                <a16:creationId xmlns:a16="http://schemas.microsoft.com/office/drawing/2014/main" id="{2AE34E5C-65A3-486F-996B-F284C12EC897}"/>
              </a:ext>
            </a:extLst>
          </p:cNvPr>
          <p:cNvSpPr>
            <a:spLocks noGrp="1"/>
          </p:cNvSpPr>
          <p:nvPr>
            <p:ph idx="1"/>
          </p:nvPr>
        </p:nvSpPr>
        <p:spPr/>
        <p:txBody>
          <a:bodyPr/>
          <a:lstStyle/>
          <a:p>
            <a:pPr marL="228600" indent="-228600" eaLnBrk="1" hangingPunct="1">
              <a:buFont typeface="Arial" panose="020B0604020202020204" pitchFamily="34" charset="0"/>
              <a:buChar char="•"/>
            </a:pPr>
            <a:r>
              <a:rPr lang="en-US" altLang="en-US" sz="2800"/>
              <a:t>Work activities “in the interest of the employer.”</a:t>
            </a:r>
          </a:p>
          <a:p>
            <a:pPr marL="228600" indent="-228600" eaLnBrk="1" hangingPunct="1">
              <a:buFont typeface="Arial" panose="020B0604020202020204" pitchFamily="34" charset="0"/>
              <a:buChar char="•"/>
            </a:pPr>
            <a:r>
              <a:rPr lang="en-US" altLang="en-US" sz="2800"/>
              <a:t>Home away from home.</a:t>
            </a:r>
          </a:p>
          <a:p>
            <a:pPr marL="228600" indent="-228600" eaLnBrk="1" hangingPunct="1">
              <a:buFont typeface="Arial" panose="020B0604020202020204" pitchFamily="34" charset="0"/>
              <a:buChar char="•"/>
            </a:pPr>
            <a:r>
              <a:rPr lang="en-US" altLang="en-US" sz="2800"/>
              <a:t>Detour for personal reasons are not work related.</a:t>
            </a:r>
          </a:p>
        </p:txBody>
      </p:sp>
      <p:sp>
        <p:nvSpPr>
          <p:cNvPr id="36868" name="Slide Number Placeholder 4">
            <a:extLst>
              <a:ext uri="{FF2B5EF4-FFF2-40B4-BE49-F238E27FC236}">
                <a16:creationId xmlns:a16="http://schemas.microsoft.com/office/drawing/2014/main" id="{49688DFF-ABD2-4747-A263-B53D7E0C0F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987707AF-5450-41F5-9299-80A3013D1BF7}" type="slidenum">
              <a:rPr lang="en-US" altLang="en-US" sz="1200">
                <a:latin typeface="Arial" panose="020B0604020202020204" pitchFamily="34" charset="0"/>
                <a:cs typeface="Arial" panose="020B0604020202020204" pitchFamily="34" charset="0"/>
              </a:rPr>
              <a:pPr>
                <a:spcBef>
                  <a:spcPct val="20000"/>
                </a:spcBef>
              </a:pPr>
              <a:t>13</a:t>
            </a:fld>
            <a:endParaRPr lang="en-US" altLang="en-US" sz="1200">
              <a:latin typeface="Arial" panose="020B0604020202020204" pitchFamily="34" charset="0"/>
              <a:cs typeface="Arial" panose="020B0604020202020204" pitchFamily="34" charset="0"/>
            </a:endParaRPr>
          </a:p>
        </p:txBody>
      </p:sp>
      <p:pic>
        <p:nvPicPr>
          <p:cNvPr id="36869" name="Picture 1028" descr="j0223760">
            <a:extLst>
              <a:ext uri="{FF2B5EF4-FFF2-40B4-BE49-F238E27FC236}">
                <a16:creationId xmlns:a16="http://schemas.microsoft.com/office/drawing/2014/main" id="{67FDB896-73BA-4FCF-AFD6-8D2AB2FEDAB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a:extLst>
              <a:ext uri="{FF2B5EF4-FFF2-40B4-BE49-F238E27FC236}">
                <a16:creationId xmlns:a16="http://schemas.microsoft.com/office/drawing/2014/main" id="{7867BCEC-2198-4055-8620-9E1FC6BBFFA2}"/>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Working At Home</a:t>
            </a:r>
          </a:p>
        </p:txBody>
      </p:sp>
      <p:sp>
        <p:nvSpPr>
          <p:cNvPr id="59395" name="Rectangle 3">
            <a:extLst>
              <a:ext uri="{FF2B5EF4-FFF2-40B4-BE49-F238E27FC236}">
                <a16:creationId xmlns:a16="http://schemas.microsoft.com/office/drawing/2014/main" id="{B55152D8-4F45-48AE-8FBA-14A3FBE39404}"/>
              </a:ext>
            </a:extLst>
          </p:cNvPr>
          <p:cNvSpPr>
            <a:spLocks noGrp="1" noChangeArrowheads="1"/>
          </p:cNvSpPr>
          <p:nvPr>
            <p:ph idx="1"/>
          </p:nvPr>
        </p:nvSpPr>
        <p:spPr/>
        <p:txBody>
          <a:bodyPr rtlCol="0">
            <a:normAutofit/>
          </a:bodyPr>
          <a:lstStyle/>
          <a:p>
            <a:pPr marL="0" indent="0" eaLnBrk="1" fontAlgn="auto" hangingPunct="1">
              <a:buNone/>
              <a:defRPr/>
            </a:pPr>
            <a:r>
              <a:rPr lang="en-US" altLang="en-US" sz="3200" dirty="0">
                <a:solidFill>
                  <a:schemeClr val="tx1">
                    <a:lumMod val="75000"/>
                    <a:lumOff val="25000"/>
                  </a:schemeClr>
                </a:solidFill>
              </a:rPr>
              <a:t>Cases will be considered work-related if the injury or illness occurs:</a:t>
            </a:r>
            <a:r>
              <a:rPr lang="en-US" altLang="en-US" sz="3600" dirty="0">
                <a:solidFill>
                  <a:schemeClr val="tx1">
                    <a:lumMod val="75000"/>
                    <a:lumOff val="25000"/>
                  </a:schemeClr>
                </a:solidFill>
              </a:rPr>
              <a:t/>
            </a:r>
            <a:br>
              <a:rPr lang="en-US" altLang="en-US" sz="3600" dirty="0">
                <a:solidFill>
                  <a:schemeClr val="tx1">
                    <a:lumMod val="75000"/>
                    <a:lumOff val="25000"/>
                  </a:schemeClr>
                </a:solidFill>
              </a:rPr>
            </a:br>
            <a:endParaRPr lang="en-US" altLang="en-US" sz="1200" dirty="0">
              <a:solidFill>
                <a:schemeClr val="tx1">
                  <a:lumMod val="75000"/>
                  <a:lumOff val="25000"/>
                </a:schemeClr>
              </a:solidFill>
            </a:endParaRPr>
          </a:p>
          <a:p>
            <a:pPr marL="485775" lvl="1" indent="-195263" eaLnBrk="1" fontAlgn="auto" hangingPunct="1">
              <a:buFont typeface="Arial" panose="020B0604020202020204" pitchFamily="34" charset="0"/>
              <a:buChar char="•"/>
              <a:defRPr/>
            </a:pPr>
            <a:r>
              <a:rPr lang="en-US" altLang="en-US" sz="2800" dirty="0">
                <a:solidFill>
                  <a:schemeClr val="tx1">
                    <a:lumMod val="75000"/>
                    <a:lumOff val="25000"/>
                  </a:schemeClr>
                </a:solidFill>
              </a:rPr>
              <a:t>while the employee is performing work for pay or compensation,</a:t>
            </a:r>
          </a:p>
          <a:p>
            <a:pPr marL="485775" lvl="1" indent="-195263" eaLnBrk="1" fontAlgn="auto" hangingPunct="1">
              <a:buFont typeface="Arial" panose="020B0604020202020204" pitchFamily="34" charset="0"/>
              <a:buChar char="•"/>
              <a:defRPr/>
            </a:pPr>
            <a:r>
              <a:rPr lang="en-US" altLang="en-US" sz="2800" dirty="0">
                <a:solidFill>
                  <a:schemeClr val="tx1">
                    <a:lumMod val="75000"/>
                    <a:lumOff val="25000"/>
                  </a:schemeClr>
                </a:solidFill>
              </a:rPr>
              <a:t>and the injury or illness is directly related to the performance of work  rather than the home environment</a:t>
            </a:r>
            <a:r>
              <a:rPr lang="en-US" altLang="en-US" sz="2800" dirty="0">
                <a:solidFill>
                  <a:schemeClr val="tx1">
                    <a:lumMod val="75000"/>
                    <a:lumOff val="25000"/>
                  </a:schemeClr>
                </a:solidFill>
                <a:latin typeface="Times New Roman" panose="02020603050405020304" pitchFamily="18" charset="0"/>
              </a:rPr>
              <a:t>.</a:t>
            </a:r>
          </a:p>
          <a:p>
            <a:pPr marL="400050" lvl="1" indent="0" eaLnBrk="1" fontAlgn="auto" hangingPunct="1">
              <a:buNone/>
              <a:defRPr/>
            </a:pPr>
            <a:endParaRPr lang="en-US" altLang="en-US" sz="2000" b="1" dirty="0">
              <a:solidFill>
                <a:schemeClr val="tx1">
                  <a:lumMod val="75000"/>
                  <a:lumOff val="25000"/>
                </a:schemeClr>
              </a:solidFill>
            </a:endParaRPr>
          </a:p>
        </p:txBody>
      </p:sp>
      <p:sp>
        <p:nvSpPr>
          <p:cNvPr id="38916" name="Slide Number Placeholder 4">
            <a:extLst>
              <a:ext uri="{FF2B5EF4-FFF2-40B4-BE49-F238E27FC236}">
                <a16:creationId xmlns:a16="http://schemas.microsoft.com/office/drawing/2014/main" id="{41642273-C842-4F58-AF82-47CD806B9C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1107F012-49FA-4207-A5F0-AA8B67489464}" type="slidenum">
              <a:rPr lang="en-US" altLang="en-US" sz="1200">
                <a:latin typeface="Arial" panose="020B0604020202020204" pitchFamily="34" charset="0"/>
                <a:cs typeface="Arial" panose="020B0604020202020204" pitchFamily="34" charset="0"/>
              </a:rPr>
              <a:pPr>
                <a:spcBef>
                  <a:spcPct val="20000"/>
                </a:spcBef>
              </a:pPr>
              <a:t>14</a:t>
            </a:fld>
            <a:endParaRPr lang="en-US" altLang="en-US" sz="14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a:extLst>
              <a:ext uri="{FF2B5EF4-FFF2-40B4-BE49-F238E27FC236}">
                <a16:creationId xmlns:a16="http://schemas.microsoft.com/office/drawing/2014/main" id="{9751BB83-C7D6-464D-AB91-05196F6224B7}"/>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New Case</a:t>
            </a:r>
          </a:p>
        </p:txBody>
      </p:sp>
      <p:sp>
        <p:nvSpPr>
          <p:cNvPr id="40963" name="Rectangle 3">
            <a:extLst>
              <a:ext uri="{FF2B5EF4-FFF2-40B4-BE49-F238E27FC236}">
                <a16:creationId xmlns:a16="http://schemas.microsoft.com/office/drawing/2014/main" id="{C2481335-E624-4DEC-A4EF-48511574795A}"/>
              </a:ext>
            </a:extLst>
          </p:cNvPr>
          <p:cNvSpPr>
            <a:spLocks noGrp="1"/>
          </p:cNvSpPr>
          <p:nvPr>
            <p:ph idx="1"/>
          </p:nvPr>
        </p:nvSpPr>
        <p:spPr/>
        <p:txBody>
          <a:bodyPr/>
          <a:lstStyle/>
          <a:p>
            <a:pPr marL="0" indent="0" eaLnBrk="1" hangingPunct="1">
              <a:spcBef>
                <a:spcPts val="600"/>
              </a:spcBef>
              <a:buNone/>
            </a:pPr>
            <a:r>
              <a:rPr lang="en-US" altLang="en-US" sz="2400" dirty="0">
                <a:latin typeface="Arial" panose="020B0604020202020204" pitchFamily="34" charset="0"/>
                <a:cs typeface="Arial" panose="020B0604020202020204" pitchFamily="34" charset="0"/>
              </a:rPr>
              <a:t>You must consider an injury or illness to be a “new case” if any of the following apply:</a:t>
            </a:r>
            <a:br>
              <a:rPr lang="en-US" altLang="en-US" sz="2400" dirty="0">
                <a:latin typeface="Arial" panose="020B0604020202020204" pitchFamily="34" charset="0"/>
                <a:cs typeface="Arial" panose="020B0604020202020204" pitchFamily="34" charset="0"/>
              </a:rPr>
            </a:br>
            <a:endParaRPr lang="en-US" altLang="en-US" sz="2400" dirty="0">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Char char="•"/>
            </a:pPr>
            <a:r>
              <a:rPr lang="en-US" altLang="en-US" sz="2400" dirty="0">
                <a:latin typeface="Arial" panose="020B0604020202020204" pitchFamily="34" charset="0"/>
              </a:rPr>
              <a:t>The employee has not previously experienced a recordable injury or illness of the </a:t>
            </a:r>
            <a:r>
              <a:rPr lang="en-US" altLang="en-US" sz="2400" b="1" i="1" dirty="0">
                <a:latin typeface="Arial" panose="020B0604020202020204" pitchFamily="34" charset="0"/>
              </a:rPr>
              <a:t>same type</a:t>
            </a:r>
            <a:r>
              <a:rPr lang="en-US" altLang="en-US" sz="2400" b="1" dirty="0">
                <a:latin typeface="Arial" panose="020B0604020202020204" pitchFamily="34" charset="0"/>
              </a:rPr>
              <a:t> </a:t>
            </a:r>
            <a:r>
              <a:rPr lang="en-US" altLang="en-US" sz="2400" dirty="0">
                <a:latin typeface="Arial" panose="020B0604020202020204" pitchFamily="34" charset="0"/>
              </a:rPr>
              <a:t>that affects the </a:t>
            </a:r>
            <a:r>
              <a:rPr lang="en-US" altLang="en-US" sz="2400" b="1" i="1" dirty="0">
                <a:latin typeface="Arial" panose="020B0604020202020204" pitchFamily="34" charset="0"/>
              </a:rPr>
              <a:t>same part of body</a:t>
            </a:r>
            <a:r>
              <a:rPr lang="en-US" altLang="en-US" sz="2400" dirty="0">
                <a:latin typeface="Arial" panose="020B0604020202020204" pitchFamily="34" charset="0"/>
              </a:rPr>
              <a:t>;</a:t>
            </a:r>
          </a:p>
          <a:p>
            <a:pPr algn="ctr" eaLnBrk="1" hangingPunct="1">
              <a:spcBef>
                <a:spcPts val="600"/>
              </a:spcBef>
            </a:pPr>
            <a:r>
              <a:rPr lang="en-US" altLang="en-US" sz="2400" dirty="0">
                <a:latin typeface="Arial" panose="020B0604020202020204" pitchFamily="34" charset="0"/>
              </a:rPr>
              <a:t>or</a:t>
            </a:r>
          </a:p>
          <a:p>
            <a:pPr eaLnBrk="1" hangingPunct="1">
              <a:spcBef>
                <a:spcPts val="600"/>
              </a:spcBef>
              <a:buFont typeface="Arial" panose="020B0604020202020204" pitchFamily="34" charset="0"/>
              <a:buChar char="•"/>
            </a:pPr>
            <a:r>
              <a:rPr lang="en-US" altLang="en-US" sz="2400" dirty="0">
                <a:latin typeface="Arial" panose="020B0604020202020204" pitchFamily="34" charset="0"/>
              </a:rPr>
              <a:t>The employee previously experienced a recordable injury or illness of the same type that affects the same part of body </a:t>
            </a:r>
            <a:r>
              <a:rPr lang="en-US" altLang="en-US" sz="2400" b="1" i="1" dirty="0">
                <a:latin typeface="Arial" panose="020B0604020202020204" pitchFamily="34" charset="0"/>
              </a:rPr>
              <a:t>but</a:t>
            </a:r>
            <a:r>
              <a:rPr lang="en-US" altLang="en-US" sz="2400" dirty="0">
                <a:latin typeface="Arial" panose="020B0604020202020204" pitchFamily="34" charset="0"/>
              </a:rPr>
              <a:t> had recovered completely </a:t>
            </a:r>
            <a:r>
              <a:rPr lang="en-US" altLang="en-US" sz="2400" b="1" i="1" dirty="0">
                <a:latin typeface="Arial" panose="020B0604020202020204" pitchFamily="34" charset="0"/>
              </a:rPr>
              <a:t>and</a:t>
            </a:r>
            <a:r>
              <a:rPr lang="en-US" altLang="en-US" sz="2400" dirty="0">
                <a:latin typeface="Arial" panose="020B0604020202020204" pitchFamily="34" charset="0"/>
              </a:rPr>
              <a:t> an event or exposure in the work environment caused the signs and symptoms to </a:t>
            </a:r>
            <a:r>
              <a:rPr lang="en-US" altLang="en-US" sz="2400" b="1" i="1" dirty="0">
                <a:latin typeface="Arial" panose="020B0604020202020204" pitchFamily="34" charset="0"/>
              </a:rPr>
              <a:t>reappear</a:t>
            </a:r>
            <a:r>
              <a:rPr lang="en-US" altLang="en-US" sz="2400" i="1" dirty="0">
                <a:latin typeface="Arial" panose="020B0604020202020204" pitchFamily="34" charset="0"/>
              </a:rPr>
              <a:t>.</a:t>
            </a:r>
            <a:endParaRPr lang="en-US" altLang="en-US" sz="2400" dirty="0">
              <a:latin typeface="Arial" panose="020B0604020202020204" pitchFamily="34" charset="0"/>
            </a:endParaRPr>
          </a:p>
          <a:p>
            <a:pPr eaLnBrk="1" hangingPunct="1"/>
            <a:endParaRPr lang="en-US" altLang="en-US" sz="2400" dirty="0">
              <a:latin typeface="Arial" panose="020B0604020202020204" pitchFamily="34" charset="0"/>
              <a:cs typeface="Arial" panose="020B0604020202020204" pitchFamily="34" charset="0"/>
            </a:endParaRPr>
          </a:p>
        </p:txBody>
      </p:sp>
      <p:sp>
        <p:nvSpPr>
          <p:cNvPr id="40964" name="Slide Number Placeholder 4">
            <a:extLst>
              <a:ext uri="{FF2B5EF4-FFF2-40B4-BE49-F238E27FC236}">
                <a16:creationId xmlns:a16="http://schemas.microsoft.com/office/drawing/2014/main" id="{761B6428-83B9-47DF-ACB6-304B21829F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F8E6B4E3-6393-486B-9B48-6C87186DCEF4}" type="slidenum">
              <a:rPr lang="en-US" altLang="en-US" sz="1200">
                <a:latin typeface="Arial" panose="020B0604020202020204" pitchFamily="34" charset="0"/>
                <a:cs typeface="Arial" panose="020B0604020202020204" pitchFamily="34" charset="0"/>
              </a:rPr>
              <a:pPr>
                <a:spcBef>
                  <a:spcPct val="20000"/>
                </a:spcBef>
              </a:pPr>
              <a:t>15</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1026">
            <a:extLst>
              <a:ext uri="{FF2B5EF4-FFF2-40B4-BE49-F238E27FC236}">
                <a16:creationId xmlns:a16="http://schemas.microsoft.com/office/drawing/2014/main" id="{603C099F-EF0B-4335-B1E9-077ADDB9724F}"/>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General Recording Criteria</a:t>
            </a:r>
          </a:p>
        </p:txBody>
      </p:sp>
      <p:sp>
        <p:nvSpPr>
          <p:cNvPr id="43011" name="Rectangle 1027">
            <a:extLst>
              <a:ext uri="{FF2B5EF4-FFF2-40B4-BE49-F238E27FC236}">
                <a16:creationId xmlns:a16="http://schemas.microsoft.com/office/drawing/2014/main" id="{E8895BDF-EEA0-4C48-9774-71EF9611990E}"/>
              </a:ext>
            </a:extLst>
          </p:cNvPr>
          <p:cNvSpPr>
            <a:spLocks noGrp="1"/>
          </p:cNvSpPr>
          <p:nvPr>
            <p:ph idx="1"/>
          </p:nvPr>
        </p:nvSpPr>
        <p:spPr/>
        <p:txBody>
          <a:bodyPr/>
          <a:lstStyle/>
          <a:p>
            <a:pPr eaLnBrk="1" hangingPunct="1"/>
            <a:r>
              <a:rPr lang="en-US" altLang="en-US" sz="2400"/>
              <a:t>An injury or illness is recordable if it results in one or more of the following:</a:t>
            </a:r>
          </a:p>
          <a:p>
            <a:pPr lvl="1" eaLnBrk="1" hangingPunct="1">
              <a:buFont typeface="Arial" panose="020B0604020202020204" pitchFamily="34" charset="0"/>
              <a:buChar char="•"/>
            </a:pPr>
            <a:r>
              <a:rPr lang="en-US" altLang="en-US" sz="2400"/>
              <a:t>Death</a:t>
            </a:r>
          </a:p>
          <a:p>
            <a:pPr lvl="1" eaLnBrk="1" hangingPunct="1">
              <a:buFont typeface="Arial" panose="020B0604020202020204" pitchFamily="34" charset="0"/>
              <a:buChar char="•"/>
            </a:pPr>
            <a:r>
              <a:rPr lang="en-US" altLang="en-US" sz="2400"/>
              <a:t>Days away from work</a:t>
            </a:r>
          </a:p>
          <a:p>
            <a:pPr lvl="1" eaLnBrk="1" hangingPunct="1">
              <a:buFont typeface="Arial" panose="020B0604020202020204" pitchFamily="34" charset="0"/>
              <a:buChar char="•"/>
            </a:pPr>
            <a:r>
              <a:rPr lang="en-US" altLang="en-US" sz="2400"/>
              <a:t>Restricted work or transfer to another job</a:t>
            </a:r>
          </a:p>
          <a:p>
            <a:pPr lvl="1" eaLnBrk="1" hangingPunct="1">
              <a:buFont typeface="Arial" panose="020B0604020202020204" pitchFamily="34" charset="0"/>
              <a:buChar char="•"/>
            </a:pPr>
            <a:r>
              <a:rPr lang="en-US" altLang="en-US" sz="2400"/>
              <a:t>Medical treatment beyond first aid</a:t>
            </a:r>
          </a:p>
          <a:p>
            <a:pPr lvl="1" eaLnBrk="1" hangingPunct="1">
              <a:buFont typeface="Arial" panose="020B0604020202020204" pitchFamily="34" charset="0"/>
              <a:buChar char="•"/>
            </a:pPr>
            <a:r>
              <a:rPr lang="en-US" altLang="en-US" sz="2400"/>
              <a:t>Loss of consciousness</a:t>
            </a:r>
          </a:p>
          <a:p>
            <a:pPr lvl="1" eaLnBrk="1" hangingPunct="1">
              <a:buFont typeface="Arial" panose="020B0604020202020204" pitchFamily="34" charset="0"/>
              <a:buChar char="•"/>
            </a:pPr>
            <a:r>
              <a:rPr lang="en-US" altLang="en-US" sz="2400"/>
              <a:t>Significant injury or illness diagnosed by a physician or other Licensed Health Care Professional (LHCP)</a:t>
            </a:r>
          </a:p>
        </p:txBody>
      </p:sp>
      <p:sp>
        <p:nvSpPr>
          <p:cNvPr id="43012" name="Slide Number Placeholder 4">
            <a:extLst>
              <a:ext uri="{FF2B5EF4-FFF2-40B4-BE49-F238E27FC236}">
                <a16:creationId xmlns:a16="http://schemas.microsoft.com/office/drawing/2014/main" id="{E96D7809-F3AB-4C9B-8658-904B115A19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A6ECED31-7088-42BF-8C82-5A51D7E68D0F}" type="slidenum">
              <a:rPr lang="en-US" altLang="en-US" sz="1200">
                <a:latin typeface="Arial" panose="020B0604020202020204" pitchFamily="34" charset="0"/>
              </a:rPr>
              <a:pPr>
                <a:spcBef>
                  <a:spcPct val="20000"/>
                </a:spcBef>
              </a:pPr>
              <a:t>16</a:t>
            </a:fld>
            <a:endParaRPr lang="en-US" altLang="en-US" sz="1200">
              <a:latin typeface="Arial" panose="020B0604020202020204" pitchFamily="34"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3074">
            <a:extLst>
              <a:ext uri="{FF2B5EF4-FFF2-40B4-BE49-F238E27FC236}">
                <a16:creationId xmlns:a16="http://schemas.microsoft.com/office/drawing/2014/main" id="{9D11E64F-75DC-40EB-B512-15EC5A94D411}"/>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Days Away From Work</a:t>
            </a:r>
          </a:p>
        </p:txBody>
      </p:sp>
      <p:sp>
        <p:nvSpPr>
          <p:cNvPr id="71683" name="Rectangle 3075">
            <a:extLst>
              <a:ext uri="{FF2B5EF4-FFF2-40B4-BE49-F238E27FC236}">
                <a16:creationId xmlns:a16="http://schemas.microsoft.com/office/drawing/2014/main" id="{6C9F5788-1150-4FE5-B4F7-4BD9D9945592}"/>
              </a:ext>
            </a:extLst>
          </p:cNvPr>
          <p:cNvSpPr>
            <a:spLocks noGrp="1" noChangeArrowheads="1"/>
          </p:cNvSpPr>
          <p:nvPr>
            <p:ph idx="1"/>
          </p:nvPr>
        </p:nvSpPr>
        <p:spPr/>
        <p:txBody>
          <a:bodyPr/>
          <a:lstStyle/>
          <a:p>
            <a:pPr marL="284163" indent="-284163" eaLnBrk="1" hangingPunct="1">
              <a:lnSpc>
                <a:spcPct val="100000"/>
              </a:lnSpc>
              <a:buFont typeface="Arial" panose="020B0604020202020204" pitchFamily="34" charset="0"/>
              <a:buChar char="•"/>
              <a:defRPr/>
            </a:pPr>
            <a:r>
              <a:rPr lang="en-US" altLang="en-US" sz="2800" dirty="0"/>
              <a:t>Begin Counting Day After Injury</a:t>
            </a:r>
          </a:p>
          <a:p>
            <a:pPr marL="284163" indent="-284163" eaLnBrk="1" hangingPunct="1">
              <a:lnSpc>
                <a:spcPct val="100000"/>
              </a:lnSpc>
              <a:buFont typeface="Arial" panose="020B0604020202020204" pitchFamily="34" charset="0"/>
              <a:buChar char="•"/>
              <a:defRPr/>
            </a:pPr>
            <a:r>
              <a:rPr lang="en-US" altLang="en-US" sz="2800" dirty="0"/>
              <a:t>Calculated on Calendar Days</a:t>
            </a:r>
          </a:p>
          <a:p>
            <a:pPr marL="284163" indent="-284163" eaLnBrk="1" hangingPunct="1">
              <a:lnSpc>
                <a:spcPct val="100000"/>
              </a:lnSpc>
              <a:buFont typeface="Arial" panose="020B0604020202020204" pitchFamily="34" charset="0"/>
              <a:buChar char="•"/>
              <a:defRPr/>
            </a:pPr>
            <a:r>
              <a:rPr lang="en-US" altLang="en-US" sz="2800" dirty="0"/>
              <a:t>180 Day Cap</a:t>
            </a:r>
          </a:p>
          <a:p>
            <a:pPr eaLnBrk="1" hangingPunct="1">
              <a:buFontTx/>
              <a:buNone/>
              <a:defRPr/>
            </a:pPr>
            <a:r>
              <a:rPr lang="en-US" altLang="en-US" sz="4400" dirty="0"/>
              <a:t>         </a:t>
            </a:r>
          </a:p>
          <a:p>
            <a:pPr eaLnBrk="1" hangingPunct="1">
              <a:buFontTx/>
              <a:buNone/>
              <a:defRPr/>
            </a:pPr>
            <a:endParaRPr lang="en-US" altLang="en-US" dirty="0"/>
          </a:p>
        </p:txBody>
      </p:sp>
      <p:sp>
        <p:nvSpPr>
          <p:cNvPr id="45060" name="Slide Number Placeholder 4">
            <a:extLst>
              <a:ext uri="{FF2B5EF4-FFF2-40B4-BE49-F238E27FC236}">
                <a16:creationId xmlns:a16="http://schemas.microsoft.com/office/drawing/2014/main" id="{A04DE92E-48DA-4181-B327-24B68D9379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26C86327-A904-4CE0-BE1F-C8E231D6A64B}" type="slidenum">
              <a:rPr lang="en-US" altLang="en-US" sz="1200">
                <a:latin typeface="Arial" panose="020B0604020202020204" pitchFamily="34" charset="0"/>
              </a:rPr>
              <a:pPr>
                <a:spcBef>
                  <a:spcPct val="20000"/>
                </a:spcBef>
              </a:pPr>
              <a:t>17</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1026">
            <a:extLst>
              <a:ext uri="{FF2B5EF4-FFF2-40B4-BE49-F238E27FC236}">
                <a16:creationId xmlns:a16="http://schemas.microsoft.com/office/drawing/2014/main" id="{2CA2BB51-9C93-48A3-836D-79CFC56256AC}"/>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Restricted Work Activity </a:t>
            </a:r>
          </a:p>
        </p:txBody>
      </p:sp>
      <p:sp>
        <p:nvSpPr>
          <p:cNvPr id="67587" name="Rectangle 1027">
            <a:extLst>
              <a:ext uri="{FF2B5EF4-FFF2-40B4-BE49-F238E27FC236}">
                <a16:creationId xmlns:a16="http://schemas.microsoft.com/office/drawing/2014/main" id="{AB074F97-6A9C-4BAC-A614-BBD4B001B599}"/>
              </a:ext>
            </a:extLst>
          </p:cNvPr>
          <p:cNvSpPr>
            <a:spLocks noGrp="1" noChangeArrowheads="1"/>
          </p:cNvSpPr>
          <p:nvPr>
            <p:ph idx="1"/>
          </p:nvPr>
        </p:nvSpPr>
        <p:spPr/>
        <p:txBody>
          <a:bodyPr rtlCol="0">
            <a:normAutofit/>
          </a:bodyPr>
          <a:lstStyle/>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An employee is unable to perform all routine job tasks or cannot work for a complete day.</a:t>
            </a:r>
          </a:p>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A physician or LHCP recommends that the employee not perform one or more of the routine functions of the job.</a:t>
            </a:r>
          </a:p>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“Routine Functions” work activities the employee regularly performs at least once per week.</a:t>
            </a:r>
          </a:p>
          <a:p>
            <a:pPr marL="91440" indent="-91440" eaLnBrk="1" fontAlgn="auto" hangingPunct="1">
              <a:spcBef>
                <a:spcPct val="30000"/>
              </a:spcBef>
              <a:defRPr/>
            </a:pPr>
            <a:endParaRPr lang="en-US" altLang="en-US" dirty="0">
              <a:solidFill>
                <a:schemeClr val="tx1">
                  <a:lumMod val="75000"/>
                  <a:lumOff val="25000"/>
                </a:schemeClr>
              </a:solidFill>
            </a:endParaRPr>
          </a:p>
          <a:p>
            <a:pPr marL="91440" indent="-91440" eaLnBrk="1" fontAlgn="auto" hangingPunct="1">
              <a:buNone/>
              <a:defRPr/>
            </a:pPr>
            <a:r>
              <a:rPr lang="en-US" altLang="en-US" sz="2800" dirty="0">
                <a:solidFill>
                  <a:schemeClr val="tx1">
                    <a:lumMod val="75000"/>
                    <a:lumOff val="25000"/>
                  </a:schemeClr>
                </a:solidFill>
              </a:rPr>
              <a:t>      </a:t>
            </a:r>
            <a:endParaRPr lang="en-US" altLang="en-US" dirty="0">
              <a:solidFill>
                <a:schemeClr val="tx1">
                  <a:lumMod val="75000"/>
                  <a:lumOff val="25000"/>
                </a:schemeClr>
              </a:solidFill>
            </a:endParaRPr>
          </a:p>
        </p:txBody>
      </p:sp>
      <p:sp>
        <p:nvSpPr>
          <p:cNvPr id="47108" name="Slide Number Placeholder 4">
            <a:extLst>
              <a:ext uri="{FF2B5EF4-FFF2-40B4-BE49-F238E27FC236}">
                <a16:creationId xmlns:a16="http://schemas.microsoft.com/office/drawing/2014/main" id="{C7FC389B-4F05-4A4B-B433-47FB14F097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F0A61062-D5DD-4FC1-849A-361E41B2B9DB}" type="slidenum">
              <a:rPr lang="en-US" altLang="en-US" sz="1200">
                <a:latin typeface="Arial" panose="020B0604020202020204" pitchFamily="34" charset="0"/>
              </a:rPr>
              <a:pPr>
                <a:spcBef>
                  <a:spcPct val="20000"/>
                </a:spcBef>
              </a:pPr>
              <a:t>18</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1026">
            <a:extLst>
              <a:ext uri="{FF2B5EF4-FFF2-40B4-BE49-F238E27FC236}">
                <a16:creationId xmlns:a16="http://schemas.microsoft.com/office/drawing/2014/main" id="{26CC0D23-6CF2-42CB-95D8-CD62BAF530F2}"/>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 Transfer to Another Job</a:t>
            </a:r>
          </a:p>
        </p:txBody>
      </p:sp>
      <p:sp>
        <p:nvSpPr>
          <p:cNvPr id="75779" name="Rectangle 1027">
            <a:extLst>
              <a:ext uri="{FF2B5EF4-FFF2-40B4-BE49-F238E27FC236}">
                <a16:creationId xmlns:a16="http://schemas.microsoft.com/office/drawing/2014/main" id="{03390C8B-E888-4906-BA4B-D6399E9ADFE7}"/>
              </a:ext>
            </a:extLst>
          </p:cNvPr>
          <p:cNvSpPr>
            <a:spLocks noGrp="1"/>
          </p:cNvSpPr>
          <p:nvPr>
            <p:ph idx="1"/>
          </p:nvPr>
        </p:nvSpPr>
        <p:spPr/>
        <p:txBody>
          <a:bodyPr/>
          <a:lstStyle/>
          <a:p>
            <a:pPr marL="173038" indent="-173038" eaLnBrk="1" hangingPunct="1">
              <a:spcBef>
                <a:spcPct val="30000"/>
              </a:spcBef>
              <a:buFont typeface="Arial" panose="020B0604020202020204" pitchFamily="34" charset="0"/>
              <a:buChar char="•"/>
              <a:defRPr/>
            </a:pPr>
            <a:r>
              <a:rPr lang="en-US" altLang="en-US" sz="2800" dirty="0"/>
              <a:t>An </a:t>
            </a:r>
            <a:r>
              <a:rPr lang="en-US" altLang="en-US" sz="3000" dirty="0"/>
              <a:t>employee</a:t>
            </a:r>
            <a:r>
              <a:rPr lang="en-US" altLang="en-US" sz="2800" dirty="0"/>
              <a:t> is assigned to a job other than his/her regular job for part of the day.</a:t>
            </a:r>
            <a:br>
              <a:rPr lang="en-US" altLang="en-US" sz="2800" dirty="0"/>
            </a:br>
            <a:endParaRPr lang="en-US" altLang="en-US" sz="1200" dirty="0"/>
          </a:p>
          <a:p>
            <a:pPr marL="173038" indent="-173038" eaLnBrk="1" hangingPunct="1">
              <a:spcBef>
                <a:spcPct val="30000"/>
              </a:spcBef>
              <a:buFont typeface="Arial" panose="020B0604020202020204" pitchFamily="34" charset="0"/>
              <a:buChar char="•"/>
              <a:defRPr/>
            </a:pPr>
            <a:r>
              <a:rPr lang="en-US" altLang="en-US" sz="2800" dirty="0"/>
              <a:t>Employee permanently assigned to a job that has been modified or permanently eliminates the routine functions.  At least one day must be reported on the Log 300.</a:t>
            </a:r>
          </a:p>
          <a:p>
            <a:pPr eaLnBrk="1" hangingPunct="1">
              <a:buFontTx/>
              <a:buNone/>
              <a:defRPr/>
            </a:pPr>
            <a:r>
              <a:rPr lang="en-US" altLang="en-US" sz="2800" dirty="0"/>
              <a:t>      </a:t>
            </a:r>
            <a:endParaRPr lang="en-US" altLang="en-US" dirty="0"/>
          </a:p>
        </p:txBody>
      </p:sp>
      <p:sp>
        <p:nvSpPr>
          <p:cNvPr id="49156" name="Slide Number Placeholder 4">
            <a:extLst>
              <a:ext uri="{FF2B5EF4-FFF2-40B4-BE49-F238E27FC236}">
                <a16:creationId xmlns:a16="http://schemas.microsoft.com/office/drawing/2014/main" id="{760F38F4-7816-4B97-9541-5409CAA2F5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45C1150A-6B92-4A7B-B55A-5F17686A3E7F}" type="slidenum">
              <a:rPr lang="en-US" altLang="en-US" sz="1200">
                <a:latin typeface="Arial" panose="020B0604020202020204" pitchFamily="34" charset="0"/>
              </a:rPr>
              <a:pPr>
                <a:spcBef>
                  <a:spcPct val="20000"/>
                </a:spcBef>
              </a:pPr>
              <a:t>19</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B2282E0-5602-47A0-8AE6-A8E5B6C78975}"/>
              </a:ext>
            </a:extLst>
          </p:cNvPr>
          <p:cNvSpPr>
            <a:spLocks noGrp="1" noChangeArrowheads="1"/>
          </p:cNvSpPr>
          <p:nvPr>
            <p:ph type="title"/>
          </p:nvPr>
        </p:nvSpPr>
        <p:spPr/>
        <p:txBody>
          <a:bodyPr/>
          <a:lstStyle/>
          <a:p>
            <a:pPr eaLnBrk="1" fontAlgn="auto" hangingPunct="1">
              <a:spcAft>
                <a:spcPts val="0"/>
              </a:spcAft>
              <a:defRPr/>
            </a:pPr>
            <a:r>
              <a:rPr lang="en-US" altLang="en-US" b="1" dirty="0">
                <a:solidFill>
                  <a:schemeClr val="tx1">
                    <a:lumMod val="75000"/>
                    <a:lumOff val="25000"/>
                  </a:schemeClr>
                </a:solidFill>
              </a:rPr>
              <a:t>Objectives</a:t>
            </a:r>
          </a:p>
        </p:txBody>
      </p:sp>
      <p:sp>
        <p:nvSpPr>
          <p:cNvPr id="13315" name="Rectangle 3">
            <a:extLst>
              <a:ext uri="{FF2B5EF4-FFF2-40B4-BE49-F238E27FC236}">
                <a16:creationId xmlns:a16="http://schemas.microsoft.com/office/drawing/2014/main" id="{51C32799-E16C-4C32-BCBA-1C924F504494}"/>
              </a:ext>
            </a:extLst>
          </p:cNvPr>
          <p:cNvSpPr>
            <a:spLocks noGrp="1"/>
          </p:cNvSpPr>
          <p:nvPr>
            <p:ph idx="1"/>
          </p:nvPr>
        </p:nvSpPr>
        <p:spPr/>
        <p:txBody>
          <a:bodyPr/>
          <a:lstStyle/>
          <a:p>
            <a:pPr marL="0" indent="0" eaLnBrk="1" hangingPunct="1">
              <a:spcAft>
                <a:spcPts val="600"/>
              </a:spcAft>
              <a:buNone/>
            </a:pPr>
            <a:r>
              <a:rPr lang="en-US" altLang="en-US" sz="2800"/>
              <a:t>Discriminate between recordable and non-recordable workplace injuries. </a:t>
            </a:r>
          </a:p>
          <a:p>
            <a:pPr marL="0" indent="0" eaLnBrk="1" hangingPunct="1">
              <a:spcAft>
                <a:spcPts val="600"/>
              </a:spcAft>
              <a:buNone/>
            </a:pPr>
            <a:r>
              <a:rPr lang="en-US" altLang="en-US" sz="2800"/>
              <a:t>Discuss the purpose and criteria for completing the MIOSHA Form 300, Form 301, and Form 300 A.</a:t>
            </a:r>
          </a:p>
          <a:p>
            <a:pPr marL="0" indent="0" eaLnBrk="1" hangingPunct="1">
              <a:spcAft>
                <a:spcPts val="600"/>
              </a:spcAft>
              <a:buNone/>
            </a:pPr>
            <a:r>
              <a:rPr lang="en-US" altLang="en-US" sz="2800"/>
              <a:t>Calculate incident and lost workday case rates based on the information contained within the Form 300.</a:t>
            </a:r>
          </a:p>
          <a:p>
            <a:pPr marL="0" indent="0" eaLnBrk="1" hangingPunct="1">
              <a:spcBef>
                <a:spcPct val="45000"/>
              </a:spcBef>
              <a:buNone/>
            </a:pPr>
            <a:endParaRPr lang="en-US" altLang="en-US" sz="2800"/>
          </a:p>
          <a:p>
            <a:pPr marL="0" indent="0" eaLnBrk="1" hangingPunct="1">
              <a:spcBef>
                <a:spcPct val="45000"/>
              </a:spcBef>
              <a:buNone/>
            </a:pPr>
            <a:endParaRPr lang="en-US" altLang="en-US" sz="2800"/>
          </a:p>
        </p:txBody>
      </p:sp>
      <p:sp>
        <p:nvSpPr>
          <p:cNvPr id="13316" name="Slide Number Placeholder 1">
            <a:extLst>
              <a:ext uri="{FF2B5EF4-FFF2-40B4-BE49-F238E27FC236}">
                <a16:creationId xmlns:a16="http://schemas.microsoft.com/office/drawing/2014/main" id="{F0C564B5-83F9-47BD-9005-F992390CA9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53D176-433E-453C-99A4-95B4CE917AB4}" type="slidenum">
              <a:rPr lang="en-US" altLang="en-US" sz="1200">
                <a:latin typeface="Arial" panose="020B0604020202020204" pitchFamily="34" charset="0"/>
                <a:cs typeface="Arial" panose="020B0604020202020204" pitchFamily="34" charset="0"/>
              </a:rPr>
              <a:pPr/>
              <a:t>2</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050">
            <a:extLst>
              <a:ext uri="{FF2B5EF4-FFF2-40B4-BE49-F238E27FC236}">
                <a16:creationId xmlns:a16="http://schemas.microsoft.com/office/drawing/2014/main" id="{2D04DB31-78F4-4537-89CC-5587CD1ABFD7}"/>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Medical Treatment</a:t>
            </a:r>
          </a:p>
        </p:txBody>
      </p:sp>
      <p:sp>
        <p:nvSpPr>
          <p:cNvPr id="21507" name="Rectangle 2051">
            <a:extLst>
              <a:ext uri="{FF2B5EF4-FFF2-40B4-BE49-F238E27FC236}">
                <a16:creationId xmlns:a16="http://schemas.microsoft.com/office/drawing/2014/main" id="{871865BB-2E0D-4729-8E5C-ECF9418E8D45}"/>
              </a:ext>
            </a:extLst>
          </p:cNvPr>
          <p:cNvSpPr>
            <a:spLocks noGrp="1" noChangeArrowheads="1"/>
          </p:cNvSpPr>
          <p:nvPr>
            <p:ph idx="1"/>
          </p:nvPr>
        </p:nvSpPr>
        <p:spPr/>
        <p:txBody>
          <a:bodyPr rtlCol="0">
            <a:normAutofit/>
          </a:bodyPr>
          <a:lstStyle/>
          <a:p>
            <a:pPr marL="0" indent="0" eaLnBrk="1" fontAlgn="auto" hangingPunct="1">
              <a:spcBef>
                <a:spcPct val="30000"/>
              </a:spcBef>
              <a:buNone/>
              <a:defRPr/>
            </a:pPr>
            <a:r>
              <a:rPr lang="en-US" sz="2800" b="1" dirty="0">
                <a:solidFill>
                  <a:schemeClr val="tx1">
                    <a:lumMod val="75000"/>
                    <a:lumOff val="25000"/>
                  </a:schemeClr>
                </a:solidFill>
              </a:rPr>
              <a:t>"Medical treatment" </a:t>
            </a:r>
            <a:r>
              <a:rPr lang="en-US" sz="2800" dirty="0">
                <a:solidFill>
                  <a:schemeClr val="tx1">
                    <a:lumMod val="75000"/>
                    <a:lumOff val="25000"/>
                  </a:schemeClr>
                </a:solidFill>
              </a:rPr>
              <a:t>means the management and care of a patient to combat disease or disorder. For the purposes of these rules, medical treatment does not include any of the following: </a:t>
            </a:r>
            <a:r>
              <a:rPr lang="en-US" altLang="en-US" sz="2800" dirty="0">
                <a:solidFill>
                  <a:schemeClr val="tx1">
                    <a:lumMod val="75000"/>
                    <a:lumOff val="25000"/>
                  </a:schemeClr>
                </a:solidFill>
              </a:rPr>
              <a:t>  </a:t>
            </a:r>
          </a:p>
          <a:p>
            <a:pPr marL="176213" indent="-176213" eaLnBrk="1" fontAlgn="auto" hangingPunct="1">
              <a:spcBef>
                <a:spcPct val="30000"/>
              </a:spcBef>
              <a:buFont typeface="Arial" panose="020B0604020202020204" pitchFamily="34" charset="0"/>
              <a:buChar char="•"/>
              <a:defRPr/>
            </a:pPr>
            <a:r>
              <a:rPr lang="en-US" altLang="en-US" sz="2800" dirty="0">
                <a:solidFill>
                  <a:schemeClr val="tx1">
                    <a:lumMod val="75000"/>
                    <a:lumOff val="25000"/>
                  </a:schemeClr>
                </a:solidFill>
              </a:rPr>
              <a:t>Observation or counseling</a:t>
            </a:r>
          </a:p>
          <a:p>
            <a:pPr marL="176213" indent="-176213" eaLnBrk="1" fontAlgn="auto" hangingPunct="1">
              <a:spcBef>
                <a:spcPct val="30000"/>
              </a:spcBef>
              <a:buFont typeface="Arial" panose="020B0604020202020204" pitchFamily="34" charset="0"/>
              <a:buChar char="•"/>
              <a:defRPr/>
            </a:pPr>
            <a:r>
              <a:rPr lang="en-US" altLang="en-US" sz="2800" dirty="0">
                <a:solidFill>
                  <a:schemeClr val="tx1">
                    <a:lumMod val="75000"/>
                    <a:lumOff val="25000"/>
                  </a:schemeClr>
                </a:solidFill>
              </a:rPr>
              <a:t>Diagnostic purposes</a:t>
            </a:r>
          </a:p>
          <a:p>
            <a:pPr marL="176213" indent="-176213" eaLnBrk="1" fontAlgn="auto" hangingPunct="1">
              <a:spcBef>
                <a:spcPct val="30000"/>
              </a:spcBef>
              <a:buFont typeface="Arial" panose="020B0604020202020204" pitchFamily="34" charset="0"/>
              <a:buChar char="•"/>
              <a:defRPr/>
            </a:pPr>
            <a:r>
              <a:rPr lang="en-US" altLang="en-US" sz="2800" dirty="0">
                <a:solidFill>
                  <a:schemeClr val="tx1">
                    <a:lumMod val="75000"/>
                    <a:lumOff val="25000"/>
                  </a:schemeClr>
                </a:solidFill>
              </a:rPr>
              <a:t>First-aid          </a:t>
            </a:r>
          </a:p>
        </p:txBody>
      </p:sp>
      <p:sp>
        <p:nvSpPr>
          <p:cNvPr id="51204" name="Slide Number Placeholder 4">
            <a:extLst>
              <a:ext uri="{FF2B5EF4-FFF2-40B4-BE49-F238E27FC236}">
                <a16:creationId xmlns:a16="http://schemas.microsoft.com/office/drawing/2014/main" id="{6B2B92C0-A814-485A-86B7-15226CD861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00F639ED-A6B8-47C8-B6C0-6649A8238528}" type="slidenum">
              <a:rPr lang="en-US" altLang="en-US" sz="1200">
                <a:latin typeface="Arial" panose="020B0604020202020204" pitchFamily="34" charset="0"/>
              </a:rPr>
              <a:pPr>
                <a:spcBef>
                  <a:spcPct val="20000"/>
                </a:spcBef>
              </a:pPr>
              <a:t>20</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050">
            <a:extLst>
              <a:ext uri="{FF2B5EF4-FFF2-40B4-BE49-F238E27FC236}">
                <a16:creationId xmlns:a16="http://schemas.microsoft.com/office/drawing/2014/main" id="{DE2283AC-2913-46C3-A977-1B1129587606}"/>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First Aid Treatment</a:t>
            </a:r>
          </a:p>
        </p:txBody>
      </p:sp>
      <p:sp>
        <p:nvSpPr>
          <p:cNvPr id="73731" name="Rectangle 2051">
            <a:extLst>
              <a:ext uri="{FF2B5EF4-FFF2-40B4-BE49-F238E27FC236}">
                <a16:creationId xmlns:a16="http://schemas.microsoft.com/office/drawing/2014/main" id="{2393BC11-5A77-404E-8B86-1EE177400208}"/>
              </a:ext>
            </a:extLst>
          </p:cNvPr>
          <p:cNvSpPr>
            <a:spLocks noGrp="1" noChangeArrowheads="1"/>
          </p:cNvSpPr>
          <p:nvPr>
            <p:ph idx="1"/>
          </p:nvPr>
        </p:nvSpPr>
        <p:spPr/>
        <p:txBody>
          <a:bodyPr rtlCol="0">
            <a:normAutofit lnSpcReduction="10000"/>
          </a:bodyPr>
          <a:lstStyle/>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Nonprescription medication at nonprescription strength </a:t>
            </a:r>
          </a:p>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Administering tetanus immunizations</a:t>
            </a:r>
          </a:p>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Cleaning, flushing, or soaking wounds </a:t>
            </a:r>
          </a:p>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Bandages, Band-Aids, gauze pads, butterfly bandages or steri-strips    </a:t>
            </a:r>
          </a:p>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Using hot or cold therapy</a:t>
            </a:r>
          </a:p>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Nonrigid means of support </a:t>
            </a:r>
          </a:p>
          <a:p>
            <a:pPr marL="233363" indent="-233363" eaLnBrk="1" fontAlgn="auto" hangingPunct="1">
              <a:spcBef>
                <a:spcPct val="30000"/>
              </a:spcBef>
              <a:buFont typeface="Arial" panose="020B0604020202020204" pitchFamily="34" charset="0"/>
              <a:buChar char="•"/>
              <a:defRPr/>
            </a:pPr>
            <a:r>
              <a:rPr lang="en-US" altLang="en-US" sz="3000" dirty="0">
                <a:solidFill>
                  <a:schemeClr val="tx1">
                    <a:lumMod val="75000"/>
                    <a:lumOff val="25000"/>
                  </a:schemeClr>
                </a:solidFill>
              </a:rPr>
              <a:t>Temporary immobilization devices     </a:t>
            </a:r>
            <a:endParaRPr lang="en-US" altLang="en-US" sz="2800" dirty="0">
              <a:solidFill>
                <a:schemeClr val="tx1">
                  <a:lumMod val="75000"/>
                  <a:lumOff val="25000"/>
                </a:schemeClr>
              </a:solidFill>
            </a:endParaRPr>
          </a:p>
        </p:txBody>
      </p:sp>
      <p:sp>
        <p:nvSpPr>
          <p:cNvPr id="53252" name="Slide Number Placeholder 4">
            <a:extLst>
              <a:ext uri="{FF2B5EF4-FFF2-40B4-BE49-F238E27FC236}">
                <a16:creationId xmlns:a16="http://schemas.microsoft.com/office/drawing/2014/main" id="{A25918C7-53B9-4284-B5E6-5086351FEE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0DCBE26D-B7EB-4349-8C46-B3D45FFB2D3A}" type="slidenum">
              <a:rPr lang="en-US" altLang="en-US" sz="1200">
                <a:latin typeface="Arial" panose="020B0604020202020204" pitchFamily="34" charset="0"/>
              </a:rPr>
              <a:pPr>
                <a:spcBef>
                  <a:spcPct val="20000"/>
                </a:spcBef>
              </a:pPr>
              <a:t>21</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050">
            <a:extLst>
              <a:ext uri="{FF2B5EF4-FFF2-40B4-BE49-F238E27FC236}">
                <a16:creationId xmlns:a16="http://schemas.microsoft.com/office/drawing/2014/main" id="{3CD4EADF-BB14-4046-874B-785792B2E9D0}"/>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First Aid Treatment</a:t>
            </a:r>
          </a:p>
        </p:txBody>
      </p:sp>
      <p:sp>
        <p:nvSpPr>
          <p:cNvPr id="81923" name="Rectangle 2051">
            <a:extLst>
              <a:ext uri="{FF2B5EF4-FFF2-40B4-BE49-F238E27FC236}">
                <a16:creationId xmlns:a16="http://schemas.microsoft.com/office/drawing/2014/main" id="{31865F48-D40C-40CE-8262-187732C1BBE4}"/>
              </a:ext>
            </a:extLst>
          </p:cNvPr>
          <p:cNvSpPr>
            <a:spLocks noGrp="1" noChangeArrowheads="1"/>
          </p:cNvSpPr>
          <p:nvPr>
            <p:ph idx="1"/>
          </p:nvPr>
        </p:nvSpPr>
        <p:spPr/>
        <p:txBody>
          <a:bodyPr/>
          <a:lstStyle/>
          <a:p>
            <a:pPr marL="176213" indent="-176213" eaLnBrk="1" hangingPunct="1">
              <a:lnSpc>
                <a:spcPct val="100000"/>
              </a:lnSpc>
              <a:spcBef>
                <a:spcPts val="600"/>
              </a:spcBef>
              <a:spcAft>
                <a:spcPts val="0"/>
              </a:spcAft>
              <a:buFont typeface="Arial" panose="020B0604020202020204" pitchFamily="34" charset="0"/>
              <a:buChar char="•"/>
              <a:defRPr/>
            </a:pPr>
            <a:r>
              <a:rPr lang="en-US" altLang="en-US" sz="2400" dirty="0">
                <a:cs typeface="Arial" panose="020B0604020202020204" pitchFamily="34" charset="0"/>
              </a:rPr>
              <a:t>Drilling of a fingernail or toenail to relieve pressure, or drain fluid from a blister.</a:t>
            </a:r>
          </a:p>
          <a:p>
            <a:pPr marL="176213" indent="-176213" eaLnBrk="1" hangingPunct="1">
              <a:lnSpc>
                <a:spcPct val="100000"/>
              </a:lnSpc>
              <a:spcBef>
                <a:spcPts val="600"/>
              </a:spcBef>
              <a:spcAft>
                <a:spcPts val="0"/>
              </a:spcAft>
              <a:buFont typeface="Arial" panose="020B0604020202020204" pitchFamily="34" charset="0"/>
              <a:buChar char="•"/>
              <a:defRPr/>
            </a:pPr>
            <a:r>
              <a:rPr lang="en-US" altLang="en-US" sz="2400" dirty="0">
                <a:cs typeface="Arial" panose="020B0604020202020204" pitchFamily="34" charset="0"/>
              </a:rPr>
              <a:t>Eye patches.</a:t>
            </a:r>
          </a:p>
          <a:p>
            <a:pPr marL="176213" indent="-176213" eaLnBrk="1" hangingPunct="1">
              <a:lnSpc>
                <a:spcPct val="100000"/>
              </a:lnSpc>
              <a:spcBef>
                <a:spcPts val="600"/>
              </a:spcBef>
              <a:spcAft>
                <a:spcPts val="0"/>
              </a:spcAft>
              <a:buFont typeface="Arial" panose="020B0604020202020204" pitchFamily="34" charset="0"/>
              <a:buChar char="•"/>
              <a:defRPr/>
            </a:pPr>
            <a:r>
              <a:rPr lang="en-US" altLang="en-US" sz="2400" dirty="0">
                <a:cs typeface="Arial" panose="020B0604020202020204" pitchFamily="34" charset="0"/>
              </a:rPr>
              <a:t>Removing foreign bodies from eye using only irrigation or a cotton swab. </a:t>
            </a:r>
          </a:p>
          <a:p>
            <a:pPr marL="176213" indent="-176213" eaLnBrk="1" hangingPunct="1">
              <a:lnSpc>
                <a:spcPct val="100000"/>
              </a:lnSpc>
              <a:spcBef>
                <a:spcPts val="600"/>
              </a:spcBef>
              <a:spcAft>
                <a:spcPts val="0"/>
              </a:spcAft>
              <a:buFont typeface="Arial" panose="020B0604020202020204" pitchFamily="34" charset="0"/>
              <a:buChar char="•"/>
              <a:defRPr/>
            </a:pPr>
            <a:r>
              <a:rPr lang="en-US" altLang="en-US" sz="2400" dirty="0">
                <a:cs typeface="Arial" panose="020B0604020202020204" pitchFamily="34" charset="0"/>
              </a:rPr>
              <a:t>Removing splinters or foreign material from areas other than the eye by irrigation, tweezers, cotton swabs, or other simple means.   </a:t>
            </a:r>
          </a:p>
          <a:p>
            <a:pPr marL="176213" indent="-176213" eaLnBrk="1" hangingPunct="1">
              <a:lnSpc>
                <a:spcPct val="100000"/>
              </a:lnSpc>
              <a:spcBef>
                <a:spcPts val="600"/>
              </a:spcBef>
              <a:spcAft>
                <a:spcPts val="0"/>
              </a:spcAft>
              <a:buFont typeface="Arial" panose="020B0604020202020204" pitchFamily="34" charset="0"/>
              <a:buChar char="•"/>
              <a:defRPr/>
            </a:pPr>
            <a:r>
              <a:rPr lang="en-US" altLang="en-US" sz="2400" dirty="0">
                <a:cs typeface="Arial" panose="020B0604020202020204" pitchFamily="34" charset="0"/>
              </a:rPr>
              <a:t>Finger guards.</a:t>
            </a:r>
          </a:p>
          <a:p>
            <a:pPr marL="176213" indent="-176213" eaLnBrk="1" hangingPunct="1">
              <a:lnSpc>
                <a:spcPct val="100000"/>
              </a:lnSpc>
              <a:spcBef>
                <a:spcPts val="600"/>
              </a:spcBef>
              <a:spcAft>
                <a:spcPts val="0"/>
              </a:spcAft>
              <a:buFont typeface="Arial" panose="020B0604020202020204" pitchFamily="34" charset="0"/>
              <a:buChar char="•"/>
              <a:defRPr/>
            </a:pPr>
            <a:r>
              <a:rPr lang="en-US" altLang="en-US" sz="2400" dirty="0">
                <a:cs typeface="Arial" panose="020B0604020202020204" pitchFamily="34" charset="0"/>
              </a:rPr>
              <a:t>Massages.</a:t>
            </a:r>
          </a:p>
          <a:p>
            <a:pPr marL="176213" indent="-176213" eaLnBrk="1" hangingPunct="1">
              <a:lnSpc>
                <a:spcPct val="100000"/>
              </a:lnSpc>
              <a:spcBef>
                <a:spcPts val="600"/>
              </a:spcBef>
              <a:spcAft>
                <a:spcPts val="0"/>
              </a:spcAft>
              <a:buFont typeface="Arial" panose="020B0604020202020204" pitchFamily="34" charset="0"/>
              <a:buChar char="•"/>
              <a:defRPr/>
            </a:pPr>
            <a:r>
              <a:rPr lang="en-US" altLang="en-US" sz="2400" dirty="0">
                <a:cs typeface="Arial" panose="020B0604020202020204" pitchFamily="34" charset="0"/>
              </a:rPr>
              <a:t>Drinking fluids for relief of heat stress.</a:t>
            </a:r>
          </a:p>
          <a:p>
            <a:pPr eaLnBrk="1" hangingPunct="1">
              <a:spcBef>
                <a:spcPct val="30000"/>
              </a:spcBef>
              <a:defRPr/>
            </a:pPr>
            <a:endParaRPr lang="en-US" altLang="en-US" sz="2600" dirty="0">
              <a:cs typeface="Arial" panose="020B0604020202020204" pitchFamily="34" charset="0"/>
            </a:endParaRPr>
          </a:p>
        </p:txBody>
      </p:sp>
      <p:sp>
        <p:nvSpPr>
          <p:cNvPr id="55300" name="Slide Number Placeholder 4">
            <a:extLst>
              <a:ext uri="{FF2B5EF4-FFF2-40B4-BE49-F238E27FC236}">
                <a16:creationId xmlns:a16="http://schemas.microsoft.com/office/drawing/2014/main" id="{24C3E54B-5550-4465-8512-A589274CA9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3EA4E0F9-FA79-4388-A3DD-A81FF59BAFA5}" type="slidenum">
              <a:rPr lang="en-US" altLang="en-US" sz="1200">
                <a:latin typeface="Arial" panose="020B0604020202020204" pitchFamily="34" charset="0"/>
              </a:rPr>
              <a:pPr>
                <a:spcBef>
                  <a:spcPct val="20000"/>
                </a:spcBef>
              </a:pPr>
              <a:t>22</a:t>
            </a:fld>
            <a:endParaRPr lang="en-US" altLang="en-US" sz="1400">
              <a:latin typeface="Arial" panose="020B0604020202020204" pitchFamily="34" charset="0"/>
            </a:endParaRPr>
          </a:p>
        </p:txBody>
      </p:sp>
    </p:spTree>
    <p:custDataLst>
      <p:tags r:id="rId1"/>
    </p:custData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a:extLst>
              <a:ext uri="{FF2B5EF4-FFF2-40B4-BE49-F238E27FC236}">
                <a16:creationId xmlns:a16="http://schemas.microsoft.com/office/drawing/2014/main" id="{C5CF287F-56CA-43D4-85AC-81FE8ECA18BD}"/>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Loss of Consciousness</a:t>
            </a:r>
          </a:p>
        </p:txBody>
      </p:sp>
      <p:sp>
        <p:nvSpPr>
          <p:cNvPr id="57347" name="Rectangle 3">
            <a:extLst>
              <a:ext uri="{FF2B5EF4-FFF2-40B4-BE49-F238E27FC236}">
                <a16:creationId xmlns:a16="http://schemas.microsoft.com/office/drawing/2014/main" id="{71675115-83F9-4924-AC1C-6CCB4221D2A5}"/>
              </a:ext>
            </a:extLst>
          </p:cNvPr>
          <p:cNvSpPr>
            <a:spLocks noGrp="1"/>
          </p:cNvSpPr>
          <p:nvPr>
            <p:ph idx="1"/>
          </p:nvPr>
        </p:nvSpPr>
        <p:spPr/>
        <p:txBody>
          <a:bodyPr/>
          <a:lstStyle/>
          <a:p>
            <a:pPr eaLnBrk="1" hangingPunct="1"/>
            <a:r>
              <a:rPr lang="en-US" altLang="en-US" sz="2800"/>
              <a:t>Must be recorded regardless of treatment or lack of treatment. </a:t>
            </a:r>
          </a:p>
          <a:p>
            <a:pPr eaLnBrk="1" hangingPunct="1"/>
            <a:r>
              <a:rPr lang="en-US" altLang="en-US" sz="2800"/>
              <a:t>If not treated, then record as “other recordable.”</a:t>
            </a:r>
          </a:p>
        </p:txBody>
      </p:sp>
      <p:sp>
        <p:nvSpPr>
          <p:cNvPr id="57348" name="Slide Number Placeholder 4">
            <a:extLst>
              <a:ext uri="{FF2B5EF4-FFF2-40B4-BE49-F238E27FC236}">
                <a16:creationId xmlns:a16="http://schemas.microsoft.com/office/drawing/2014/main" id="{D31A2D05-79BA-49DB-B019-96E5331B90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1F63750A-C0E4-475A-9D84-22D3D53E2378}" type="slidenum">
              <a:rPr lang="en-US" altLang="en-US" sz="1200">
                <a:latin typeface="Arial" panose="020B0604020202020204" pitchFamily="34" charset="0"/>
              </a:rPr>
              <a:pPr>
                <a:spcBef>
                  <a:spcPct val="20000"/>
                </a:spcBef>
              </a:pPr>
              <a:t>23</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050">
            <a:extLst>
              <a:ext uri="{FF2B5EF4-FFF2-40B4-BE49-F238E27FC236}">
                <a16:creationId xmlns:a16="http://schemas.microsoft.com/office/drawing/2014/main" id="{EBCBE155-5F21-4F7F-B030-981E3C1A0846}"/>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Significant Diagnosed </a:t>
            </a:r>
            <a:br>
              <a:rPr lang="en-US" b="1" dirty="0">
                <a:solidFill>
                  <a:schemeClr val="tx1">
                    <a:lumMod val="75000"/>
                    <a:lumOff val="25000"/>
                  </a:schemeClr>
                </a:solidFill>
                <a:effectLst>
                  <a:outerShdw blurRad="38100" dist="38100" dir="2700000" algn="tl">
                    <a:srgbClr val="FFFFFF"/>
                  </a:outerShdw>
                </a:effectLst>
              </a:rPr>
            </a:br>
            <a:r>
              <a:rPr lang="en-US" b="1" dirty="0">
                <a:solidFill>
                  <a:schemeClr val="tx1">
                    <a:lumMod val="75000"/>
                    <a:lumOff val="25000"/>
                  </a:schemeClr>
                </a:solidFill>
                <a:effectLst>
                  <a:outerShdw blurRad="38100" dist="38100" dir="2700000" algn="tl">
                    <a:srgbClr val="FFFFFF"/>
                  </a:outerShdw>
                </a:effectLst>
              </a:rPr>
              <a:t>Injury/Illness</a:t>
            </a:r>
          </a:p>
        </p:txBody>
      </p:sp>
      <p:sp>
        <p:nvSpPr>
          <p:cNvPr id="23555" name="Rectangle 2051">
            <a:extLst>
              <a:ext uri="{FF2B5EF4-FFF2-40B4-BE49-F238E27FC236}">
                <a16:creationId xmlns:a16="http://schemas.microsoft.com/office/drawing/2014/main" id="{572D00AB-9661-476A-A397-5F5E91563528}"/>
              </a:ext>
            </a:extLst>
          </p:cNvPr>
          <p:cNvSpPr>
            <a:spLocks noGrp="1" noChangeArrowheads="1"/>
          </p:cNvSpPr>
          <p:nvPr>
            <p:ph idx="1"/>
          </p:nvPr>
        </p:nvSpPr>
        <p:spPr/>
        <p:txBody>
          <a:bodyPr rtlCol="0">
            <a:noAutofit/>
          </a:bodyPr>
          <a:lstStyle/>
          <a:p>
            <a:pPr marL="233363" indent="-233363" eaLnBrk="1" fontAlgn="auto" hangingPunct="1">
              <a:buFont typeface="Arial" charset="0"/>
              <a:buChar char="•"/>
              <a:defRPr/>
            </a:pPr>
            <a:r>
              <a:rPr lang="en-US" altLang="en-US" sz="2800" dirty="0">
                <a:solidFill>
                  <a:schemeClr val="tx1">
                    <a:lumMod val="75000"/>
                    <a:lumOff val="25000"/>
                  </a:schemeClr>
                </a:solidFill>
              </a:rPr>
              <a:t>Cancer</a:t>
            </a:r>
          </a:p>
          <a:p>
            <a:pPr marL="233363" indent="-233363" eaLnBrk="1" fontAlgn="auto" hangingPunct="1">
              <a:buFont typeface="Arial" charset="0"/>
              <a:buChar char="•"/>
              <a:defRPr/>
            </a:pPr>
            <a:r>
              <a:rPr lang="en-US" altLang="en-US" sz="2800" dirty="0">
                <a:solidFill>
                  <a:schemeClr val="tx1">
                    <a:lumMod val="75000"/>
                    <a:lumOff val="25000"/>
                  </a:schemeClr>
                </a:solidFill>
              </a:rPr>
              <a:t>Chronic irreversible disease</a:t>
            </a:r>
          </a:p>
          <a:p>
            <a:pPr marL="233363" indent="-233363" eaLnBrk="1" fontAlgn="auto" hangingPunct="1">
              <a:buFont typeface="Arial" charset="0"/>
              <a:buChar char="•"/>
              <a:defRPr/>
            </a:pPr>
            <a:r>
              <a:rPr lang="en-US" altLang="en-US" sz="2800" dirty="0">
                <a:solidFill>
                  <a:schemeClr val="tx1">
                    <a:lumMod val="75000"/>
                    <a:lumOff val="25000"/>
                  </a:schemeClr>
                </a:solidFill>
              </a:rPr>
              <a:t>Fractured or cracked bone</a:t>
            </a:r>
          </a:p>
          <a:p>
            <a:pPr marL="233363" indent="-233363" eaLnBrk="1" fontAlgn="auto" hangingPunct="1">
              <a:buFont typeface="Arial" charset="0"/>
              <a:buChar char="•"/>
              <a:defRPr/>
            </a:pPr>
            <a:r>
              <a:rPr lang="en-US" altLang="en-US" sz="2800" dirty="0">
                <a:solidFill>
                  <a:schemeClr val="tx1">
                    <a:lumMod val="75000"/>
                    <a:lumOff val="25000"/>
                  </a:schemeClr>
                </a:solidFill>
              </a:rPr>
              <a:t>Punctured ear drum</a:t>
            </a:r>
          </a:p>
          <a:p>
            <a:pPr marL="91440" indent="-91440" eaLnBrk="1" fontAlgn="auto" hangingPunct="1">
              <a:buFont typeface="Arial" charset="0"/>
              <a:buChar char="•"/>
              <a:defRPr/>
            </a:pPr>
            <a:endParaRPr lang="en-US" altLang="en-US" sz="1000" dirty="0">
              <a:solidFill>
                <a:schemeClr val="tx1">
                  <a:lumMod val="75000"/>
                  <a:lumOff val="25000"/>
                </a:schemeClr>
              </a:solidFill>
            </a:endParaRPr>
          </a:p>
          <a:p>
            <a:pPr marL="0" indent="0" eaLnBrk="1" fontAlgn="auto" hangingPunct="1">
              <a:buNone/>
              <a:defRPr/>
            </a:pPr>
            <a:r>
              <a:rPr lang="en-US" altLang="en-US" sz="2800" dirty="0">
                <a:solidFill>
                  <a:schemeClr val="tx1">
                    <a:lumMod val="75000"/>
                    <a:lumOff val="25000"/>
                  </a:schemeClr>
                </a:solidFill>
              </a:rPr>
              <a:t>Note:  Always recorded regardless of recording criteria if work related.</a:t>
            </a:r>
          </a:p>
          <a:p>
            <a:pPr marL="91440" indent="-91440" eaLnBrk="1" fontAlgn="auto" hangingPunct="1">
              <a:spcBef>
                <a:spcPct val="50000"/>
              </a:spcBef>
              <a:buNone/>
              <a:defRPr/>
            </a:pPr>
            <a:r>
              <a:rPr lang="en-US" altLang="en-US" sz="2800" dirty="0">
                <a:solidFill>
                  <a:schemeClr val="tx1">
                    <a:lumMod val="75000"/>
                    <a:lumOff val="25000"/>
                  </a:schemeClr>
                </a:solidFill>
              </a:rPr>
              <a:t>	</a:t>
            </a:r>
          </a:p>
          <a:p>
            <a:pPr marL="91440" indent="-91440" eaLnBrk="1" fontAlgn="auto" hangingPunct="1">
              <a:buNone/>
              <a:defRPr/>
            </a:pPr>
            <a:endParaRPr lang="en-US" altLang="en-US" sz="2800" dirty="0">
              <a:solidFill>
                <a:schemeClr val="tx1">
                  <a:lumMod val="75000"/>
                  <a:lumOff val="25000"/>
                </a:schemeClr>
              </a:solidFill>
            </a:endParaRPr>
          </a:p>
        </p:txBody>
      </p:sp>
      <p:sp>
        <p:nvSpPr>
          <p:cNvPr id="59396" name="Slide Number Placeholder 4">
            <a:extLst>
              <a:ext uri="{FF2B5EF4-FFF2-40B4-BE49-F238E27FC236}">
                <a16:creationId xmlns:a16="http://schemas.microsoft.com/office/drawing/2014/main" id="{5771FC0B-8641-413D-B81B-2F2F368E8D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EB11A13C-55E8-46CA-AB6A-769D565F2183}" type="slidenum">
              <a:rPr lang="en-US" altLang="en-US" sz="1200">
                <a:latin typeface="Arial" panose="020B0604020202020204" pitchFamily="34" charset="0"/>
              </a:rPr>
              <a:pPr>
                <a:spcBef>
                  <a:spcPct val="20000"/>
                </a:spcBef>
              </a:pPr>
              <a:t>24</a:t>
            </a:fld>
            <a:endParaRPr lang="en-US" altLang="en-US" sz="1400">
              <a:latin typeface="Arial" panose="020B0604020202020204" pitchFamily="34" charset="0"/>
            </a:endParaRPr>
          </a:p>
        </p:txBody>
      </p:sp>
    </p:spTree>
    <p:custDataLst>
      <p:tags r:id="rId1"/>
    </p:custData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a:extLst>
              <a:ext uri="{FF2B5EF4-FFF2-40B4-BE49-F238E27FC236}">
                <a16:creationId xmlns:a16="http://schemas.microsoft.com/office/drawing/2014/main" id="{AF926642-4DEC-4877-9366-511818EC3FD8}"/>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Needle Stick and Sharps Injuries</a:t>
            </a:r>
          </a:p>
        </p:txBody>
      </p:sp>
      <p:sp>
        <p:nvSpPr>
          <p:cNvPr id="88067" name="Rectangle 3">
            <a:extLst>
              <a:ext uri="{FF2B5EF4-FFF2-40B4-BE49-F238E27FC236}">
                <a16:creationId xmlns:a16="http://schemas.microsoft.com/office/drawing/2014/main" id="{3991B7DB-64DB-4AB5-90B0-E970F4739C4E}"/>
              </a:ext>
            </a:extLst>
          </p:cNvPr>
          <p:cNvSpPr>
            <a:spLocks noGrp="1" noChangeArrowheads="1"/>
          </p:cNvSpPr>
          <p:nvPr>
            <p:ph idx="1"/>
          </p:nvPr>
        </p:nvSpPr>
        <p:spPr/>
        <p:txBody>
          <a:bodyPr/>
          <a:lstStyle/>
          <a:p>
            <a:pPr marL="176213" indent="-176213" eaLnBrk="1" hangingPunct="1">
              <a:buFont typeface="Arial" panose="020B0604020202020204" pitchFamily="34" charset="0"/>
              <a:buChar char="•"/>
              <a:defRPr/>
            </a:pPr>
            <a:r>
              <a:rPr lang="en-US" altLang="en-US" sz="2800" dirty="0"/>
              <a:t>Record all needle stick and sharps injuries involving contamination by another person’s blood or other potentially infectious material</a:t>
            </a:r>
          </a:p>
          <a:p>
            <a:pPr marL="176213" indent="-176213" eaLnBrk="1" hangingPunct="1">
              <a:buFont typeface="Arial" panose="020B0604020202020204" pitchFamily="34" charset="0"/>
              <a:buChar char="•"/>
              <a:defRPr/>
            </a:pPr>
            <a:r>
              <a:rPr lang="en-US" altLang="en-US" sz="2800" dirty="0"/>
              <a:t>Record splashes or other exposures to blood or other potentially infectious material if it results in a diagnosis of a bloodborne illness or meets the general recording criteria</a:t>
            </a:r>
          </a:p>
          <a:p>
            <a:pPr marL="176213" indent="-176213" eaLnBrk="1" hangingPunct="1">
              <a:buFont typeface="Arial" panose="020B0604020202020204" pitchFamily="34" charset="0"/>
              <a:buChar char="•"/>
              <a:defRPr/>
            </a:pPr>
            <a:r>
              <a:rPr lang="en-US" altLang="en-US" sz="2800" dirty="0"/>
              <a:t>Record as a “privacy case” on the log</a:t>
            </a:r>
          </a:p>
          <a:p>
            <a:pPr marL="176213" indent="-176213" eaLnBrk="1" hangingPunct="1">
              <a:buFont typeface="Arial" panose="020B0604020202020204" pitchFamily="34" charset="0"/>
              <a:buChar char="•"/>
              <a:defRPr/>
            </a:pPr>
            <a:r>
              <a:rPr lang="en-US" altLang="en-US" sz="2800" dirty="0"/>
              <a:t>Additional needle stick criteria found in Part 554</a:t>
            </a:r>
          </a:p>
          <a:p>
            <a:pPr eaLnBrk="1" hangingPunct="1">
              <a:buFontTx/>
              <a:buNone/>
              <a:defRPr/>
            </a:pPr>
            <a:endParaRPr lang="en-US" altLang="en-US" sz="2800" dirty="0"/>
          </a:p>
        </p:txBody>
      </p:sp>
      <p:sp>
        <p:nvSpPr>
          <p:cNvPr id="61444" name="Slide Number Placeholder 4">
            <a:extLst>
              <a:ext uri="{FF2B5EF4-FFF2-40B4-BE49-F238E27FC236}">
                <a16:creationId xmlns:a16="http://schemas.microsoft.com/office/drawing/2014/main" id="{1457E393-51BC-4995-8A68-C7A2BC6800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A398C4E4-86BA-4679-B74A-AF46A7340352}" type="slidenum">
              <a:rPr lang="en-US" altLang="en-US" sz="1200">
                <a:latin typeface="Arial" panose="020B0604020202020204" pitchFamily="34" charset="0"/>
                <a:cs typeface="Arial" panose="020B0604020202020204" pitchFamily="34" charset="0"/>
              </a:rPr>
              <a:pPr>
                <a:spcBef>
                  <a:spcPct val="20000"/>
                </a:spcBef>
              </a:pPr>
              <a:t>25</a:t>
            </a:fld>
            <a:endParaRPr lang="en-US" altLang="en-US" sz="14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326E-1C9C-4A41-8967-2496125E68F5}"/>
              </a:ext>
            </a:extLst>
          </p:cNvPr>
          <p:cNvSpPr>
            <a:spLocks noGrp="1"/>
          </p:cNvSpPr>
          <p:nvPr>
            <p:ph type="title"/>
          </p:nvPr>
        </p:nvSpPr>
        <p:spPr>
          <a:xfrm>
            <a:off x="2346325" y="912814"/>
            <a:ext cx="7543800" cy="1449387"/>
          </a:xfrm>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Sharps Injury Log</a:t>
            </a:r>
            <a:b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b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107C71CC-7CD9-415A-973A-B339FE482261}"/>
              </a:ext>
            </a:extLst>
          </p:cNvPr>
          <p:cNvSpPr>
            <a:spLocks noGrp="1"/>
          </p:cNvSpPr>
          <p:nvPr>
            <p:ph idx="1"/>
          </p:nvPr>
        </p:nvSpPr>
        <p:spPr>
          <a:xfrm>
            <a:off x="2346325" y="1846264"/>
            <a:ext cx="7543800" cy="4460875"/>
          </a:xfrm>
        </p:spPr>
        <p:txBody>
          <a:bodyPr rtlCol="0">
            <a:normAutofit fontScale="92500"/>
          </a:bodyPr>
          <a:lstStyle/>
          <a:p>
            <a:pPr marL="0" indent="0" eaLnBrk="1" fontAlgn="auto" hangingPunct="1">
              <a:buNone/>
              <a:defRPr/>
            </a:pPr>
            <a:r>
              <a:rPr lang="en-US" sz="2800" dirty="0">
                <a:solidFill>
                  <a:schemeClr val="tx1">
                    <a:lumMod val="75000"/>
                    <a:lumOff val="25000"/>
                  </a:schemeClr>
                </a:solidFill>
                <a:effectLst>
                  <a:outerShdw blurRad="38100" dist="38100" dir="2700000" algn="tl">
                    <a:srgbClr val="FFFFFF"/>
                  </a:outerShdw>
                </a:effectLst>
              </a:rPr>
              <a:t>Bloodborne Infectious Diseases Standard Part 554:</a:t>
            </a:r>
          </a:p>
          <a:p>
            <a:pPr marL="0" indent="0" eaLnBrk="1" fontAlgn="auto" hangingPunct="1">
              <a:spcBef>
                <a:spcPct val="40000"/>
              </a:spcBef>
              <a:buSzPct val="75000"/>
              <a:buNone/>
              <a:defRPr/>
            </a:pPr>
            <a:r>
              <a:rPr lang="en-US" altLang="en-US" sz="2800" dirty="0">
                <a:solidFill>
                  <a:schemeClr val="tx1">
                    <a:lumMod val="75000"/>
                    <a:lumOff val="25000"/>
                  </a:schemeClr>
                </a:solidFill>
              </a:rPr>
              <a:t>Establish and maintain a sharps injury log for recording injuries from contaminated sharps. Must contain:</a:t>
            </a:r>
          </a:p>
          <a:p>
            <a:pPr eaLnBrk="1" hangingPunct="1">
              <a:buFont typeface="Wingdings" panose="05000000000000000000" pitchFamily="2" charset="2"/>
              <a:buChar char="§"/>
            </a:pPr>
            <a:r>
              <a:rPr lang="en-US" altLang="en-US" sz="2800" dirty="0">
                <a:highlight>
                  <a:srgbClr val="FFFF00"/>
                </a:highlight>
              </a:rPr>
              <a:t>The type and brand of device involved in the incident</a:t>
            </a:r>
          </a:p>
          <a:p>
            <a:pPr eaLnBrk="1" hangingPunct="1">
              <a:buFont typeface="Wingdings" panose="05000000000000000000" pitchFamily="2" charset="2"/>
              <a:buChar char="§"/>
            </a:pPr>
            <a:r>
              <a:rPr lang="en-US" altLang="en-US" sz="2800" dirty="0"/>
              <a:t>The work unit or work area where the exposure incident occurred</a:t>
            </a:r>
          </a:p>
          <a:p>
            <a:pPr eaLnBrk="1" hangingPunct="1">
              <a:buFont typeface="Wingdings" panose="05000000000000000000" pitchFamily="2" charset="2"/>
              <a:buChar char="§"/>
            </a:pPr>
            <a:r>
              <a:rPr lang="en-US" altLang="en-US" sz="2800" dirty="0"/>
              <a:t>An explanation of how the incident occurred</a:t>
            </a:r>
          </a:p>
          <a:p>
            <a:pPr marL="0" indent="0" eaLnBrk="1" hangingPunct="1">
              <a:buNone/>
            </a:pPr>
            <a:r>
              <a:rPr lang="en-US" altLang="en-US" sz="2800" dirty="0"/>
              <a:t/>
            </a:r>
            <a:br>
              <a:rPr lang="en-US" altLang="en-US" sz="2800" dirty="0"/>
            </a:br>
            <a:r>
              <a:rPr lang="en-US" altLang="en-US" sz="2800" dirty="0"/>
              <a:t>Note: Must protect privacy of the injured employee</a:t>
            </a:r>
            <a:endParaRPr lang="en-US" altLang="en-US" sz="2800" dirty="0">
              <a:solidFill>
                <a:schemeClr val="tx1">
                  <a:lumMod val="75000"/>
                  <a:lumOff val="25000"/>
                </a:schemeClr>
              </a:solidFill>
            </a:endParaRPr>
          </a:p>
          <a:p>
            <a:pPr marL="0" indent="0" eaLnBrk="1" fontAlgn="auto" hangingPunct="1">
              <a:spcBef>
                <a:spcPct val="40000"/>
              </a:spcBef>
              <a:buSzPct val="75000"/>
              <a:buNone/>
              <a:defRPr/>
            </a:pPr>
            <a:endParaRPr lang="en-US" altLang="en-US" sz="2800" dirty="0">
              <a:solidFill>
                <a:schemeClr val="tx1">
                  <a:lumMod val="75000"/>
                  <a:lumOff val="25000"/>
                </a:schemeClr>
              </a:solidFill>
            </a:endParaRPr>
          </a:p>
          <a:p>
            <a:pPr marL="91440" indent="-91440" eaLnBrk="1" fontAlgn="auto" hangingPunct="1">
              <a:defRPr/>
            </a:pPr>
            <a:endParaRPr lang="en-US" sz="2800" dirty="0">
              <a:solidFill>
                <a:schemeClr val="tx1">
                  <a:lumMod val="75000"/>
                  <a:lumOff val="25000"/>
                </a:schemeClr>
              </a:solidFill>
            </a:endParaRPr>
          </a:p>
        </p:txBody>
      </p:sp>
      <p:sp>
        <p:nvSpPr>
          <p:cNvPr id="63492" name="Slide Number Placeholder 2">
            <a:extLst>
              <a:ext uri="{FF2B5EF4-FFF2-40B4-BE49-F238E27FC236}">
                <a16:creationId xmlns:a16="http://schemas.microsoft.com/office/drawing/2014/main" id="{36B7AEFE-CA39-4EEB-87CD-F30ED8853B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E0E3BDAA-A705-4F2D-9F7F-524E25F1B362}" type="slidenum">
              <a:rPr lang="en-US" altLang="en-US" sz="1200">
                <a:latin typeface="Arial" panose="020B0604020202020204" pitchFamily="34" charset="0"/>
                <a:cs typeface="Arial" panose="020B0604020202020204" pitchFamily="34" charset="0"/>
              </a:rPr>
              <a:pPr>
                <a:spcBef>
                  <a:spcPct val="20000"/>
                </a:spcBef>
              </a:pPr>
              <a:t>26</a:t>
            </a:fld>
            <a:endParaRPr lang="en-US" altLang="en-US" sz="1400">
              <a:latin typeface="Arial" panose="020B0604020202020204" pitchFamily="34" charset="0"/>
              <a:cs typeface="Arial" panose="020B0604020202020204" pitchFamily="34" charset="0"/>
            </a:endParaRPr>
          </a:p>
        </p:txBody>
      </p:sp>
      <p:sp>
        <p:nvSpPr>
          <p:cNvPr id="541699" name="Rectangle 3">
            <a:extLst>
              <a:ext uri="{FF2B5EF4-FFF2-40B4-BE49-F238E27FC236}">
                <a16:creationId xmlns:a16="http://schemas.microsoft.com/office/drawing/2014/main" id="{2F05E54C-3613-4626-87C3-1AAC42794085}"/>
              </a:ext>
            </a:extLst>
          </p:cNvPr>
          <p:cNvSpPr>
            <a:spLocks noChangeArrowheads="1"/>
          </p:cNvSpPr>
          <p:nvPr/>
        </p:nvSpPr>
        <p:spPr bwMode="auto">
          <a:xfrm>
            <a:off x="2667000" y="1512888"/>
            <a:ext cx="7315200" cy="1001712"/>
          </a:xfrm>
          <a:prstGeom prst="rect">
            <a:avLst/>
          </a:prstGeom>
          <a:noFill/>
          <a:ln>
            <a:noFill/>
          </a:ln>
          <a:effectLst/>
        </p:spPr>
        <p:txBody>
          <a:bodyPr/>
          <a:lstStyle/>
          <a:p>
            <a:pPr eaLnBrk="1" hangingPunct="1">
              <a:spcBef>
                <a:spcPct val="20000"/>
              </a:spcBef>
              <a:buClr>
                <a:schemeClr val="tx2"/>
              </a:buClr>
              <a:buSzPct val="75000"/>
              <a:buFont typeface="Wingdings" pitchFamily="2" charset="2"/>
              <a:buNone/>
              <a:defRPr/>
            </a:pPr>
            <a:endParaRPr lang="en-US" sz="3200" dirty="0">
              <a:effectLst>
                <a:outerShdw blurRad="38100" dist="38100" dir="2700000" algn="tl">
                  <a:srgbClr val="FFFFFF"/>
                </a:outerShdw>
              </a:effectLst>
              <a:latin typeface="Arial" panose="020B0604020202020204" pitchFamily="34" charset="0"/>
            </a:endParaRP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1026">
            <a:extLst>
              <a:ext uri="{FF2B5EF4-FFF2-40B4-BE49-F238E27FC236}">
                <a16:creationId xmlns:a16="http://schemas.microsoft.com/office/drawing/2014/main" id="{4E20E5F3-0A7E-418E-836F-904BB025AE4F}"/>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Medical Removal</a:t>
            </a:r>
          </a:p>
        </p:txBody>
      </p:sp>
      <p:sp>
        <p:nvSpPr>
          <p:cNvPr id="65539" name="Rectangle 1027">
            <a:extLst>
              <a:ext uri="{FF2B5EF4-FFF2-40B4-BE49-F238E27FC236}">
                <a16:creationId xmlns:a16="http://schemas.microsoft.com/office/drawing/2014/main" id="{649A56F9-EB7B-4201-AE3C-8B64B4464387}"/>
              </a:ext>
            </a:extLst>
          </p:cNvPr>
          <p:cNvSpPr>
            <a:spLocks noGrp="1"/>
          </p:cNvSpPr>
          <p:nvPr>
            <p:ph idx="1"/>
          </p:nvPr>
        </p:nvSpPr>
        <p:spPr/>
        <p:txBody>
          <a:bodyPr/>
          <a:lstStyle/>
          <a:p>
            <a:pPr marL="176213" indent="-176213" eaLnBrk="1" hangingPunct="1">
              <a:spcAft>
                <a:spcPct val="0"/>
              </a:spcAft>
              <a:buFont typeface="Arial" panose="020B0604020202020204" pitchFamily="34" charset="0"/>
              <a:buChar char="•"/>
            </a:pPr>
            <a:r>
              <a:rPr lang="en-US" altLang="en-US" sz="2800"/>
              <a:t>If removed under the medical surveillance requirements of a MIOSHA standard, you must record the case on the MIOSHA Form 300.</a:t>
            </a:r>
          </a:p>
          <a:p>
            <a:pPr marL="176213" indent="-176213" eaLnBrk="1" hangingPunct="1">
              <a:spcAft>
                <a:spcPct val="0"/>
              </a:spcAft>
              <a:buFont typeface="Arial" panose="020B0604020202020204" pitchFamily="34" charset="0"/>
              <a:buChar char="•"/>
            </a:pPr>
            <a:r>
              <a:rPr lang="en-US" altLang="en-US" sz="2800"/>
              <a:t>Recorded as either one involving days away from work or days of restricted work activity.</a:t>
            </a:r>
          </a:p>
          <a:p>
            <a:pPr marL="176213" indent="-176213" eaLnBrk="1" hangingPunct="1">
              <a:spcAft>
                <a:spcPct val="0"/>
              </a:spcAft>
              <a:buFont typeface="Arial" panose="020B0604020202020204" pitchFamily="34" charset="0"/>
              <a:buChar char="•"/>
            </a:pPr>
            <a:r>
              <a:rPr lang="en-US" altLang="en-US" sz="2800"/>
              <a:t>Voluntary removal below the removal levels required by the standard need not be recorded.</a:t>
            </a:r>
          </a:p>
        </p:txBody>
      </p:sp>
      <p:sp>
        <p:nvSpPr>
          <p:cNvPr id="65540" name="Slide Number Placeholder 4">
            <a:extLst>
              <a:ext uri="{FF2B5EF4-FFF2-40B4-BE49-F238E27FC236}">
                <a16:creationId xmlns:a16="http://schemas.microsoft.com/office/drawing/2014/main" id="{764C34A3-58F1-43F4-815F-D43C1827DB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F1B94786-9514-4071-8ECC-688A329797AE}" type="slidenum">
              <a:rPr lang="en-US" altLang="en-US" sz="1200">
                <a:latin typeface="Arial" panose="020B0604020202020204" pitchFamily="34" charset="0"/>
              </a:rPr>
              <a:pPr>
                <a:spcBef>
                  <a:spcPct val="20000"/>
                </a:spcBef>
              </a:pPr>
              <a:t>27</a:t>
            </a:fld>
            <a:endParaRPr lang="en-US" altLang="en-US" sz="1200">
              <a:latin typeface="Arial" panose="020B0604020202020204" pitchFamily="34"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a:extLst>
              <a:ext uri="{FF2B5EF4-FFF2-40B4-BE49-F238E27FC236}">
                <a16:creationId xmlns:a16="http://schemas.microsoft.com/office/drawing/2014/main" id="{7C712D28-98F4-4091-B8A7-9DC40BAC8D80}"/>
              </a:ext>
            </a:extLst>
          </p:cNvPr>
          <p:cNvSpPr>
            <a:spLocks noGrp="1" noChangeArrowheads="1"/>
          </p:cNvSpPr>
          <p:nvPr>
            <p:ph type="title"/>
          </p:nvPr>
        </p:nvSpPr>
        <p:spPr/>
        <p:txBody>
          <a:bodyPr/>
          <a:lstStyle/>
          <a:p>
            <a:pPr eaLnBrk="1" fontAlgn="auto" hangingPunct="1">
              <a:spcAft>
                <a:spcPts val="0"/>
              </a:spcAft>
              <a:defRPr/>
            </a:pPr>
            <a:r>
              <a:rPr lang="en-US" altLang="en-US" b="1" dirty="0">
                <a:solidFill>
                  <a:schemeClr val="tx1">
                    <a:lumMod val="75000"/>
                    <a:lumOff val="25000"/>
                  </a:schemeClr>
                </a:solidFill>
              </a:rPr>
              <a:t> Tuberculosis</a:t>
            </a:r>
          </a:p>
        </p:txBody>
      </p:sp>
      <p:sp>
        <p:nvSpPr>
          <p:cNvPr id="67587" name="Rectangle 3">
            <a:extLst>
              <a:ext uri="{FF2B5EF4-FFF2-40B4-BE49-F238E27FC236}">
                <a16:creationId xmlns:a16="http://schemas.microsoft.com/office/drawing/2014/main" id="{DD170B43-BD2C-4910-BAB1-C5E9A71BCF3C}"/>
              </a:ext>
            </a:extLst>
          </p:cNvPr>
          <p:cNvSpPr>
            <a:spLocks noGrp="1"/>
          </p:cNvSpPr>
          <p:nvPr>
            <p:ph idx="1"/>
          </p:nvPr>
        </p:nvSpPr>
        <p:spPr/>
        <p:txBody>
          <a:bodyPr/>
          <a:lstStyle/>
          <a:p>
            <a:pPr marL="228600" indent="-228600" eaLnBrk="1" hangingPunct="1">
              <a:buFont typeface="Arial" panose="020B0604020202020204" pitchFamily="34" charset="0"/>
              <a:buChar char="•"/>
            </a:pPr>
            <a:r>
              <a:rPr lang="en-US" altLang="en-US" sz="2800"/>
              <a:t>Record a case where an employee is exposed to someone with a known case of active tuberculosis, and that employee subsequently develops a tuberculosis infection.</a:t>
            </a:r>
          </a:p>
          <a:p>
            <a:pPr marL="228600" indent="-228600" eaLnBrk="1" hangingPunct="1">
              <a:buFont typeface="Arial" panose="020B0604020202020204" pitchFamily="34" charset="0"/>
              <a:buChar char="•"/>
            </a:pPr>
            <a:r>
              <a:rPr lang="en-US" altLang="en-US" sz="2800"/>
              <a:t>Record the case on the 300 log as “respiratory condition.”</a:t>
            </a:r>
          </a:p>
          <a:p>
            <a:pPr marL="228600" indent="-228600" eaLnBrk="1" hangingPunct="1">
              <a:buFont typeface="Arial" panose="020B0604020202020204" pitchFamily="34" charset="0"/>
              <a:buChar char="•"/>
            </a:pPr>
            <a:endParaRPr lang="en-US" altLang="en-US" sz="2800"/>
          </a:p>
        </p:txBody>
      </p:sp>
      <p:sp>
        <p:nvSpPr>
          <p:cNvPr id="67588" name="Slide Number Placeholder 4">
            <a:extLst>
              <a:ext uri="{FF2B5EF4-FFF2-40B4-BE49-F238E27FC236}">
                <a16:creationId xmlns:a16="http://schemas.microsoft.com/office/drawing/2014/main" id="{E0B4670E-E4BE-4531-9C8A-62D550E27F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C8262F91-C863-4CF6-9868-424FA9B0A5B3}" type="slidenum">
              <a:rPr lang="en-US" altLang="en-US" sz="1200">
                <a:latin typeface="Arial" panose="020B0604020202020204" pitchFamily="34" charset="0"/>
                <a:cs typeface="Arial" panose="020B0604020202020204" pitchFamily="34" charset="0"/>
              </a:rPr>
              <a:pPr>
                <a:spcBef>
                  <a:spcPct val="20000"/>
                </a:spcBef>
              </a:pPr>
              <a:t>28</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a:extLst>
              <a:ext uri="{FF2B5EF4-FFF2-40B4-BE49-F238E27FC236}">
                <a16:creationId xmlns:a16="http://schemas.microsoft.com/office/drawing/2014/main" id="{58B5FF70-B3F6-4985-9CDB-E9255622C55D}"/>
              </a:ext>
            </a:extLst>
          </p:cNvPr>
          <p:cNvSpPr>
            <a:spLocks noGrp="1" noChangeArrowheads="1"/>
          </p:cNvSpPr>
          <p:nvPr>
            <p:ph type="title"/>
          </p:nvPr>
        </p:nvSpPr>
        <p:spPr>
          <a:xfrm>
            <a:off x="2346325" y="-261938"/>
            <a:ext cx="7543800" cy="1447801"/>
          </a:xfrm>
        </p:spPr>
        <p:txBody>
          <a:bodyPr/>
          <a:lstStyle/>
          <a:p>
            <a:pPr eaLnBrk="1" fontAlgn="auto" hangingPunct="1">
              <a:spcAft>
                <a:spcPts val="0"/>
              </a:spcAft>
              <a:defRPr/>
            </a:pPr>
            <a:r>
              <a:rPr lang="en-US" altLang="en-US" b="1" dirty="0">
                <a:solidFill>
                  <a:schemeClr val="tx1">
                    <a:lumMod val="75000"/>
                    <a:lumOff val="25000"/>
                  </a:schemeClr>
                </a:solidFill>
              </a:rPr>
              <a:t>MIOSHA Log 300</a:t>
            </a:r>
          </a:p>
        </p:txBody>
      </p:sp>
      <p:sp>
        <p:nvSpPr>
          <p:cNvPr id="69635" name="Content Placeholder 1">
            <a:extLst>
              <a:ext uri="{FF2B5EF4-FFF2-40B4-BE49-F238E27FC236}">
                <a16:creationId xmlns:a16="http://schemas.microsoft.com/office/drawing/2014/main" id="{115984AE-60F6-4E86-9EC3-2249C766C5F0}"/>
              </a:ext>
            </a:extLst>
          </p:cNvPr>
          <p:cNvSpPr>
            <a:spLocks noGrp="1"/>
          </p:cNvSpPr>
          <p:nvPr>
            <p:ph idx="1"/>
          </p:nvPr>
        </p:nvSpPr>
        <p:spPr/>
        <p:txBody>
          <a:bodyPr/>
          <a:lstStyle/>
          <a:p>
            <a:pPr eaLnBrk="1" hangingPunct="1"/>
            <a:endParaRPr lang="en-US" altLang="en-US"/>
          </a:p>
        </p:txBody>
      </p:sp>
      <p:sp>
        <p:nvSpPr>
          <p:cNvPr id="69636" name="Slide Number Placeholder 4">
            <a:extLst>
              <a:ext uri="{FF2B5EF4-FFF2-40B4-BE49-F238E27FC236}">
                <a16:creationId xmlns:a16="http://schemas.microsoft.com/office/drawing/2014/main" id="{6D40E421-62B7-444A-8A0E-61BE966EB6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pPr>
            <a:fld id="{AAB87289-FABE-4696-B196-1FA168FF8B97}" type="slidenum">
              <a:rPr lang="en-US" altLang="en-US" sz="1200">
                <a:solidFill>
                  <a:srgbClr val="898989"/>
                </a:solidFill>
              </a:rPr>
              <a:pPr algn="ctr">
                <a:spcBef>
                  <a:spcPct val="20000"/>
                </a:spcBef>
              </a:pPr>
              <a:t>29</a:t>
            </a:fld>
            <a:endParaRPr lang="en-US" altLang="en-US" sz="1200">
              <a:solidFill>
                <a:srgbClr val="898989"/>
              </a:solidFill>
            </a:endParaRPr>
          </a:p>
        </p:txBody>
      </p:sp>
      <p:pic>
        <p:nvPicPr>
          <p:cNvPr id="69637" name="Picture 1">
            <a:extLst>
              <a:ext uri="{FF2B5EF4-FFF2-40B4-BE49-F238E27FC236}">
                <a16:creationId xmlns:a16="http://schemas.microsoft.com/office/drawing/2014/main" id="{5AE68B65-8DF6-4050-B4E4-FEE87C90BF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98576"/>
            <a:ext cx="91440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4F26754-3313-463E-8DF8-7314A343D118}"/>
              </a:ext>
            </a:extLst>
          </p:cNvPr>
          <p:cNvSpPr txBox="1">
            <a:spLocks noChangeArrowheads="1"/>
          </p:cNvSpPr>
          <p:nvPr/>
        </p:nvSpPr>
        <p:spPr bwMode="auto">
          <a:xfrm>
            <a:off x="1809750" y="1085850"/>
            <a:ext cx="29591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100">
                <a:latin typeface="Calibri Light" panose="020F0302020204030204" pitchFamily="34" charset="0"/>
              </a:rPr>
              <a:t>Newly included NAICS</a:t>
            </a:r>
          </a:p>
          <a:p>
            <a:pPr eaLnBrk="1" hangingPunct="1"/>
            <a:r>
              <a:rPr lang="en-US" altLang="en-US" sz="2100">
                <a:latin typeface="Calibri Light" panose="020F0302020204030204" pitchFamily="34" charset="0"/>
              </a:rPr>
              <a:t>with partial exemption</a:t>
            </a:r>
          </a:p>
        </p:txBody>
      </p:sp>
      <p:pic>
        <p:nvPicPr>
          <p:cNvPr id="17411" name="Picture 3">
            <a:extLst>
              <a:ext uri="{FF2B5EF4-FFF2-40B4-BE49-F238E27FC236}">
                <a16:creationId xmlns:a16="http://schemas.microsoft.com/office/drawing/2014/main" id="{174778BF-6C90-4D26-BA6E-D84C56DC3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325" y="152400"/>
            <a:ext cx="518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D22A-315B-4326-822C-3EAECA664D39}"/>
              </a:ext>
            </a:extLst>
          </p:cNvPr>
          <p:cNvSpPr>
            <a:spLocks noGrp="1"/>
          </p:cNvSpPr>
          <p:nvPr>
            <p:ph type="title"/>
          </p:nvPr>
        </p:nvSpPr>
        <p:spPr>
          <a:xfrm>
            <a:off x="1097280" y="286603"/>
            <a:ext cx="10058400" cy="1084997"/>
          </a:xfrm>
        </p:spPr>
        <p:txBody>
          <a:bodyPr/>
          <a:lstStyle/>
          <a:p>
            <a:r>
              <a:rPr lang="en-US" dirty="0"/>
              <a:t>Complete Section (F) fully</a:t>
            </a:r>
          </a:p>
        </p:txBody>
      </p:sp>
      <p:graphicFrame>
        <p:nvGraphicFramePr>
          <p:cNvPr id="5" name="Table 5">
            <a:extLst>
              <a:ext uri="{FF2B5EF4-FFF2-40B4-BE49-F238E27FC236}">
                <a16:creationId xmlns:a16="http://schemas.microsoft.com/office/drawing/2014/main" id="{76FB6525-6234-4FA5-B566-38502CED74E1}"/>
              </a:ext>
            </a:extLst>
          </p:cNvPr>
          <p:cNvGraphicFramePr>
            <a:graphicFrameLocks noGrp="1"/>
          </p:cNvGraphicFramePr>
          <p:nvPr>
            <p:ph idx="1"/>
            <p:extLst>
              <p:ext uri="{D42A27DB-BD31-4B8C-83A1-F6EECF244321}">
                <p14:modId xmlns:p14="http://schemas.microsoft.com/office/powerpoint/2010/main" val="2292300417"/>
              </p:ext>
            </p:extLst>
          </p:nvPr>
        </p:nvGraphicFramePr>
        <p:xfrm>
          <a:off x="1097280" y="1524000"/>
          <a:ext cx="10088563" cy="4572000"/>
        </p:xfrm>
        <a:graphic>
          <a:graphicData uri="http://schemas.openxmlformats.org/drawingml/2006/table">
            <a:tbl>
              <a:tblPr firstRow="1" bandRow="1">
                <a:tableStyleId>{5C22544A-7EE6-4342-B048-85BDC9FD1C3A}</a:tableStyleId>
              </a:tblPr>
              <a:tblGrid>
                <a:gridCol w="1341120">
                  <a:extLst>
                    <a:ext uri="{9D8B030D-6E8A-4147-A177-3AD203B41FA5}">
                      <a16:colId xmlns:a16="http://schemas.microsoft.com/office/drawing/2014/main" val="2541648175"/>
                    </a:ext>
                  </a:extLst>
                </a:gridCol>
                <a:gridCol w="1219200">
                  <a:extLst>
                    <a:ext uri="{9D8B030D-6E8A-4147-A177-3AD203B41FA5}">
                      <a16:colId xmlns:a16="http://schemas.microsoft.com/office/drawing/2014/main" val="2314269260"/>
                    </a:ext>
                  </a:extLst>
                </a:gridCol>
                <a:gridCol w="2240280">
                  <a:extLst>
                    <a:ext uri="{9D8B030D-6E8A-4147-A177-3AD203B41FA5}">
                      <a16:colId xmlns:a16="http://schemas.microsoft.com/office/drawing/2014/main" val="262462007"/>
                    </a:ext>
                  </a:extLst>
                </a:gridCol>
                <a:gridCol w="5287963">
                  <a:extLst>
                    <a:ext uri="{9D8B030D-6E8A-4147-A177-3AD203B41FA5}">
                      <a16:colId xmlns:a16="http://schemas.microsoft.com/office/drawing/2014/main" val="171534552"/>
                    </a:ext>
                  </a:extLst>
                </a:gridCol>
              </a:tblGrid>
              <a:tr h="370840">
                <a:tc>
                  <a:txBody>
                    <a:bodyPr/>
                    <a:lstStyle/>
                    <a:p>
                      <a:r>
                        <a:rPr lang="en-US" sz="2400" dirty="0"/>
                        <a:t>(C)</a:t>
                      </a:r>
                    </a:p>
                    <a:p>
                      <a:r>
                        <a:rPr lang="en-US" sz="2400" dirty="0"/>
                        <a:t> Job Title</a:t>
                      </a:r>
                    </a:p>
                  </a:txBody>
                  <a:tcPr/>
                </a:tc>
                <a:tc>
                  <a:txBody>
                    <a:bodyPr/>
                    <a:lstStyle/>
                    <a:p>
                      <a:r>
                        <a:rPr lang="en-US" sz="2400" dirty="0"/>
                        <a:t>(D) Date of Injury</a:t>
                      </a:r>
                    </a:p>
                  </a:txBody>
                  <a:tcPr/>
                </a:tc>
                <a:tc>
                  <a:txBody>
                    <a:bodyPr/>
                    <a:lstStyle/>
                    <a:p>
                      <a:r>
                        <a:rPr lang="en-US" sz="2400" dirty="0"/>
                        <a:t>(E) </a:t>
                      </a:r>
                    </a:p>
                    <a:p>
                      <a:r>
                        <a:rPr lang="en-US" sz="2400" dirty="0"/>
                        <a:t>Where the event occurred</a:t>
                      </a:r>
                    </a:p>
                  </a:txBody>
                  <a:tcPr/>
                </a:tc>
                <a:tc>
                  <a:txBody>
                    <a:bodyPr/>
                    <a:lstStyle/>
                    <a:p>
                      <a:r>
                        <a:rPr lang="en-US" sz="2400" dirty="0"/>
                        <a:t>(F) Describe injury or illness, parts of body affected and object/substance that directly injured or made person ill</a:t>
                      </a:r>
                    </a:p>
                  </a:txBody>
                  <a:tcPr/>
                </a:tc>
                <a:extLst>
                  <a:ext uri="{0D108BD9-81ED-4DB2-BD59-A6C34878D82A}">
                    <a16:rowId xmlns:a16="http://schemas.microsoft.com/office/drawing/2014/main" val="4284193582"/>
                  </a:ext>
                </a:extLst>
              </a:tr>
              <a:tr h="370840">
                <a:tc>
                  <a:txBody>
                    <a:bodyPr/>
                    <a:lstStyle/>
                    <a:p>
                      <a:r>
                        <a:rPr lang="en-US" sz="2400" dirty="0"/>
                        <a:t>RN</a:t>
                      </a:r>
                    </a:p>
                  </a:txBody>
                  <a:tcPr/>
                </a:tc>
                <a:tc>
                  <a:txBody>
                    <a:bodyPr/>
                    <a:lstStyle/>
                    <a:p>
                      <a:r>
                        <a:rPr lang="en-US" sz="2400" dirty="0"/>
                        <a:t>10/21</a:t>
                      </a:r>
                    </a:p>
                  </a:txBody>
                  <a:tcPr/>
                </a:tc>
                <a:tc>
                  <a:txBody>
                    <a:bodyPr/>
                    <a:lstStyle/>
                    <a:p>
                      <a:r>
                        <a:rPr lang="en-US" sz="2400" dirty="0"/>
                        <a:t>OR</a:t>
                      </a:r>
                    </a:p>
                  </a:txBody>
                  <a:tcPr/>
                </a:tc>
                <a:tc>
                  <a:txBody>
                    <a:bodyPr/>
                    <a:lstStyle/>
                    <a:p>
                      <a:r>
                        <a:rPr lang="en-US" sz="2400" dirty="0"/>
                        <a:t>Finger        </a:t>
                      </a:r>
                      <a:r>
                        <a:rPr lang="en-US" sz="2400" dirty="0">
                          <a:highlight>
                            <a:srgbClr val="FFFF00"/>
                          </a:highlight>
                        </a:rPr>
                        <a:t>MORE INFORMATION NEEDED</a:t>
                      </a:r>
                    </a:p>
                  </a:txBody>
                  <a:tcPr/>
                </a:tc>
                <a:extLst>
                  <a:ext uri="{0D108BD9-81ED-4DB2-BD59-A6C34878D82A}">
                    <a16:rowId xmlns:a16="http://schemas.microsoft.com/office/drawing/2014/main" val="512714963"/>
                  </a:ext>
                </a:extLst>
              </a:tr>
              <a:tr h="370840">
                <a:tc>
                  <a:txBody>
                    <a:bodyPr/>
                    <a:lstStyle/>
                    <a:p>
                      <a:r>
                        <a:rPr lang="en-US" sz="2400" dirty="0"/>
                        <a:t>EMT</a:t>
                      </a:r>
                    </a:p>
                  </a:txBody>
                  <a:tcPr/>
                </a:tc>
                <a:tc>
                  <a:txBody>
                    <a:bodyPr/>
                    <a:lstStyle/>
                    <a:p>
                      <a:r>
                        <a:rPr lang="en-US" sz="2400" dirty="0"/>
                        <a:t>11/3</a:t>
                      </a:r>
                    </a:p>
                  </a:txBody>
                  <a:tcPr/>
                </a:tc>
                <a:tc>
                  <a:txBody>
                    <a:bodyPr/>
                    <a:lstStyle/>
                    <a:p>
                      <a:r>
                        <a:rPr lang="en-US" sz="2400" dirty="0"/>
                        <a:t>ER</a:t>
                      </a:r>
                    </a:p>
                  </a:txBody>
                  <a:tcPr/>
                </a:tc>
                <a:tc>
                  <a:txBody>
                    <a:bodyPr/>
                    <a:lstStyle/>
                    <a:p>
                      <a:r>
                        <a:rPr lang="en-US" sz="2400" dirty="0"/>
                        <a:t>Shoulder   </a:t>
                      </a:r>
                      <a:r>
                        <a:rPr lang="en-US" sz="2400" dirty="0">
                          <a:highlight>
                            <a:srgbClr val="FFFF00"/>
                          </a:highlight>
                        </a:rPr>
                        <a:t>MORE INFORMATION NEEDED</a:t>
                      </a:r>
                      <a:endParaRPr lang="en-US" sz="2400" dirty="0"/>
                    </a:p>
                  </a:txBody>
                  <a:tcPr/>
                </a:tc>
                <a:extLst>
                  <a:ext uri="{0D108BD9-81ED-4DB2-BD59-A6C34878D82A}">
                    <a16:rowId xmlns:a16="http://schemas.microsoft.com/office/drawing/2014/main" val="1128557657"/>
                  </a:ext>
                </a:extLst>
              </a:tr>
              <a:tr h="370840">
                <a:tc>
                  <a:txBody>
                    <a:bodyPr/>
                    <a:lstStyle/>
                    <a:p>
                      <a:r>
                        <a:rPr lang="en-US" sz="2400" dirty="0"/>
                        <a:t>Tech</a:t>
                      </a:r>
                    </a:p>
                  </a:txBody>
                  <a:tcPr/>
                </a:tc>
                <a:tc>
                  <a:txBody>
                    <a:bodyPr/>
                    <a:lstStyle/>
                    <a:p>
                      <a:r>
                        <a:rPr lang="en-US" sz="2400" dirty="0"/>
                        <a:t>12/8</a:t>
                      </a:r>
                    </a:p>
                  </a:txBody>
                  <a:tcPr/>
                </a:tc>
                <a:tc>
                  <a:txBody>
                    <a:bodyPr/>
                    <a:lstStyle/>
                    <a:p>
                      <a:r>
                        <a:rPr lang="en-US" sz="2400" dirty="0"/>
                        <a:t>Diagnostic Imaging</a:t>
                      </a:r>
                    </a:p>
                  </a:txBody>
                  <a:tcPr/>
                </a:tc>
                <a:tc>
                  <a:txBody>
                    <a:bodyPr/>
                    <a:lstStyle/>
                    <a:p>
                      <a:r>
                        <a:rPr lang="en-US" sz="2400" dirty="0"/>
                        <a:t>Pinched finger between two tables</a:t>
                      </a:r>
                    </a:p>
                  </a:txBody>
                  <a:tcPr/>
                </a:tc>
                <a:extLst>
                  <a:ext uri="{0D108BD9-81ED-4DB2-BD59-A6C34878D82A}">
                    <a16:rowId xmlns:a16="http://schemas.microsoft.com/office/drawing/2014/main" val="3678708979"/>
                  </a:ext>
                </a:extLst>
              </a:tr>
              <a:tr h="370840">
                <a:tc>
                  <a:txBody>
                    <a:bodyPr/>
                    <a:lstStyle/>
                    <a:p>
                      <a:r>
                        <a:rPr lang="en-US" sz="2400" dirty="0"/>
                        <a:t>RN</a:t>
                      </a:r>
                    </a:p>
                  </a:txBody>
                  <a:tcPr/>
                </a:tc>
                <a:tc>
                  <a:txBody>
                    <a:bodyPr/>
                    <a:lstStyle/>
                    <a:p>
                      <a:r>
                        <a:rPr lang="en-US" sz="2400" dirty="0"/>
                        <a:t>12/14</a:t>
                      </a:r>
                    </a:p>
                  </a:txBody>
                  <a:tcPr/>
                </a:tc>
                <a:tc>
                  <a:txBody>
                    <a:bodyPr/>
                    <a:lstStyle/>
                    <a:p>
                      <a:r>
                        <a:rPr lang="en-US" sz="2400" dirty="0"/>
                        <a:t>Patient room</a:t>
                      </a:r>
                    </a:p>
                  </a:txBody>
                  <a:tcPr/>
                </a:tc>
                <a:tc>
                  <a:txBody>
                    <a:bodyPr/>
                    <a:lstStyle/>
                    <a:p>
                      <a:r>
                        <a:rPr lang="en-US" sz="2400" dirty="0"/>
                        <a:t>Aggressive patient, grabbed and bruised L. Arm</a:t>
                      </a:r>
                    </a:p>
                  </a:txBody>
                  <a:tcPr/>
                </a:tc>
                <a:extLst>
                  <a:ext uri="{0D108BD9-81ED-4DB2-BD59-A6C34878D82A}">
                    <a16:rowId xmlns:a16="http://schemas.microsoft.com/office/drawing/2014/main" val="1418388149"/>
                  </a:ext>
                </a:extLst>
              </a:tr>
              <a:tr h="370840">
                <a:tc>
                  <a:txBody>
                    <a:bodyPr/>
                    <a:lstStyle/>
                    <a:p>
                      <a:r>
                        <a:rPr lang="en-US" sz="2400" dirty="0"/>
                        <a:t>Service Tech</a:t>
                      </a:r>
                    </a:p>
                  </a:txBody>
                  <a:tcPr/>
                </a:tc>
                <a:tc>
                  <a:txBody>
                    <a:bodyPr/>
                    <a:lstStyle/>
                    <a:p>
                      <a:r>
                        <a:rPr lang="en-US" sz="2400" dirty="0"/>
                        <a:t>12/18</a:t>
                      </a:r>
                    </a:p>
                  </a:txBody>
                  <a:tcPr/>
                </a:tc>
                <a:tc>
                  <a:txBody>
                    <a:bodyPr/>
                    <a:lstStyle/>
                    <a:p>
                      <a:r>
                        <a:rPr lang="en-US" sz="2400" dirty="0"/>
                        <a:t>Laundry</a:t>
                      </a:r>
                    </a:p>
                  </a:txBody>
                  <a:tcPr/>
                </a:tc>
                <a:tc>
                  <a:txBody>
                    <a:bodyPr/>
                    <a:lstStyle/>
                    <a:p>
                      <a:r>
                        <a:rPr lang="en-US" sz="2400" dirty="0"/>
                        <a:t>Bend/twist: Lifting linen bag, strained R. hip and back</a:t>
                      </a:r>
                    </a:p>
                  </a:txBody>
                  <a:tcPr/>
                </a:tc>
                <a:extLst>
                  <a:ext uri="{0D108BD9-81ED-4DB2-BD59-A6C34878D82A}">
                    <a16:rowId xmlns:a16="http://schemas.microsoft.com/office/drawing/2014/main" val="1634892276"/>
                  </a:ext>
                </a:extLst>
              </a:tr>
            </a:tbl>
          </a:graphicData>
        </a:graphic>
      </p:graphicFrame>
      <p:sp>
        <p:nvSpPr>
          <p:cNvPr id="4" name="Slide Number Placeholder 3">
            <a:extLst>
              <a:ext uri="{FF2B5EF4-FFF2-40B4-BE49-F238E27FC236}">
                <a16:creationId xmlns:a16="http://schemas.microsoft.com/office/drawing/2014/main" id="{9E1E46E4-7829-4B53-8171-D34B86D86A59}"/>
              </a:ext>
            </a:extLst>
          </p:cNvPr>
          <p:cNvSpPr>
            <a:spLocks noGrp="1"/>
          </p:cNvSpPr>
          <p:nvPr>
            <p:ph type="sldNum" sz="quarter" idx="12"/>
          </p:nvPr>
        </p:nvSpPr>
        <p:spPr/>
        <p:txBody>
          <a:bodyPr/>
          <a:lstStyle/>
          <a:p>
            <a:pPr>
              <a:defRPr/>
            </a:pPr>
            <a:fld id="{1D074613-45B9-4F0C-BF43-4F0902C4B6F3}" type="slidenum">
              <a:rPr lang="en-US" altLang="en-US" smtClean="0"/>
              <a:pPr>
                <a:defRPr/>
              </a:pPr>
              <a:t>30</a:t>
            </a:fld>
            <a:endParaRPr lang="en-US" altLang="en-US" dirty="0"/>
          </a:p>
        </p:txBody>
      </p:sp>
    </p:spTree>
    <p:custDataLst>
      <p:tags r:id="rId1"/>
    </p:custDataLst>
    <p:extLst>
      <p:ext uri="{BB962C8B-B14F-4D97-AF65-F5344CB8AC3E}">
        <p14:creationId xmlns:p14="http://schemas.microsoft.com/office/powerpoint/2010/main" val="2772068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a:extLst>
              <a:ext uri="{FF2B5EF4-FFF2-40B4-BE49-F238E27FC236}">
                <a16:creationId xmlns:a16="http://schemas.microsoft.com/office/drawing/2014/main" id="{40BCB6EC-AD81-45BB-AA02-E8C6A4C30934}"/>
              </a:ext>
            </a:extLst>
          </p:cNvPr>
          <p:cNvSpPr>
            <a:spLocks noGrp="1" noChangeArrowheads="1"/>
          </p:cNvSpPr>
          <p:nvPr>
            <p:ph type="title"/>
          </p:nvPr>
        </p:nvSpPr>
        <p:spPr/>
        <p:txBody>
          <a:bodyPr/>
          <a:lstStyle/>
          <a:p>
            <a:pPr eaLnBrk="1" fontAlgn="auto" hangingPunct="1">
              <a:spcAft>
                <a:spcPts val="0"/>
              </a:spcAft>
              <a:defRPr/>
            </a:pPr>
            <a:r>
              <a:rPr lang="en-US" altLang="en-US" sz="4000" b="1" dirty="0">
                <a:solidFill>
                  <a:schemeClr val="tx1">
                    <a:lumMod val="75000"/>
                    <a:lumOff val="25000"/>
                  </a:schemeClr>
                </a:solidFill>
              </a:rPr>
              <a:t>MIOSHA Log 301</a:t>
            </a:r>
          </a:p>
        </p:txBody>
      </p:sp>
      <p:sp>
        <p:nvSpPr>
          <p:cNvPr id="71683" name="Content Placeholder 1">
            <a:extLst>
              <a:ext uri="{FF2B5EF4-FFF2-40B4-BE49-F238E27FC236}">
                <a16:creationId xmlns:a16="http://schemas.microsoft.com/office/drawing/2014/main" id="{53888684-FD4F-4283-8801-DA334E7A27D1}"/>
              </a:ext>
            </a:extLst>
          </p:cNvPr>
          <p:cNvSpPr>
            <a:spLocks noGrp="1"/>
          </p:cNvSpPr>
          <p:nvPr>
            <p:ph idx="1"/>
          </p:nvPr>
        </p:nvSpPr>
        <p:spPr/>
        <p:txBody>
          <a:bodyPr/>
          <a:lstStyle/>
          <a:p>
            <a:pPr eaLnBrk="1" hangingPunct="1"/>
            <a:endParaRPr lang="en-US" altLang="en-US"/>
          </a:p>
        </p:txBody>
      </p:sp>
      <p:sp>
        <p:nvSpPr>
          <p:cNvPr id="71684" name="Slide Number Placeholder 4">
            <a:extLst>
              <a:ext uri="{FF2B5EF4-FFF2-40B4-BE49-F238E27FC236}">
                <a16:creationId xmlns:a16="http://schemas.microsoft.com/office/drawing/2014/main" id="{27E2DB03-1818-4263-A821-1B91745703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pPr>
            <a:fld id="{51BC15D5-4C2B-436E-BEEF-905F79EF7B3D}" type="slidenum">
              <a:rPr lang="en-US" altLang="en-US" sz="1200">
                <a:solidFill>
                  <a:srgbClr val="898989"/>
                </a:solidFill>
              </a:rPr>
              <a:pPr algn="ctr">
                <a:spcBef>
                  <a:spcPct val="20000"/>
                </a:spcBef>
              </a:pPr>
              <a:t>31</a:t>
            </a:fld>
            <a:endParaRPr lang="en-US" altLang="en-US" sz="1200">
              <a:solidFill>
                <a:srgbClr val="898989"/>
              </a:solidFill>
            </a:endParaRPr>
          </a:p>
        </p:txBody>
      </p:sp>
      <p:pic>
        <p:nvPicPr>
          <p:cNvPr id="71685" name="Picture 1">
            <a:extLst>
              <a:ext uri="{FF2B5EF4-FFF2-40B4-BE49-F238E27FC236}">
                <a16:creationId xmlns:a16="http://schemas.microsoft.com/office/drawing/2014/main" id="{9B88704D-B4A1-461F-BD3B-A51FE24131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66814"/>
            <a:ext cx="91440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4E46F715-E4E4-45C4-80A5-2AD2FB9F414D}"/>
              </a:ext>
            </a:extLst>
          </p:cNvPr>
          <p:cNvSpPr txBox="1">
            <a:spLocks noChangeArrowheads="1"/>
          </p:cNvSpPr>
          <p:nvPr/>
        </p:nvSpPr>
        <p:spPr>
          <a:xfrm>
            <a:off x="2324100" y="-304800"/>
            <a:ext cx="7543800" cy="1449388"/>
          </a:xfrm>
          <a:prstGeom prst="rect">
            <a:avLst/>
          </a:prstGeom>
        </p:spPr>
        <p:txBody>
          <a:bodyPr anchor="b">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eaLnBrk="1" fontAlgn="auto" hangingPunct="1">
              <a:spcAft>
                <a:spcPts val="0"/>
              </a:spcAft>
              <a:defRPr/>
            </a:pPr>
            <a:r>
              <a:rPr lang="en-US" altLang="en-US" b="1" dirty="0">
                <a:solidFill>
                  <a:schemeClr val="tx1">
                    <a:lumMod val="75000"/>
                    <a:lumOff val="25000"/>
                  </a:schemeClr>
                </a:solidFill>
              </a:rPr>
              <a:t>MIOSHA Log 301</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a:extLst>
              <a:ext uri="{FF2B5EF4-FFF2-40B4-BE49-F238E27FC236}">
                <a16:creationId xmlns:a16="http://schemas.microsoft.com/office/drawing/2014/main" id="{D263E9BD-67B4-450B-8408-9275A74473F1}"/>
              </a:ext>
            </a:extLst>
          </p:cNvPr>
          <p:cNvSpPr>
            <a:spLocks noGrp="1" noChangeArrowheads="1"/>
          </p:cNvSpPr>
          <p:nvPr>
            <p:ph type="title"/>
          </p:nvPr>
        </p:nvSpPr>
        <p:spPr>
          <a:xfrm>
            <a:off x="2324100" y="-304800"/>
            <a:ext cx="7543800" cy="1449388"/>
          </a:xfrm>
        </p:spPr>
        <p:txBody>
          <a:bodyPr/>
          <a:lstStyle/>
          <a:p>
            <a:pPr eaLnBrk="1" fontAlgn="auto" hangingPunct="1">
              <a:spcAft>
                <a:spcPts val="0"/>
              </a:spcAft>
              <a:defRPr/>
            </a:pPr>
            <a:r>
              <a:rPr lang="en-US" altLang="en-US" b="1" dirty="0">
                <a:solidFill>
                  <a:schemeClr val="tx1">
                    <a:lumMod val="75000"/>
                    <a:lumOff val="25000"/>
                  </a:schemeClr>
                </a:solidFill>
              </a:rPr>
              <a:t>MIOSHA Log 300A</a:t>
            </a:r>
          </a:p>
        </p:txBody>
      </p:sp>
      <p:sp>
        <p:nvSpPr>
          <p:cNvPr id="73731" name="Content Placeholder 1">
            <a:extLst>
              <a:ext uri="{FF2B5EF4-FFF2-40B4-BE49-F238E27FC236}">
                <a16:creationId xmlns:a16="http://schemas.microsoft.com/office/drawing/2014/main" id="{C8069444-18EF-486D-91F1-8ABAE3F68BE4}"/>
              </a:ext>
            </a:extLst>
          </p:cNvPr>
          <p:cNvSpPr>
            <a:spLocks noGrp="1"/>
          </p:cNvSpPr>
          <p:nvPr>
            <p:ph idx="1"/>
          </p:nvPr>
        </p:nvSpPr>
        <p:spPr/>
        <p:txBody>
          <a:bodyPr/>
          <a:lstStyle/>
          <a:p>
            <a:pPr eaLnBrk="1" hangingPunct="1"/>
            <a:endParaRPr lang="en-US" altLang="en-US"/>
          </a:p>
        </p:txBody>
      </p:sp>
      <p:sp>
        <p:nvSpPr>
          <p:cNvPr id="73732" name="Slide Number Placeholder 4">
            <a:extLst>
              <a:ext uri="{FF2B5EF4-FFF2-40B4-BE49-F238E27FC236}">
                <a16:creationId xmlns:a16="http://schemas.microsoft.com/office/drawing/2014/main" id="{8892A590-F532-4EDB-A1F1-6106A7ECF8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pPr>
            <a:fld id="{EE5833B1-0B86-4B48-AFE4-7781BBA20416}" type="slidenum">
              <a:rPr lang="en-US" altLang="en-US" sz="1200">
                <a:solidFill>
                  <a:srgbClr val="898989"/>
                </a:solidFill>
              </a:rPr>
              <a:pPr algn="ctr">
                <a:spcBef>
                  <a:spcPct val="20000"/>
                </a:spcBef>
              </a:pPr>
              <a:t>32</a:t>
            </a:fld>
            <a:endParaRPr lang="en-US" altLang="en-US" sz="1200">
              <a:solidFill>
                <a:srgbClr val="898989"/>
              </a:solidFill>
            </a:endParaRPr>
          </a:p>
        </p:txBody>
      </p:sp>
      <p:pic>
        <p:nvPicPr>
          <p:cNvPr id="73733" name="Picture 1">
            <a:extLst>
              <a:ext uri="{FF2B5EF4-FFF2-40B4-BE49-F238E27FC236}">
                <a16:creationId xmlns:a16="http://schemas.microsoft.com/office/drawing/2014/main" id="{95E941C0-971A-49FB-9D11-822B861066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1026">
            <a:extLst>
              <a:ext uri="{FF2B5EF4-FFF2-40B4-BE49-F238E27FC236}">
                <a16:creationId xmlns:a16="http://schemas.microsoft.com/office/drawing/2014/main" id="{2F3E6E66-BCCC-4225-AD9E-E5BCBCD316C0}"/>
              </a:ext>
            </a:extLst>
          </p:cNvPr>
          <p:cNvSpPr>
            <a:spLocks noGrp="1" noChangeArrowheads="1"/>
          </p:cNvSpPr>
          <p:nvPr>
            <p:ph type="title"/>
          </p:nvPr>
        </p:nvSpPr>
        <p:spPr/>
        <p:txBody>
          <a:bodyPr>
            <a:noAutofit/>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
            </a:r>
            <a:br>
              <a:rPr lang="en-US" b="1" dirty="0">
                <a:solidFill>
                  <a:schemeClr val="tx1">
                    <a:lumMod val="75000"/>
                    <a:lumOff val="25000"/>
                  </a:schemeClr>
                </a:solidFill>
                <a:effectLst>
                  <a:outerShdw blurRad="38100" dist="38100" dir="2700000" algn="tl">
                    <a:srgbClr val="FFFFFF"/>
                  </a:outerShdw>
                </a:effectLst>
              </a:rPr>
            </a:br>
            <a:r>
              <a:rPr lang="en-US" b="1" dirty="0">
                <a:solidFill>
                  <a:schemeClr val="tx1">
                    <a:lumMod val="75000"/>
                    <a:lumOff val="25000"/>
                  </a:schemeClr>
                </a:solidFill>
                <a:effectLst>
                  <a:outerShdw blurRad="38100" dist="38100" dir="2700000" algn="tl">
                    <a:srgbClr val="FFFFFF"/>
                  </a:outerShdw>
                </a:effectLst>
              </a:rPr>
              <a:t>Forms</a:t>
            </a:r>
          </a:p>
        </p:txBody>
      </p:sp>
      <p:sp>
        <p:nvSpPr>
          <p:cNvPr id="75779" name="Rectangle 1027">
            <a:extLst>
              <a:ext uri="{FF2B5EF4-FFF2-40B4-BE49-F238E27FC236}">
                <a16:creationId xmlns:a16="http://schemas.microsoft.com/office/drawing/2014/main" id="{E0F94C4A-8838-47A4-AB01-CF4BB7B72267}"/>
              </a:ext>
            </a:extLst>
          </p:cNvPr>
          <p:cNvSpPr>
            <a:spLocks noGrp="1"/>
          </p:cNvSpPr>
          <p:nvPr>
            <p:ph idx="1"/>
          </p:nvPr>
        </p:nvSpPr>
        <p:spPr/>
        <p:txBody>
          <a:bodyPr/>
          <a:lstStyle/>
          <a:p>
            <a:pPr marL="233363" indent="-233363" eaLnBrk="1" hangingPunct="1">
              <a:spcBef>
                <a:spcPct val="30000"/>
              </a:spcBef>
              <a:buFont typeface="Arial" panose="020B0604020202020204" pitchFamily="34" charset="0"/>
              <a:buChar char="•"/>
            </a:pPr>
            <a:r>
              <a:rPr lang="en-US" altLang="en-US" sz="2800"/>
              <a:t>You must enter each recordable injury or illness on the MIOSHA 300 and 301 (or equivalent) incident report within seven calendar days. </a:t>
            </a:r>
          </a:p>
          <a:p>
            <a:pPr marL="233363" indent="-233363" eaLnBrk="1" hangingPunct="1">
              <a:spcBef>
                <a:spcPct val="30000"/>
              </a:spcBef>
              <a:buFont typeface="Arial" panose="020B0604020202020204" pitchFamily="34" charset="0"/>
              <a:buChar char="•"/>
            </a:pPr>
            <a:r>
              <a:rPr lang="en-US" altLang="en-US" sz="2800"/>
              <a:t>Forms can be kept on a computer or at another location as long as they can be produced when they are requested.</a:t>
            </a:r>
            <a:endParaRPr lang="en-US" altLang="en-US"/>
          </a:p>
        </p:txBody>
      </p:sp>
      <p:sp>
        <p:nvSpPr>
          <p:cNvPr id="75780" name="Slide Number Placeholder 4">
            <a:extLst>
              <a:ext uri="{FF2B5EF4-FFF2-40B4-BE49-F238E27FC236}">
                <a16:creationId xmlns:a16="http://schemas.microsoft.com/office/drawing/2014/main" id="{324973CA-E631-4DDF-8ECB-49F7496996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FCFE1070-4E27-4DA8-AD28-AE92348F21DE}" type="slidenum">
              <a:rPr lang="en-US" altLang="en-US" sz="1200">
                <a:latin typeface="Arial" panose="020B0604020202020204" pitchFamily="34" charset="0"/>
              </a:rPr>
              <a:pPr>
                <a:spcBef>
                  <a:spcPct val="20000"/>
                </a:spcBef>
              </a:pPr>
              <a:t>33</a:t>
            </a:fld>
            <a:endParaRPr lang="en-US" altLang="en-US" sz="1400">
              <a:latin typeface="Arial" panose="020B0604020202020204" pitchFamily="34"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a:extLst>
              <a:ext uri="{FF2B5EF4-FFF2-40B4-BE49-F238E27FC236}">
                <a16:creationId xmlns:a16="http://schemas.microsoft.com/office/drawing/2014/main" id="{49E4EFB9-38DA-4FF4-810F-FFA65C9A8F23}"/>
              </a:ext>
            </a:extLst>
          </p:cNvPr>
          <p:cNvSpPr>
            <a:spLocks noGrp="1" noChangeArrowheads="1"/>
          </p:cNvSpPr>
          <p:nvPr>
            <p:ph type="title"/>
          </p:nvPr>
        </p:nvSpPr>
        <p:spPr/>
        <p:txBody>
          <a:bodyPr/>
          <a:lstStyle/>
          <a:p>
            <a:pPr eaLnBrk="1" fontAlgn="auto" hangingPunct="1">
              <a:spcAft>
                <a:spcPts val="0"/>
              </a:spcAft>
              <a:defRPr/>
            </a:pPr>
            <a:r>
              <a:rPr lang="en-US" altLang="en-US" b="1" dirty="0">
                <a:solidFill>
                  <a:schemeClr val="tx1">
                    <a:lumMod val="75000"/>
                    <a:lumOff val="25000"/>
                  </a:schemeClr>
                </a:solidFill>
              </a:rPr>
              <a:t>Illness Classification -  </a:t>
            </a:r>
            <a:br>
              <a:rPr lang="en-US" altLang="en-US" b="1" dirty="0">
                <a:solidFill>
                  <a:schemeClr val="tx1">
                    <a:lumMod val="75000"/>
                    <a:lumOff val="25000"/>
                  </a:schemeClr>
                </a:solidFill>
              </a:rPr>
            </a:br>
            <a:r>
              <a:rPr lang="en-US" altLang="en-US" dirty="0">
                <a:solidFill>
                  <a:schemeClr val="tx1">
                    <a:lumMod val="75000"/>
                    <a:lumOff val="25000"/>
                  </a:schemeClr>
                </a:solidFill>
              </a:rPr>
              <a:t>Skin Diseases or Disorders:</a:t>
            </a:r>
          </a:p>
        </p:txBody>
      </p:sp>
      <p:sp>
        <p:nvSpPr>
          <p:cNvPr id="77827" name="Rectangle 3">
            <a:extLst>
              <a:ext uri="{FF2B5EF4-FFF2-40B4-BE49-F238E27FC236}">
                <a16:creationId xmlns:a16="http://schemas.microsoft.com/office/drawing/2014/main" id="{AFF86B94-21A7-410C-B774-4CC9D2CC9968}"/>
              </a:ext>
            </a:extLst>
          </p:cNvPr>
          <p:cNvSpPr>
            <a:spLocks noGrp="1"/>
          </p:cNvSpPr>
          <p:nvPr>
            <p:ph idx="1"/>
          </p:nvPr>
        </p:nvSpPr>
        <p:spPr/>
        <p:txBody>
          <a:bodyPr/>
          <a:lstStyle/>
          <a:p>
            <a:pPr lvl="1" eaLnBrk="1" hangingPunct="1">
              <a:buFont typeface="Arial" panose="020B0604020202020204" pitchFamily="34" charset="0"/>
              <a:buChar char="•"/>
            </a:pPr>
            <a:r>
              <a:rPr lang="en-US" altLang="en-US" sz="2800" dirty="0"/>
              <a:t>Exposure to chemicals, plants, or other substances.</a:t>
            </a:r>
          </a:p>
          <a:p>
            <a:pPr lvl="1" eaLnBrk="1" hangingPunct="1">
              <a:buFont typeface="Arial" panose="020B0604020202020204" pitchFamily="34" charset="0"/>
              <a:buChar char="•"/>
            </a:pPr>
            <a:r>
              <a:rPr lang="en-US" altLang="en-US" sz="2800" dirty="0"/>
              <a:t>Examples: Contact dermatitis, eczema, or rash caused by primary irritants and sensitizers or poisonous plants; oil acne; friction blisters, chrome ulcers; inflammation of the skin.</a:t>
            </a:r>
          </a:p>
        </p:txBody>
      </p:sp>
      <p:sp>
        <p:nvSpPr>
          <p:cNvPr id="77828" name="Slide Number Placeholder 4">
            <a:extLst>
              <a:ext uri="{FF2B5EF4-FFF2-40B4-BE49-F238E27FC236}">
                <a16:creationId xmlns:a16="http://schemas.microsoft.com/office/drawing/2014/main" id="{6853F549-2517-4E63-80A2-58AE6B323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D63A5739-688C-4BD0-A594-85E518FD582C}" type="slidenum">
              <a:rPr lang="en-US" altLang="en-US" sz="1200">
                <a:latin typeface="Arial" panose="020B0604020202020204" pitchFamily="34" charset="0"/>
                <a:cs typeface="Arial" panose="020B0604020202020204" pitchFamily="34" charset="0"/>
              </a:rPr>
              <a:pPr>
                <a:spcBef>
                  <a:spcPct val="20000"/>
                </a:spcBef>
              </a:pPr>
              <a:t>34</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a:extLst>
              <a:ext uri="{FF2B5EF4-FFF2-40B4-BE49-F238E27FC236}">
                <a16:creationId xmlns:a16="http://schemas.microsoft.com/office/drawing/2014/main" id="{4D94C31C-1FFE-4364-B6A7-A5A317FDB63A}"/>
              </a:ext>
            </a:extLst>
          </p:cNvPr>
          <p:cNvSpPr>
            <a:spLocks noGrp="1" noChangeArrowheads="1"/>
          </p:cNvSpPr>
          <p:nvPr>
            <p:ph type="title"/>
          </p:nvPr>
        </p:nvSpPr>
        <p:spPr/>
        <p:txBody>
          <a:bodyPr>
            <a:normAutofit/>
          </a:bodyPr>
          <a:lstStyle/>
          <a:p>
            <a:pPr eaLnBrk="1" fontAlgn="auto" hangingPunct="1">
              <a:spcAft>
                <a:spcPts val="0"/>
              </a:spcAft>
              <a:defRPr/>
            </a:pPr>
            <a:r>
              <a:rPr lang="en-US" altLang="en-US" b="1" dirty="0">
                <a:solidFill>
                  <a:schemeClr val="tx1">
                    <a:lumMod val="75000"/>
                    <a:lumOff val="25000"/>
                  </a:schemeClr>
                </a:solidFill>
              </a:rPr>
              <a:t>Illness Classification - </a:t>
            </a:r>
            <a:r>
              <a:rPr lang="en-US" altLang="en-US" dirty="0"/>
              <a:t>Respiratory Conditions: </a:t>
            </a:r>
            <a:endParaRPr lang="en-US" altLang="en-US" b="1" dirty="0">
              <a:solidFill>
                <a:schemeClr val="tx1">
                  <a:lumMod val="75000"/>
                  <a:lumOff val="25000"/>
                </a:schemeClr>
              </a:solidFill>
            </a:endParaRPr>
          </a:p>
        </p:txBody>
      </p:sp>
      <p:sp>
        <p:nvSpPr>
          <p:cNvPr id="119811" name="Rectangle 3">
            <a:extLst>
              <a:ext uri="{FF2B5EF4-FFF2-40B4-BE49-F238E27FC236}">
                <a16:creationId xmlns:a16="http://schemas.microsoft.com/office/drawing/2014/main" id="{6170C15B-8546-4966-ACA4-B8DA23955955}"/>
              </a:ext>
            </a:extLst>
          </p:cNvPr>
          <p:cNvSpPr>
            <a:spLocks noGrp="1"/>
          </p:cNvSpPr>
          <p:nvPr>
            <p:ph idx="1"/>
          </p:nvPr>
        </p:nvSpPr>
        <p:spPr/>
        <p:txBody>
          <a:bodyPr>
            <a:normAutofit/>
          </a:bodyPr>
          <a:lstStyle/>
          <a:p>
            <a:pPr lvl="1" eaLnBrk="1" hangingPunct="1">
              <a:spcBef>
                <a:spcPts val="600"/>
              </a:spcBef>
              <a:buFont typeface="Arial" panose="020B0604020202020204" pitchFamily="34" charset="0"/>
              <a:buChar char="•"/>
              <a:defRPr/>
            </a:pPr>
            <a:r>
              <a:rPr lang="en-US" altLang="en-US" sz="2800" dirty="0"/>
              <a:t>Associated with breathing hazardous biological agents, chemicals, dust, gases, vapors, or fumes </a:t>
            </a:r>
          </a:p>
          <a:p>
            <a:pPr lvl="1" eaLnBrk="1" hangingPunct="1">
              <a:spcBef>
                <a:spcPts val="1200"/>
              </a:spcBef>
              <a:buFont typeface="Arial" panose="020B0604020202020204" pitchFamily="34" charset="0"/>
              <a:buChar char="•"/>
              <a:defRPr/>
            </a:pPr>
            <a:r>
              <a:rPr lang="en-US" altLang="en-US" sz="2800" dirty="0"/>
              <a:t>Examples: Silicosis, asbestosis, acute congestion, occupational asthma, reactive airways, toxic inhalation injury.</a:t>
            </a:r>
          </a:p>
          <a:p>
            <a:pPr marL="200025" lvl="1" indent="0" eaLnBrk="1" hangingPunct="1">
              <a:spcBef>
                <a:spcPts val="1200"/>
              </a:spcBef>
              <a:buNone/>
              <a:defRPr/>
            </a:pPr>
            <a:r>
              <a:rPr lang="en-US" altLang="en-US" sz="2800" dirty="0"/>
              <a:t>Note: certain disinfectants such as quaternary ammonium compounds (</a:t>
            </a:r>
            <a:r>
              <a:rPr lang="en-US" altLang="en-US" sz="2800" dirty="0" err="1"/>
              <a:t>Quats</a:t>
            </a:r>
            <a:r>
              <a:rPr lang="en-US" altLang="en-US" sz="2800" dirty="0"/>
              <a:t>), Phenol, etc. are asthma sensitizers. </a:t>
            </a:r>
          </a:p>
        </p:txBody>
      </p:sp>
      <p:sp>
        <p:nvSpPr>
          <p:cNvPr id="79876" name="Slide Number Placeholder 4">
            <a:extLst>
              <a:ext uri="{FF2B5EF4-FFF2-40B4-BE49-F238E27FC236}">
                <a16:creationId xmlns:a16="http://schemas.microsoft.com/office/drawing/2014/main" id="{B36D9C88-E573-40E8-98F1-30B2969EB4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B5168639-BC21-4197-B01F-B241A269F36F}" type="slidenum">
              <a:rPr lang="en-US" altLang="en-US" sz="1200">
                <a:latin typeface="Arial" panose="020B0604020202020204" pitchFamily="34" charset="0"/>
                <a:cs typeface="Arial" panose="020B0604020202020204" pitchFamily="34" charset="0"/>
              </a:rPr>
              <a:pPr>
                <a:spcBef>
                  <a:spcPct val="20000"/>
                </a:spcBef>
              </a:pPr>
              <a:t>35</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a:extLst>
              <a:ext uri="{FF2B5EF4-FFF2-40B4-BE49-F238E27FC236}">
                <a16:creationId xmlns:a16="http://schemas.microsoft.com/office/drawing/2014/main" id="{96312594-FD60-4A14-B230-CCAF6C035C96}"/>
              </a:ext>
            </a:extLst>
          </p:cNvPr>
          <p:cNvSpPr>
            <a:spLocks noGrp="1" noChangeArrowheads="1"/>
          </p:cNvSpPr>
          <p:nvPr>
            <p:ph type="title"/>
          </p:nvPr>
        </p:nvSpPr>
        <p:spPr/>
        <p:txBody>
          <a:bodyPr/>
          <a:lstStyle/>
          <a:p>
            <a:pPr eaLnBrk="1" fontAlgn="auto" hangingPunct="1">
              <a:spcAft>
                <a:spcPts val="0"/>
              </a:spcAft>
              <a:defRPr/>
            </a:pPr>
            <a:r>
              <a:rPr lang="en-US" altLang="en-US" b="1" dirty="0">
                <a:solidFill>
                  <a:schemeClr val="tx1">
                    <a:lumMod val="75000"/>
                    <a:lumOff val="25000"/>
                  </a:schemeClr>
                </a:solidFill>
              </a:rPr>
              <a:t>Illness Classification – </a:t>
            </a:r>
            <a:r>
              <a:rPr lang="en-US" altLang="en-US" dirty="0">
                <a:solidFill>
                  <a:schemeClr val="tx1">
                    <a:lumMod val="75000"/>
                    <a:lumOff val="25000"/>
                  </a:schemeClr>
                </a:solidFill>
              </a:rPr>
              <a:t>Poisoning:</a:t>
            </a:r>
          </a:p>
        </p:txBody>
      </p:sp>
      <p:sp>
        <p:nvSpPr>
          <p:cNvPr id="81923" name="Rectangle 3">
            <a:extLst>
              <a:ext uri="{FF2B5EF4-FFF2-40B4-BE49-F238E27FC236}">
                <a16:creationId xmlns:a16="http://schemas.microsoft.com/office/drawing/2014/main" id="{65430BB5-CBB5-465E-A3D1-C6D9E596A2D5}"/>
              </a:ext>
            </a:extLst>
          </p:cNvPr>
          <p:cNvSpPr>
            <a:spLocks noGrp="1"/>
          </p:cNvSpPr>
          <p:nvPr>
            <p:ph idx="1"/>
          </p:nvPr>
        </p:nvSpPr>
        <p:spPr/>
        <p:txBody>
          <a:bodyPr/>
          <a:lstStyle/>
          <a:p>
            <a:pPr eaLnBrk="1" hangingPunct="1">
              <a:spcAft>
                <a:spcPts val="600"/>
              </a:spcAft>
            </a:pPr>
            <a:r>
              <a:rPr lang="en-US" altLang="en-US" sz="2800" dirty="0"/>
              <a:t>Includes disorders evidenced by the abnormal concentration of toxic substances in bodily fluids or breath caused by absorption or ingestion</a:t>
            </a:r>
          </a:p>
          <a:p>
            <a:pPr marL="0" indent="0" eaLnBrk="1" hangingPunct="1">
              <a:spcAft>
                <a:spcPts val="600"/>
              </a:spcAft>
              <a:buNone/>
            </a:pPr>
            <a:r>
              <a:rPr lang="en-US" altLang="en-US" sz="2800" dirty="0"/>
              <a:t>Examples: Lead, mercury, cadmium, arsenic, or other metals; carbon monoxide, hydrogen sulfide, organic solvents; insecticide sprays; poisoning by other chemicals</a:t>
            </a:r>
          </a:p>
        </p:txBody>
      </p:sp>
      <p:sp>
        <p:nvSpPr>
          <p:cNvPr id="81924" name="Slide Number Placeholder 4">
            <a:extLst>
              <a:ext uri="{FF2B5EF4-FFF2-40B4-BE49-F238E27FC236}">
                <a16:creationId xmlns:a16="http://schemas.microsoft.com/office/drawing/2014/main" id="{CB9E81BD-DE94-45F4-8224-98FA8FBB61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17D20C49-CA08-4386-B943-997640A43674}" type="slidenum">
              <a:rPr lang="en-US" altLang="en-US" sz="1200">
                <a:latin typeface="Arial" panose="020B0604020202020204" pitchFamily="34" charset="0"/>
                <a:cs typeface="Arial" panose="020B0604020202020204" pitchFamily="34" charset="0"/>
              </a:rPr>
              <a:pPr>
                <a:spcBef>
                  <a:spcPct val="20000"/>
                </a:spcBef>
              </a:pPr>
              <a:t>36</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a:extLst>
              <a:ext uri="{FF2B5EF4-FFF2-40B4-BE49-F238E27FC236}">
                <a16:creationId xmlns:a16="http://schemas.microsoft.com/office/drawing/2014/main" id="{4A976C06-A1E5-457B-A196-774BA72AC569}"/>
              </a:ext>
            </a:extLst>
          </p:cNvPr>
          <p:cNvSpPr>
            <a:spLocks noGrp="1" noChangeArrowheads="1"/>
          </p:cNvSpPr>
          <p:nvPr>
            <p:ph type="title"/>
          </p:nvPr>
        </p:nvSpPr>
        <p:spPr/>
        <p:txBody>
          <a:bodyPr/>
          <a:lstStyle/>
          <a:p>
            <a:pPr eaLnBrk="1" fontAlgn="auto" hangingPunct="1">
              <a:spcAft>
                <a:spcPts val="0"/>
              </a:spcAft>
              <a:defRPr/>
            </a:pPr>
            <a:r>
              <a:rPr lang="en-US" altLang="en-US" b="1" dirty="0">
                <a:solidFill>
                  <a:schemeClr val="tx1">
                    <a:lumMod val="75000"/>
                    <a:lumOff val="25000"/>
                  </a:schemeClr>
                </a:solidFill>
              </a:rPr>
              <a:t>Illness Classification - </a:t>
            </a:r>
            <a:br>
              <a:rPr lang="en-US" altLang="en-US" b="1" dirty="0">
                <a:solidFill>
                  <a:schemeClr val="tx1">
                    <a:lumMod val="75000"/>
                    <a:lumOff val="25000"/>
                  </a:schemeClr>
                </a:solidFill>
              </a:rPr>
            </a:br>
            <a:r>
              <a:rPr lang="en-US" altLang="en-US" dirty="0">
                <a:solidFill>
                  <a:schemeClr val="tx1">
                    <a:lumMod val="75000"/>
                    <a:lumOff val="25000"/>
                  </a:schemeClr>
                </a:solidFill>
              </a:rPr>
              <a:t>Other illnesses:</a:t>
            </a:r>
          </a:p>
        </p:txBody>
      </p:sp>
      <p:sp>
        <p:nvSpPr>
          <p:cNvPr id="83971" name="Rectangle 3">
            <a:extLst>
              <a:ext uri="{FF2B5EF4-FFF2-40B4-BE49-F238E27FC236}">
                <a16:creationId xmlns:a16="http://schemas.microsoft.com/office/drawing/2014/main" id="{F263430A-384B-468B-87FF-5109C0DBCE45}"/>
              </a:ext>
            </a:extLst>
          </p:cNvPr>
          <p:cNvSpPr>
            <a:spLocks noGrp="1"/>
          </p:cNvSpPr>
          <p:nvPr>
            <p:ph sz="half" idx="1"/>
          </p:nvPr>
        </p:nvSpPr>
        <p:spPr/>
        <p:txBody>
          <a:bodyPr/>
          <a:lstStyle/>
          <a:p>
            <a:pPr lvl="1" eaLnBrk="1" hangingPunct="1">
              <a:buFont typeface="Arial" panose="020B0604020202020204" pitchFamily="34" charset="0"/>
              <a:buChar char="•"/>
            </a:pPr>
            <a:r>
              <a:rPr lang="en-US" altLang="en-US" sz="2800" dirty="0"/>
              <a:t>Heatstroke</a:t>
            </a:r>
          </a:p>
          <a:p>
            <a:pPr lvl="1" eaLnBrk="1" hangingPunct="1">
              <a:buFont typeface="Arial" panose="020B0604020202020204" pitchFamily="34" charset="0"/>
              <a:buChar char="•"/>
            </a:pPr>
            <a:r>
              <a:rPr lang="en-US" altLang="en-US" sz="2800" dirty="0"/>
              <a:t>Sunstroke</a:t>
            </a:r>
          </a:p>
          <a:p>
            <a:pPr lvl="1" eaLnBrk="1" hangingPunct="1">
              <a:buFont typeface="Arial" panose="020B0604020202020204" pitchFamily="34" charset="0"/>
              <a:buChar char="•"/>
            </a:pPr>
            <a:r>
              <a:rPr lang="en-US" altLang="en-US" sz="2800" dirty="0"/>
              <a:t>Heat exhaustion</a:t>
            </a:r>
          </a:p>
          <a:p>
            <a:pPr lvl="1" eaLnBrk="1" hangingPunct="1">
              <a:buFont typeface="Arial" panose="020B0604020202020204" pitchFamily="34" charset="0"/>
              <a:buChar char="•"/>
            </a:pPr>
            <a:r>
              <a:rPr lang="en-US" altLang="en-US" sz="2800" dirty="0"/>
              <a:t>Heat stress</a:t>
            </a:r>
          </a:p>
          <a:p>
            <a:pPr lvl="1" eaLnBrk="1" hangingPunct="1">
              <a:buFont typeface="Arial" panose="020B0604020202020204" pitchFamily="34" charset="0"/>
              <a:buChar char="•"/>
            </a:pPr>
            <a:r>
              <a:rPr lang="en-US" altLang="en-US" sz="2800" dirty="0"/>
              <a:t>Freezing</a:t>
            </a:r>
          </a:p>
          <a:p>
            <a:pPr lvl="1" eaLnBrk="1" hangingPunct="1">
              <a:buFont typeface="Arial" panose="020B0604020202020204" pitchFamily="34" charset="0"/>
              <a:buChar char="•"/>
            </a:pPr>
            <a:r>
              <a:rPr lang="en-US" altLang="en-US" sz="2800" dirty="0"/>
              <a:t>Frostbite</a:t>
            </a:r>
          </a:p>
        </p:txBody>
      </p:sp>
      <p:sp>
        <p:nvSpPr>
          <p:cNvPr id="2" name="Content Placeholder 1">
            <a:extLst>
              <a:ext uri="{FF2B5EF4-FFF2-40B4-BE49-F238E27FC236}">
                <a16:creationId xmlns:a16="http://schemas.microsoft.com/office/drawing/2014/main" id="{03548A07-D06F-4944-BE98-D3CA1A815681}"/>
              </a:ext>
            </a:extLst>
          </p:cNvPr>
          <p:cNvSpPr>
            <a:spLocks noGrp="1"/>
          </p:cNvSpPr>
          <p:nvPr>
            <p:ph sz="half" idx="2"/>
          </p:nvPr>
        </p:nvSpPr>
        <p:spPr/>
        <p:txBody>
          <a:bodyPr/>
          <a:lstStyle/>
          <a:p>
            <a:pPr>
              <a:buFont typeface="Arial" panose="020B0604020202020204" pitchFamily="34" charset="0"/>
              <a:buChar char="•"/>
            </a:pPr>
            <a:r>
              <a:rPr lang="en-US" altLang="en-US" sz="2800" dirty="0"/>
              <a:t>Effects of ionizing and nonionizing radiation (welding flash, ultra-violet rays, lasers)</a:t>
            </a:r>
          </a:p>
          <a:p>
            <a:pPr>
              <a:buFont typeface="Arial" panose="020B0604020202020204" pitchFamily="34" charset="0"/>
              <a:buChar char="•"/>
            </a:pPr>
            <a:r>
              <a:rPr lang="en-US" altLang="en-US" sz="2800" dirty="0"/>
              <a:t>Bloodborne pathogens</a:t>
            </a:r>
          </a:p>
          <a:p>
            <a:pPr>
              <a:buFont typeface="Arial" panose="020B0604020202020204" pitchFamily="34" charset="0"/>
              <a:buChar char="•"/>
            </a:pPr>
            <a:r>
              <a:rPr lang="en-US" altLang="en-US" sz="2800" dirty="0"/>
              <a:t>Tumors…</a:t>
            </a:r>
            <a:endParaRPr lang="en-US" sz="2800" dirty="0"/>
          </a:p>
        </p:txBody>
      </p:sp>
      <p:sp>
        <p:nvSpPr>
          <p:cNvPr id="83972" name="Slide Number Placeholder 4">
            <a:extLst>
              <a:ext uri="{FF2B5EF4-FFF2-40B4-BE49-F238E27FC236}">
                <a16:creationId xmlns:a16="http://schemas.microsoft.com/office/drawing/2014/main" id="{B035C4F6-706B-48E7-9A7F-1E77B6A962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D6DA942A-3980-45F7-B1E3-EB6C525AC846}" type="slidenum">
              <a:rPr lang="en-US" altLang="en-US" sz="1200">
                <a:latin typeface="Arial" panose="020B0604020202020204" pitchFamily="34" charset="0"/>
                <a:cs typeface="Arial" panose="020B0604020202020204" pitchFamily="34" charset="0"/>
              </a:rPr>
              <a:pPr>
                <a:spcBef>
                  <a:spcPct val="20000"/>
                </a:spcBef>
              </a:pPr>
              <a:t>37</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1026">
            <a:extLst>
              <a:ext uri="{FF2B5EF4-FFF2-40B4-BE49-F238E27FC236}">
                <a16:creationId xmlns:a16="http://schemas.microsoft.com/office/drawing/2014/main" id="{62F07C4A-60D8-4112-A500-3B0306577F65}"/>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Musculoskeletal Disorders (MSDs)</a:t>
            </a:r>
          </a:p>
        </p:txBody>
      </p:sp>
      <p:sp>
        <p:nvSpPr>
          <p:cNvPr id="86019" name="Rectangle 1027">
            <a:extLst>
              <a:ext uri="{FF2B5EF4-FFF2-40B4-BE49-F238E27FC236}">
                <a16:creationId xmlns:a16="http://schemas.microsoft.com/office/drawing/2014/main" id="{24D53B19-769D-4D68-8BA3-B62403ED141B}"/>
              </a:ext>
            </a:extLst>
          </p:cNvPr>
          <p:cNvSpPr>
            <a:spLocks noGrp="1"/>
          </p:cNvSpPr>
          <p:nvPr>
            <p:ph idx="1"/>
          </p:nvPr>
        </p:nvSpPr>
        <p:spPr/>
        <p:txBody>
          <a:bodyPr/>
          <a:lstStyle/>
          <a:p>
            <a:pPr eaLnBrk="1" hangingPunct="1"/>
            <a:r>
              <a:rPr lang="en-US" altLang="en-US" sz="2800"/>
              <a:t>Injuries and disorders of the muscles, nerves, tendons, ligaments, joints, cartilage and spinal discs.</a:t>
            </a:r>
          </a:p>
          <a:p>
            <a:pPr eaLnBrk="1" hangingPunct="1"/>
            <a:r>
              <a:rPr lang="en-US" altLang="en-US" sz="2800"/>
              <a:t>May record as injury or all other illness.</a:t>
            </a:r>
          </a:p>
          <a:p>
            <a:pPr eaLnBrk="1" hangingPunct="1">
              <a:buClr>
                <a:schemeClr val="accent2"/>
              </a:buClr>
            </a:pPr>
            <a:endParaRPr lang="en-US" altLang="en-US" sz="4000"/>
          </a:p>
        </p:txBody>
      </p:sp>
      <p:sp>
        <p:nvSpPr>
          <p:cNvPr id="86020" name="Slide Number Placeholder 4">
            <a:extLst>
              <a:ext uri="{FF2B5EF4-FFF2-40B4-BE49-F238E27FC236}">
                <a16:creationId xmlns:a16="http://schemas.microsoft.com/office/drawing/2014/main" id="{8206B739-EB39-49CA-92A9-A57808062A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AB8E0111-CAD7-4E06-A20E-66D40FCE1257}" type="slidenum">
              <a:rPr lang="en-US" altLang="en-US" sz="1200">
                <a:latin typeface="Arial" panose="020B0604020202020204" pitchFamily="34" charset="0"/>
              </a:rPr>
              <a:pPr>
                <a:spcBef>
                  <a:spcPct val="20000"/>
                </a:spcBef>
              </a:pPr>
              <a:t>38</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1026">
            <a:extLst>
              <a:ext uri="{FF2B5EF4-FFF2-40B4-BE49-F238E27FC236}">
                <a16:creationId xmlns:a16="http://schemas.microsoft.com/office/drawing/2014/main" id="{20B2EDD6-CE6B-45CD-B38E-ED3ABB0F61F6}"/>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Musculoskeletal Disorders</a:t>
            </a:r>
          </a:p>
        </p:txBody>
      </p:sp>
      <p:sp>
        <p:nvSpPr>
          <p:cNvPr id="126979" name="Rectangle 1027">
            <a:extLst>
              <a:ext uri="{FF2B5EF4-FFF2-40B4-BE49-F238E27FC236}">
                <a16:creationId xmlns:a16="http://schemas.microsoft.com/office/drawing/2014/main" id="{D31A40C2-B665-4230-A4E3-9280CC638D3B}"/>
              </a:ext>
            </a:extLst>
          </p:cNvPr>
          <p:cNvSpPr>
            <a:spLocks noGrp="1" noChangeArrowheads="1"/>
          </p:cNvSpPr>
          <p:nvPr>
            <p:ph idx="1"/>
          </p:nvPr>
        </p:nvSpPr>
        <p:spPr/>
        <p:txBody>
          <a:bodyPr/>
          <a:lstStyle/>
          <a:p>
            <a:pPr marL="176213" indent="-176213" eaLnBrk="1" hangingPunct="1">
              <a:spcBef>
                <a:spcPct val="40000"/>
              </a:spcBef>
              <a:buFont typeface="Arial" panose="020B0604020202020204" pitchFamily="34" charset="0"/>
              <a:buChar char="•"/>
              <a:defRPr/>
            </a:pPr>
            <a:r>
              <a:rPr lang="en-US" altLang="en-US" sz="2800" dirty="0"/>
              <a:t>Applies the same recording criteria to musculoskeletal disorders (MSDs) as to all other injuries and illnesses.</a:t>
            </a:r>
          </a:p>
          <a:p>
            <a:pPr marL="176213" indent="-176213" eaLnBrk="1" hangingPunct="1">
              <a:spcBef>
                <a:spcPct val="40000"/>
              </a:spcBef>
              <a:buFont typeface="Arial" panose="020B0604020202020204" pitchFamily="34" charset="0"/>
              <a:buChar char="•"/>
              <a:defRPr/>
            </a:pPr>
            <a:r>
              <a:rPr lang="en-US" altLang="en-US" sz="2800" dirty="0"/>
              <a:t>Employer retains flexibility to determine whether an event or exposure in the work environment caused or contributed to MSD.</a:t>
            </a:r>
          </a:p>
          <a:p>
            <a:pPr eaLnBrk="1" hangingPunct="1">
              <a:buClr>
                <a:schemeClr val="accent2"/>
              </a:buClr>
              <a:buFontTx/>
              <a:buNone/>
              <a:defRPr/>
            </a:pPr>
            <a:endParaRPr lang="en-US" altLang="en-US" dirty="0"/>
          </a:p>
        </p:txBody>
      </p:sp>
      <p:sp>
        <p:nvSpPr>
          <p:cNvPr id="88068" name="Slide Number Placeholder 4">
            <a:extLst>
              <a:ext uri="{FF2B5EF4-FFF2-40B4-BE49-F238E27FC236}">
                <a16:creationId xmlns:a16="http://schemas.microsoft.com/office/drawing/2014/main" id="{8C88425B-FF09-46AE-9BFF-F7C9D01006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E95B31D4-286F-4D29-9F78-CC9C4C965CA0}" type="slidenum">
              <a:rPr lang="en-US" altLang="en-US" sz="1200">
                <a:latin typeface="Arial" panose="020B0604020202020204" pitchFamily="34" charset="0"/>
              </a:rPr>
              <a:pPr>
                <a:spcBef>
                  <a:spcPct val="20000"/>
                </a:spcBef>
              </a:pPr>
              <a:t>39</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4">
            <a:extLst>
              <a:ext uri="{FF2B5EF4-FFF2-40B4-BE49-F238E27FC236}">
                <a16:creationId xmlns:a16="http://schemas.microsoft.com/office/drawing/2014/main" id="{870587B8-0173-4D32-A094-3F6DFBD7E6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91089" y="228600"/>
            <a:ext cx="9665382" cy="1870076"/>
          </a:xfrm>
        </p:spPr>
      </p:pic>
      <p:sp>
        <p:nvSpPr>
          <p:cNvPr id="4" name="Slide Number Placeholder 3">
            <a:extLst>
              <a:ext uri="{FF2B5EF4-FFF2-40B4-BE49-F238E27FC236}">
                <a16:creationId xmlns:a16="http://schemas.microsoft.com/office/drawing/2014/main" id="{7DA222AB-4073-4866-B616-C4A4A59C2B44}"/>
              </a:ext>
            </a:extLst>
          </p:cNvPr>
          <p:cNvSpPr>
            <a:spLocks noGrp="1"/>
          </p:cNvSpPr>
          <p:nvPr>
            <p:ph type="sldNum" sz="quarter" idx="12"/>
          </p:nvPr>
        </p:nvSpPr>
        <p:spPr/>
        <p:txBody>
          <a:bodyPr/>
          <a:lstStyle/>
          <a:p>
            <a:pPr>
              <a:defRPr/>
            </a:pPr>
            <a:fld id="{9F18CFEC-32C7-4A05-AFD0-EA69B925DE75}" type="slidenum">
              <a:rPr lang="en-US" altLang="en-US" smtClean="0"/>
              <a:pPr>
                <a:defRPr/>
              </a:pPr>
              <a:t>4</a:t>
            </a:fld>
            <a:endParaRPr lang="en-US" altLang="en-US" dirty="0"/>
          </a:p>
        </p:txBody>
      </p:sp>
      <p:pic>
        <p:nvPicPr>
          <p:cNvPr id="19460" name="Picture 5">
            <a:extLst>
              <a:ext uri="{FF2B5EF4-FFF2-40B4-BE49-F238E27FC236}">
                <a16:creationId xmlns:a16="http://schemas.microsoft.com/office/drawing/2014/main" id="{9F0A07D7-8A24-4BFA-89D5-54910A50A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98676"/>
            <a:ext cx="6629401" cy="41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3806AA0A-480F-40E4-923A-4FDB711B0D94}"/>
              </a:ext>
            </a:extLst>
          </p:cNvPr>
          <p:cNvSpPr>
            <a:spLocks noGrp="1" noChangeArrowheads="1"/>
          </p:cNvSpPr>
          <p:nvPr>
            <p:ph type="title"/>
          </p:nvPr>
        </p:nvSpPr>
        <p:spPr/>
        <p:txBody>
          <a:bodyPr>
            <a:noAutofit/>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Privacy Concern Cases</a:t>
            </a:r>
            <a:r>
              <a:rPr lang="en-US" dirty="0">
                <a:solidFill>
                  <a:schemeClr val="tx1">
                    <a:lumMod val="75000"/>
                    <a:lumOff val="25000"/>
                  </a:schemeClr>
                </a:solidFill>
                <a:cs typeface="Arial" panose="020B0604020202020204" pitchFamily="34" charset="0"/>
              </a:rPr>
              <a:t> </a:t>
            </a:r>
          </a:p>
        </p:txBody>
      </p:sp>
      <p:sp>
        <p:nvSpPr>
          <p:cNvPr id="90115" name="Rectangle 3">
            <a:extLst>
              <a:ext uri="{FF2B5EF4-FFF2-40B4-BE49-F238E27FC236}">
                <a16:creationId xmlns:a16="http://schemas.microsoft.com/office/drawing/2014/main" id="{21045F17-75F5-4D48-9933-266994937E56}"/>
              </a:ext>
            </a:extLst>
          </p:cNvPr>
          <p:cNvSpPr>
            <a:spLocks noGrp="1"/>
          </p:cNvSpPr>
          <p:nvPr>
            <p:ph idx="1"/>
          </p:nvPr>
        </p:nvSpPr>
        <p:spPr/>
        <p:txBody>
          <a:bodyPr/>
          <a:lstStyle/>
          <a:p>
            <a:pPr marL="176213" indent="-176213" eaLnBrk="1" hangingPunct="1">
              <a:spcAft>
                <a:spcPts val="600"/>
              </a:spcAft>
              <a:buFont typeface="Arial" panose="020B0604020202020204" pitchFamily="34" charset="0"/>
              <a:buChar char="•"/>
            </a:pPr>
            <a:r>
              <a:rPr lang="en-US" altLang="en-US" sz="2800"/>
              <a:t>An injury or illness to an intimate body part or reproductive system.</a:t>
            </a:r>
          </a:p>
          <a:p>
            <a:pPr marL="176213" indent="-176213" eaLnBrk="1" hangingPunct="1">
              <a:spcAft>
                <a:spcPts val="600"/>
              </a:spcAft>
              <a:buFont typeface="Arial" panose="020B0604020202020204" pitchFamily="34" charset="0"/>
              <a:buChar char="•"/>
            </a:pPr>
            <a:r>
              <a:rPr lang="en-US" altLang="en-US" sz="2800"/>
              <a:t>An injury or illness resulting from sexual assault.</a:t>
            </a:r>
          </a:p>
          <a:p>
            <a:pPr marL="176213" indent="-176213" eaLnBrk="1" hangingPunct="1">
              <a:spcAft>
                <a:spcPts val="600"/>
              </a:spcAft>
              <a:buFont typeface="Arial" panose="020B0604020202020204" pitchFamily="34" charset="0"/>
              <a:buChar char="•"/>
            </a:pPr>
            <a:r>
              <a:rPr lang="en-US" altLang="en-US" sz="2800"/>
              <a:t>Mental illness.</a:t>
            </a:r>
          </a:p>
        </p:txBody>
      </p:sp>
      <p:sp>
        <p:nvSpPr>
          <p:cNvPr id="90116" name="Slide Number Placeholder 4">
            <a:extLst>
              <a:ext uri="{FF2B5EF4-FFF2-40B4-BE49-F238E27FC236}">
                <a16:creationId xmlns:a16="http://schemas.microsoft.com/office/drawing/2014/main" id="{20322D4D-A195-4F82-A4C0-D000E8B842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BB823F2C-8537-41CF-B705-CC9354127F56}" type="slidenum">
              <a:rPr lang="en-US" altLang="en-US" sz="1200">
                <a:latin typeface="Arial" panose="020B0604020202020204" pitchFamily="34" charset="0"/>
              </a:rPr>
              <a:pPr>
                <a:spcBef>
                  <a:spcPct val="20000"/>
                </a:spcBef>
              </a:pPr>
              <a:t>40</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a:extLst>
              <a:ext uri="{FF2B5EF4-FFF2-40B4-BE49-F238E27FC236}">
                <a16:creationId xmlns:a16="http://schemas.microsoft.com/office/drawing/2014/main" id="{1D352198-937E-4B94-9A0E-0CF71743EAD2}"/>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Privacy Concern Cases</a:t>
            </a:r>
          </a:p>
        </p:txBody>
      </p:sp>
      <p:sp>
        <p:nvSpPr>
          <p:cNvPr id="39939" name="Rectangle 3">
            <a:extLst>
              <a:ext uri="{FF2B5EF4-FFF2-40B4-BE49-F238E27FC236}">
                <a16:creationId xmlns:a16="http://schemas.microsoft.com/office/drawing/2014/main" id="{85B98BF4-8C33-4158-8CC3-41B12112E94F}"/>
              </a:ext>
            </a:extLst>
          </p:cNvPr>
          <p:cNvSpPr>
            <a:spLocks noGrp="1" noChangeArrowheads="1"/>
          </p:cNvSpPr>
          <p:nvPr>
            <p:ph idx="1"/>
          </p:nvPr>
        </p:nvSpPr>
        <p:spPr/>
        <p:txBody>
          <a:bodyPr rtlCol="0">
            <a:normAutofit/>
          </a:bodyPr>
          <a:lstStyle/>
          <a:p>
            <a:pPr marL="284163" indent="-284163" eaLnBrk="1" fontAlgn="auto" hangingPunct="1">
              <a:spcAft>
                <a:spcPts val="600"/>
              </a:spcAft>
              <a:buFont typeface="Arial" charset="0"/>
              <a:buChar char="•"/>
              <a:defRPr/>
            </a:pPr>
            <a:r>
              <a:rPr lang="en-US" altLang="en-US" sz="2800" dirty="0">
                <a:solidFill>
                  <a:schemeClr val="tx1">
                    <a:lumMod val="75000"/>
                    <a:lumOff val="25000"/>
                  </a:schemeClr>
                </a:solidFill>
              </a:rPr>
              <a:t>HIV infection, hepatitis, tuberculosis</a:t>
            </a:r>
          </a:p>
          <a:p>
            <a:pPr marL="284163" indent="-284163" eaLnBrk="1" fontAlgn="auto" hangingPunct="1">
              <a:spcAft>
                <a:spcPts val="600"/>
              </a:spcAft>
              <a:buFont typeface="Arial" charset="0"/>
              <a:buChar char="•"/>
              <a:defRPr/>
            </a:pPr>
            <a:r>
              <a:rPr lang="en-US" altLang="en-US" sz="2800" dirty="0">
                <a:solidFill>
                  <a:schemeClr val="tx1">
                    <a:lumMod val="75000"/>
                    <a:lumOff val="25000"/>
                  </a:schemeClr>
                </a:solidFill>
              </a:rPr>
              <a:t>Needlestick and sharps injuries</a:t>
            </a:r>
          </a:p>
          <a:p>
            <a:pPr marL="284163" indent="-284163" eaLnBrk="1" fontAlgn="auto" hangingPunct="1">
              <a:spcAft>
                <a:spcPts val="600"/>
              </a:spcAft>
              <a:buFont typeface="Arial" charset="0"/>
              <a:buChar char="•"/>
              <a:defRPr/>
            </a:pPr>
            <a:r>
              <a:rPr lang="en-US" altLang="en-US" sz="2800" dirty="0">
                <a:solidFill>
                  <a:schemeClr val="tx1">
                    <a:lumMod val="75000"/>
                    <a:lumOff val="25000"/>
                  </a:schemeClr>
                </a:solidFill>
              </a:rPr>
              <a:t>If the employee independently and voluntarily requests that his or her name not be entered on the MIOSHA 300 log.</a:t>
            </a:r>
          </a:p>
          <a:p>
            <a:pPr marL="0" indent="0" eaLnBrk="1" fontAlgn="auto" hangingPunct="1">
              <a:buNone/>
              <a:defRPr/>
            </a:pPr>
            <a:endParaRPr lang="en-US" altLang="en-US" sz="2800" dirty="0">
              <a:solidFill>
                <a:schemeClr val="tx1">
                  <a:lumMod val="75000"/>
                  <a:lumOff val="25000"/>
                </a:schemeClr>
              </a:solidFill>
            </a:endParaRPr>
          </a:p>
          <a:p>
            <a:pPr marL="566928" lvl="2" indent="-182880" eaLnBrk="1" fontAlgn="auto" hangingPunct="1">
              <a:buFont typeface="Arial" charset="0"/>
              <a:buChar char="•"/>
              <a:defRPr/>
            </a:pPr>
            <a:endParaRPr lang="en-US" altLang="en-US" sz="2800" dirty="0">
              <a:solidFill>
                <a:schemeClr val="tx1">
                  <a:lumMod val="75000"/>
                  <a:lumOff val="25000"/>
                </a:schemeClr>
              </a:solidFill>
            </a:endParaRPr>
          </a:p>
          <a:p>
            <a:pPr marL="384048" lvl="1" indent="-182880" eaLnBrk="1" fontAlgn="auto" hangingPunct="1">
              <a:buNone/>
              <a:defRPr/>
            </a:pPr>
            <a:endParaRPr lang="en-US" altLang="en-US" sz="2400" dirty="0">
              <a:solidFill>
                <a:schemeClr val="tx1">
                  <a:lumMod val="75000"/>
                  <a:lumOff val="25000"/>
                </a:schemeClr>
              </a:solidFill>
            </a:endParaRPr>
          </a:p>
        </p:txBody>
      </p:sp>
      <p:sp>
        <p:nvSpPr>
          <p:cNvPr id="92164" name="Slide Number Placeholder 4">
            <a:extLst>
              <a:ext uri="{FF2B5EF4-FFF2-40B4-BE49-F238E27FC236}">
                <a16:creationId xmlns:a16="http://schemas.microsoft.com/office/drawing/2014/main" id="{D47FE918-AB2F-4F95-8DAD-54A18E5937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D3B0126B-911C-4F7B-A3BC-80AEA4601399}" type="slidenum">
              <a:rPr lang="en-US" altLang="en-US" sz="1200">
                <a:latin typeface="Arial" panose="020B0604020202020204" pitchFamily="34" charset="0"/>
              </a:rPr>
              <a:pPr>
                <a:spcBef>
                  <a:spcPct val="20000"/>
                </a:spcBef>
              </a:pPr>
              <a:t>41</a:t>
            </a:fld>
            <a:endParaRPr lang="en-US" altLang="en-US" sz="1200">
              <a:latin typeface="Arial" panose="020B0604020202020204" pitchFamily="34" charset="0"/>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F9429EFE-E3AC-4748-B450-7206AFB42C03}"/>
              </a:ext>
            </a:extLst>
          </p:cNvPr>
          <p:cNvSpPr>
            <a:spLocks noGrp="1" noChangeArrowheads="1"/>
          </p:cNvSpPr>
          <p:nvPr>
            <p:ph type="title"/>
          </p:nvPr>
        </p:nvSpPr>
        <p:spPr/>
        <p:txBody>
          <a:bodyPr>
            <a:noAutofit/>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Privacy Concern Cases</a:t>
            </a:r>
            <a:r>
              <a:rPr lang="en-US" dirty="0">
                <a:solidFill>
                  <a:schemeClr val="tx1">
                    <a:lumMod val="75000"/>
                    <a:lumOff val="25000"/>
                  </a:schemeClr>
                </a:solidFill>
                <a:cs typeface="Arial" panose="020B0604020202020204" pitchFamily="34" charset="0"/>
              </a:rPr>
              <a:t> </a:t>
            </a:r>
          </a:p>
        </p:txBody>
      </p:sp>
      <p:sp>
        <p:nvSpPr>
          <p:cNvPr id="94211" name="Rectangle 3">
            <a:extLst>
              <a:ext uri="{FF2B5EF4-FFF2-40B4-BE49-F238E27FC236}">
                <a16:creationId xmlns:a16="http://schemas.microsoft.com/office/drawing/2014/main" id="{378F9CCA-A386-464B-985A-D0C1F6B8798B}"/>
              </a:ext>
            </a:extLst>
          </p:cNvPr>
          <p:cNvSpPr>
            <a:spLocks noGrp="1"/>
          </p:cNvSpPr>
          <p:nvPr>
            <p:ph idx="1"/>
          </p:nvPr>
        </p:nvSpPr>
        <p:spPr/>
        <p:txBody>
          <a:bodyPr/>
          <a:lstStyle/>
          <a:p>
            <a:pPr marL="233363" indent="-233363" eaLnBrk="1" hangingPunct="1">
              <a:spcBef>
                <a:spcPct val="40000"/>
              </a:spcBef>
              <a:buFont typeface="Arial" panose="020B0604020202020204" pitchFamily="34" charset="0"/>
              <a:buChar char="•"/>
            </a:pPr>
            <a:r>
              <a:rPr lang="en-US" altLang="en-US" sz="2800"/>
              <a:t>You may not enter the employee's name on the MIOSHA 300 Log. </a:t>
            </a:r>
          </a:p>
          <a:p>
            <a:pPr marL="233363" indent="-233363" eaLnBrk="1" hangingPunct="1">
              <a:spcBef>
                <a:spcPct val="40000"/>
              </a:spcBef>
              <a:buFont typeface="Arial" panose="020B0604020202020204" pitchFamily="34" charset="0"/>
              <a:buChar char="•"/>
            </a:pPr>
            <a:r>
              <a:rPr lang="en-US" altLang="en-US" sz="2800"/>
              <a:t>Instead enter "privacy case" in the space normally used for the employee's name. </a:t>
            </a:r>
          </a:p>
          <a:p>
            <a:pPr marL="233363" indent="-233363" eaLnBrk="1" hangingPunct="1">
              <a:spcBef>
                <a:spcPct val="40000"/>
              </a:spcBef>
              <a:buFont typeface="Arial" panose="020B0604020202020204" pitchFamily="34" charset="0"/>
              <a:buChar char="•"/>
            </a:pPr>
            <a:r>
              <a:rPr lang="en-US" altLang="en-US" sz="2800"/>
              <a:t>You must keep a separate confidential list of the case numbers and employee names for your privacy concern cases.</a:t>
            </a:r>
          </a:p>
        </p:txBody>
      </p:sp>
      <p:sp>
        <p:nvSpPr>
          <p:cNvPr id="94212" name="Slide Number Placeholder 4">
            <a:extLst>
              <a:ext uri="{FF2B5EF4-FFF2-40B4-BE49-F238E27FC236}">
                <a16:creationId xmlns:a16="http://schemas.microsoft.com/office/drawing/2014/main" id="{D0B7185E-80F4-4772-8224-2708790091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99251708-2558-4B82-8979-070C83947F02}" type="slidenum">
              <a:rPr lang="en-US" altLang="en-US" sz="1200">
                <a:latin typeface="Arial" panose="020B0604020202020204" pitchFamily="34" charset="0"/>
              </a:rPr>
              <a:pPr>
                <a:spcBef>
                  <a:spcPct val="20000"/>
                </a:spcBef>
              </a:pPr>
              <a:t>42</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CD6BE969-EE05-40FB-9A04-2114AD968518}"/>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Privacy Protection</a:t>
            </a:r>
          </a:p>
        </p:txBody>
      </p:sp>
      <p:sp>
        <p:nvSpPr>
          <p:cNvPr id="129027" name="Rectangle 3">
            <a:extLst>
              <a:ext uri="{FF2B5EF4-FFF2-40B4-BE49-F238E27FC236}">
                <a16:creationId xmlns:a16="http://schemas.microsoft.com/office/drawing/2014/main" id="{63A5459B-9B64-46DE-A2B4-0684C941A439}"/>
              </a:ext>
            </a:extLst>
          </p:cNvPr>
          <p:cNvSpPr>
            <a:spLocks noGrp="1" noChangeArrowheads="1"/>
          </p:cNvSpPr>
          <p:nvPr>
            <p:ph idx="1"/>
          </p:nvPr>
        </p:nvSpPr>
        <p:spPr/>
        <p:txBody>
          <a:bodyPr rtlCol="0">
            <a:normAutofit/>
          </a:bodyPr>
          <a:lstStyle/>
          <a:p>
            <a:pPr marL="284163" indent="-223838" eaLnBrk="1" fontAlgn="auto" hangingPunct="1">
              <a:spcBef>
                <a:spcPct val="45000"/>
              </a:spcBef>
              <a:buFont typeface="Arial" panose="020B0604020202020204" pitchFamily="34" charset="0"/>
              <a:buChar char="•"/>
              <a:defRPr/>
            </a:pPr>
            <a:r>
              <a:rPr lang="en-US" altLang="en-US" sz="2800" dirty="0">
                <a:solidFill>
                  <a:schemeClr val="tx1">
                    <a:lumMod val="75000"/>
                    <a:lumOff val="25000"/>
                  </a:schemeClr>
                </a:solidFill>
              </a:rPr>
              <a:t>If you believe that information describing the privacy concern case may be personally identifiable even though the employee’s name has been omitted.  </a:t>
            </a:r>
          </a:p>
          <a:p>
            <a:pPr marL="284163" indent="-223838" eaLnBrk="1" fontAlgn="auto" hangingPunct="1">
              <a:spcBef>
                <a:spcPct val="45000"/>
              </a:spcBef>
              <a:buFont typeface="Arial" panose="020B0604020202020204" pitchFamily="34" charset="0"/>
              <a:buChar char="•"/>
              <a:defRPr/>
            </a:pPr>
            <a:r>
              <a:rPr lang="en-US" altLang="en-US" sz="2800" dirty="0">
                <a:solidFill>
                  <a:schemeClr val="tx1">
                    <a:lumMod val="75000"/>
                    <a:lumOff val="25000"/>
                  </a:schemeClr>
                </a:solidFill>
              </a:rPr>
              <a:t>You may use discretion and put “privacy case” on the MIOSHA 300 and 301 forms. </a:t>
            </a:r>
          </a:p>
          <a:p>
            <a:pPr marL="284163" indent="-223838" eaLnBrk="1" fontAlgn="auto" hangingPunct="1">
              <a:spcBef>
                <a:spcPct val="45000"/>
              </a:spcBef>
              <a:buFont typeface="Arial" panose="020B0604020202020204" pitchFamily="34" charset="0"/>
              <a:buChar char="•"/>
              <a:defRPr/>
            </a:pPr>
            <a:r>
              <a:rPr lang="en-US" altLang="en-US" sz="2800" dirty="0">
                <a:solidFill>
                  <a:schemeClr val="tx1">
                    <a:lumMod val="75000"/>
                    <a:lumOff val="25000"/>
                  </a:schemeClr>
                </a:solidFill>
              </a:rPr>
              <a:t>Keep a separate confidential list of the case numbers and employee names.</a:t>
            </a:r>
          </a:p>
          <a:p>
            <a:pPr marL="0" indent="0" eaLnBrk="1" fontAlgn="auto" hangingPunct="1">
              <a:spcBef>
                <a:spcPct val="45000"/>
              </a:spcBef>
              <a:buNone/>
              <a:defRPr/>
            </a:pPr>
            <a:endParaRPr lang="en-US" altLang="en-US" sz="2800" dirty="0">
              <a:solidFill>
                <a:schemeClr val="tx1">
                  <a:lumMod val="75000"/>
                  <a:lumOff val="25000"/>
                </a:schemeClr>
              </a:solidFill>
            </a:endParaRPr>
          </a:p>
          <a:p>
            <a:pPr marL="0" indent="0" eaLnBrk="1" fontAlgn="auto" hangingPunct="1">
              <a:spcBef>
                <a:spcPct val="45000"/>
              </a:spcBef>
              <a:buNone/>
              <a:defRPr/>
            </a:pPr>
            <a:endParaRPr lang="en-US" altLang="en-US" sz="2800" dirty="0">
              <a:solidFill>
                <a:schemeClr val="tx1">
                  <a:lumMod val="75000"/>
                  <a:lumOff val="25000"/>
                </a:schemeClr>
              </a:solidFill>
            </a:endParaRPr>
          </a:p>
        </p:txBody>
      </p:sp>
      <p:sp>
        <p:nvSpPr>
          <p:cNvPr id="96260" name="Slide Number Placeholder 4">
            <a:extLst>
              <a:ext uri="{FF2B5EF4-FFF2-40B4-BE49-F238E27FC236}">
                <a16:creationId xmlns:a16="http://schemas.microsoft.com/office/drawing/2014/main" id="{3BF6BC32-9C8B-418A-A5AD-27F6401F09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00EAEE8A-4671-47A8-9973-FBF4ABCDD3B7}" type="slidenum">
              <a:rPr lang="en-US" altLang="en-US" sz="1200">
                <a:latin typeface="Arial" panose="020B0604020202020204" pitchFamily="34" charset="0"/>
              </a:rPr>
              <a:pPr>
                <a:spcBef>
                  <a:spcPct val="20000"/>
                </a:spcBef>
              </a:pPr>
              <a:t>43</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8C10-C9DF-4E0C-BC57-7A717D18626B}"/>
              </a:ext>
            </a:extLst>
          </p:cNvPr>
          <p:cNvSpPr>
            <a:spLocks noGrp="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Privacy Protection</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FB2C4CF2-5615-47C6-BAEC-FAC1F3446DA6}"/>
              </a:ext>
            </a:extLst>
          </p:cNvPr>
          <p:cNvSpPr>
            <a:spLocks noGrp="1"/>
          </p:cNvSpPr>
          <p:nvPr>
            <p:ph idx="1"/>
          </p:nvPr>
        </p:nvSpPr>
        <p:spPr/>
        <p:txBody>
          <a:bodyPr rtlCol="0">
            <a:normAutofit/>
          </a:bodyPr>
          <a:lstStyle/>
          <a:p>
            <a:pPr marL="173038" indent="-173038" eaLnBrk="1" fontAlgn="auto" hangingPunct="1">
              <a:spcBef>
                <a:spcPct val="30000"/>
              </a:spcBef>
              <a:buFontTx/>
              <a:buChar char="•"/>
              <a:defRPr/>
            </a:pPr>
            <a:r>
              <a:rPr lang="en-US" altLang="en-US" sz="3000" dirty="0">
                <a:solidFill>
                  <a:schemeClr val="tx1">
                    <a:lumMod val="75000"/>
                    <a:lumOff val="25000"/>
                  </a:schemeClr>
                </a:solidFill>
              </a:rPr>
              <a:t>Other privacy protections:</a:t>
            </a:r>
          </a:p>
          <a:p>
            <a:pPr marL="457200" lvl="1" indent="-257175" eaLnBrk="1" fontAlgn="auto" hangingPunct="1">
              <a:spcBef>
                <a:spcPct val="30000"/>
              </a:spcBef>
              <a:defRPr/>
            </a:pPr>
            <a:r>
              <a:rPr lang="en-US" altLang="en-US" sz="3000" dirty="0">
                <a:solidFill>
                  <a:schemeClr val="tx1">
                    <a:lumMod val="75000"/>
                    <a:lumOff val="25000"/>
                  </a:schemeClr>
                </a:solidFill>
              </a:rPr>
              <a:t>If you give the forms to people not authorized by the rule, you must remove the names first.</a:t>
            </a:r>
          </a:p>
          <a:p>
            <a:pPr marL="173038" indent="-173038" eaLnBrk="1" fontAlgn="auto" hangingPunct="1">
              <a:spcBef>
                <a:spcPct val="30000"/>
              </a:spcBef>
              <a:buFontTx/>
              <a:buChar char="•"/>
              <a:defRPr/>
            </a:pPr>
            <a:r>
              <a:rPr lang="en-US" altLang="en-US" sz="3000" dirty="0">
                <a:solidFill>
                  <a:schemeClr val="tx1">
                    <a:lumMod val="75000"/>
                    <a:lumOff val="25000"/>
                  </a:schemeClr>
                </a:solidFill>
              </a:rPr>
              <a:t>Exceptions for:</a:t>
            </a:r>
          </a:p>
          <a:p>
            <a:pPr marL="457200" lvl="1" indent="-284163" eaLnBrk="1" fontAlgn="auto" hangingPunct="1">
              <a:spcBef>
                <a:spcPct val="30000"/>
              </a:spcBef>
              <a:defRPr/>
            </a:pPr>
            <a:r>
              <a:rPr lang="en-US" altLang="en-US" sz="3000" dirty="0">
                <a:solidFill>
                  <a:schemeClr val="tx1">
                    <a:lumMod val="75000"/>
                    <a:lumOff val="25000"/>
                  </a:schemeClr>
                </a:solidFill>
              </a:rPr>
              <a:t>Auditor/consultant.</a:t>
            </a:r>
          </a:p>
          <a:p>
            <a:pPr marL="457200" lvl="1" indent="-284163" eaLnBrk="1" fontAlgn="auto" hangingPunct="1">
              <a:spcBef>
                <a:spcPct val="30000"/>
              </a:spcBef>
              <a:defRPr/>
            </a:pPr>
            <a:r>
              <a:rPr lang="en-US" altLang="en-US" sz="3000" dirty="0">
                <a:solidFill>
                  <a:schemeClr val="tx1">
                    <a:lumMod val="75000"/>
                    <a:lumOff val="25000"/>
                  </a:schemeClr>
                </a:solidFill>
              </a:rPr>
              <a:t>Workers’ compensation or other insurance.</a:t>
            </a:r>
          </a:p>
          <a:p>
            <a:pPr marL="457200" lvl="1" indent="-284163" eaLnBrk="1" fontAlgn="auto" hangingPunct="1">
              <a:spcBef>
                <a:spcPct val="30000"/>
              </a:spcBef>
              <a:defRPr/>
            </a:pPr>
            <a:r>
              <a:rPr lang="en-US" altLang="en-US" sz="3000" dirty="0">
                <a:solidFill>
                  <a:schemeClr val="tx1">
                    <a:lumMod val="75000"/>
                    <a:lumOff val="25000"/>
                  </a:schemeClr>
                </a:solidFill>
              </a:rPr>
              <a:t>Public health authority or law enforcement agency.</a:t>
            </a:r>
          </a:p>
          <a:p>
            <a:pPr marL="0" indent="0" eaLnBrk="1" fontAlgn="auto" hangingPunct="1">
              <a:buNone/>
              <a:defRPr/>
            </a:pPr>
            <a:endParaRPr lang="en-US" dirty="0">
              <a:solidFill>
                <a:schemeClr val="tx1">
                  <a:lumMod val="75000"/>
                  <a:lumOff val="25000"/>
                </a:schemeClr>
              </a:solidFill>
            </a:endParaRPr>
          </a:p>
        </p:txBody>
      </p:sp>
      <p:sp>
        <p:nvSpPr>
          <p:cNvPr id="98308" name="Slide Number Placeholder 2">
            <a:extLst>
              <a:ext uri="{FF2B5EF4-FFF2-40B4-BE49-F238E27FC236}">
                <a16:creationId xmlns:a16="http://schemas.microsoft.com/office/drawing/2014/main" id="{F3F96027-4F78-4621-9A54-C48548E97F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98D37556-1F48-4690-A7A6-4E748BDB96E9}" type="slidenum">
              <a:rPr lang="en-US" altLang="en-US" sz="1200">
                <a:latin typeface="Arial" panose="020B0604020202020204" pitchFamily="34" charset="0"/>
              </a:rPr>
              <a:pPr>
                <a:spcBef>
                  <a:spcPct val="20000"/>
                </a:spcBef>
              </a:pPr>
              <a:t>44</a:t>
            </a:fld>
            <a:endParaRPr lang="en-US" altLang="en-US" sz="1200">
              <a:latin typeface="Arial" panose="020B0604020202020204" pitchFamily="34" charset="0"/>
            </a:endParaRPr>
          </a:p>
        </p:txBody>
      </p:sp>
    </p:spTree>
    <p:custDataLst>
      <p:tags r:id="rId1"/>
    </p:custData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1026">
            <a:extLst>
              <a:ext uri="{FF2B5EF4-FFF2-40B4-BE49-F238E27FC236}">
                <a16:creationId xmlns:a16="http://schemas.microsoft.com/office/drawing/2014/main" id="{15A18421-7348-439B-A7E3-91DD6B8E86B9}"/>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Temporary Employees</a:t>
            </a:r>
          </a:p>
        </p:txBody>
      </p:sp>
      <p:sp>
        <p:nvSpPr>
          <p:cNvPr id="2" name="Content Placeholder 1">
            <a:extLst>
              <a:ext uri="{FF2B5EF4-FFF2-40B4-BE49-F238E27FC236}">
                <a16:creationId xmlns:a16="http://schemas.microsoft.com/office/drawing/2014/main" id="{3E749AD8-E664-461E-96F3-B4752BAF958A}"/>
              </a:ext>
            </a:extLst>
          </p:cNvPr>
          <p:cNvSpPr>
            <a:spLocks noGrp="1"/>
          </p:cNvSpPr>
          <p:nvPr>
            <p:ph idx="1"/>
          </p:nvPr>
        </p:nvSpPr>
        <p:spPr>
          <a:xfrm>
            <a:off x="1097280" y="1845733"/>
            <a:ext cx="10058400" cy="4614051"/>
          </a:xfrm>
        </p:spPr>
        <p:txBody>
          <a:bodyPr>
            <a:normAutofit/>
          </a:bodyPr>
          <a:lstStyle/>
          <a:p>
            <a:pPr>
              <a:defRPr/>
            </a:pPr>
            <a:r>
              <a:rPr lang="en-US" altLang="en-US" sz="2800" dirty="0"/>
              <a:t>If you provide the day-to-day supervision for these employees, it is recorded on your log and you are responsible for the Reporting Requirements under this rule.  </a:t>
            </a:r>
          </a:p>
          <a:p>
            <a:pPr>
              <a:spcBef>
                <a:spcPts val="0"/>
              </a:spcBef>
              <a:spcAft>
                <a:spcPts val="0"/>
              </a:spcAft>
              <a:defRPr/>
            </a:pPr>
            <a:endParaRPr lang="en-US" altLang="en-US" sz="2800" dirty="0"/>
          </a:p>
          <a:p>
            <a:pPr>
              <a:spcBef>
                <a:spcPts val="0"/>
              </a:spcBef>
              <a:spcAft>
                <a:spcPts val="0"/>
              </a:spcAft>
              <a:defRPr/>
            </a:pPr>
            <a:r>
              <a:rPr lang="en-US" altLang="en-US" sz="2800" dirty="0"/>
              <a:t>If the temporary or contractor’s employee is under the day-to-day supervision of the temporary service agency or contractor, the temporary service agency or contractor is responsible for recording the injury or illness.</a:t>
            </a:r>
            <a:br>
              <a:rPr lang="en-US" altLang="en-US" sz="2800" dirty="0"/>
            </a:br>
            <a:endParaRPr lang="en-US" altLang="en-US" sz="2800" dirty="0"/>
          </a:p>
          <a:p>
            <a:pPr>
              <a:defRPr/>
            </a:pPr>
            <a:r>
              <a:rPr lang="en-US" altLang="en-US" sz="2800" dirty="0">
                <a:hlinkClick r:id="rId4" tooltip="Injury &amp; Illness Recordkeeping Requirements for Temporary Workers Fact Sheet"/>
              </a:rPr>
              <a:t>See Injury and Illness Recordkeeping Requirements for Temporary Workers Fact Sheet </a:t>
            </a:r>
            <a:endParaRPr lang="en-US" altLang="en-US" sz="2800" dirty="0"/>
          </a:p>
          <a:p>
            <a:endParaRPr lang="en-US" dirty="0"/>
          </a:p>
        </p:txBody>
      </p:sp>
      <p:sp>
        <p:nvSpPr>
          <p:cNvPr id="100355" name="Slide Number Placeholder 4">
            <a:extLst>
              <a:ext uri="{FF2B5EF4-FFF2-40B4-BE49-F238E27FC236}">
                <a16:creationId xmlns:a16="http://schemas.microsoft.com/office/drawing/2014/main" id="{F9B41527-80F3-4B09-9152-2669BCB42B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65BC0D5A-A77C-46FE-8AB2-4AEF7A0D7D7C}" type="slidenum">
              <a:rPr lang="en-US" altLang="en-US" sz="1200">
                <a:latin typeface="Arial" panose="020B0604020202020204" pitchFamily="34" charset="0"/>
              </a:rPr>
              <a:pPr>
                <a:spcBef>
                  <a:spcPct val="20000"/>
                </a:spcBef>
              </a:pPr>
              <a:t>45</a:t>
            </a:fld>
            <a:endParaRPr lang="en-US" altLang="en-US" sz="1200">
              <a:latin typeface="Arial" panose="020B0604020202020204" pitchFamily="34" charset="0"/>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22498828-A7E3-467F-8BAE-F5A0AF9B2C4B}"/>
              </a:ext>
            </a:extLst>
          </p:cNvPr>
          <p:cNvSpPr>
            <a:spLocks noGrp="1"/>
          </p:cNvSpPr>
          <p:nvPr>
            <p:ph type="title"/>
          </p:nvPr>
        </p:nvSpPr>
        <p:spPr/>
        <p:txBody>
          <a:bodyPr/>
          <a:lstStyle/>
          <a:p>
            <a:pPr eaLnBrk="1" fontAlgn="auto" hangingPunct="1">
              <a:spcAft>
                <a:spcPts val="0"/>
              </a:spcAft>
              <a:defRPr/>
            </a:pPr>
            <a:r>
              <a:rPr lang="en-US" altLang="en-US" b="1" dirty="0">
                <a:solidFill>
                  <a:schemeClr val="tx1">
                    <a:lumMod val="75000"/>
                    <a:lumOff val="25000"/>
                  </a:schemeClr>
                </a:solidFill>
              </a:rPr>
              <a:t>Volunteers may be covered</a:t>
            </a:r>
          </a:p>
        </p:txBody>
      </p:sp>
      <p:sp>
        <p:nvSpPr>
          <p:cNvPr id="102403" name="Content Placeholder 2">
            <a:extLst>
              <a:ext uri="{FF2B5EF4-FFF2-40B4-BE49-F238E27FC236}">
                <a16:creationId xmlns:a16="http://schemas.microsoft.com/office/drawing/2014/main" id="{C3073219-78D7-49F3-A6FB-7A1CD7013348}"/>
              </a:ext>
            </a:extLst>
          </p:cNvPr>
          <p:cNvSpPr>
            <a:spLocks noGrp="1"/>
          </p:cNvSpPr>
          <p:nvPr>
            <p:ph idx="1"/>
          </p:nvPr>
        </p:nvSpPr>
        <p:spPr/>
        <p:txBody>
          <a:bodyPr/>
          <a:lstStyle/>
          <a:p>
            <a:pPr eaLnBrk="1" hangingPunct="1"/>
            <a:r>
              <a:rPr lang="en-US" altLang="en-US" sz="2800"/>
              <a:t>Questions to ask:</a:t>
            </a:r>
          </a:p>
          <a:p>
            <a:pPr marL="457200" lvl="1" indent="-223838" eaLnBrk="1" hangingPunct="1">
              <a:spcBef>
                <a:spcPts val="1200"/>
              </a:spcBef>
              <a:buFont typeface="Arial" panose="020B0604020202020204" pitchFamily="34" charset="0"/>
              <a:buChar char="•"/>
            </a:pPr>
            <a:r>
              <a:rPr lang="en-US" altLang="en-US" sz="2800"/>
              <a:t>Is there an employer-employee relationship?</a:t>
            </a:r>
          </a:p>
          <a:p>
            <a:pPr marL="457200" lvl="1" indent="-223838" eaLnBrk="1" hangingPunct="1">
              <a:spcBef>
                <a:spcPts val="1200"/>
              </a:spcBef>
              <a:buFont typeface="Arial" panose="020B0604020202020204" pitchFamily="34" charset="0"/>
              <a:buChar char="•"/>
            </a:pPr>
            <a:r>
              <a:rPr lang="en-US" altLang="en-US" sz="2800"/>
              <a:t>How is work controlled?</a:t>
            </a:r>
          </a:p>
          <a:p>
            <a:pPr marL="457200" lvl="1" indent="-223838" eaLnBrk="1" hangingPunct="1">
              <a:spcBef>
                <a:spcPts val="1200"/>
              </a:spcBef>
              <a:buFont typeface="Arial" panose="020B0604020202020204" pitchFamily="34" charset="0"/>
              <a:buChar char="•"/>
            </a:pPr>
            <a:r>
              <a:rPr lang="en-US" altLang="en-US" sz="2800"/>
              <a:t>Is there compensation?</a:t>
            </a:r>
            <a:br>
              <a:rPr lang="en-US" altLang="en-US" sz="2800"/>
            </a:br>
            <a:endParaRPr lang="en-US" altLang="en-US" sz="1100"/>
          </a:p>
          <a:p>
            <a:pPr eaLnBrk="1" hangingPunct="1"/>
            <a:r>
              <a:rPr lang="en-US" altLang="en-US" sz="2800"/>
              <a:t>Reviewed on a case-by-case basis</a:t>
            </a:r>
          </a:p>
          <a:p>
            <a:pPr eaLnBrk="1" hangingPunct="1"/>
            <a:endParaRPr lang="en-US" altLang="en-US" sz="2400"/>
          </a:p>
        </p:txBody>
      </p:sp>
      <p:sp>
        <p:nvSpPr>
          <p:cNvPr id="102404" name="Slide Number Placeholder 3">
            <a:extLst>
              <a:ext uri="{FF2B5EF4-FFF2-40B4-BE49-F238E27FC236}">
                <a16:creationId xmlns:a16="http://schemas.microsoft.com/office/drawing/2014/main" id="{42F61020-1554-4FD4-92C6-9981F7F6C8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87E1D957-AC7E-49F2-9323-1AFA2B6CB63B}" type="slidenum">
              <a:rPr lang="en-US" altLang="en-US" sz="1200">
                <a:latin typeface="Arial" panose="020B0604020202020204" pitchFamily="34" charset="0"/>
                <a:cs typeface="Arial" panose="020B0604020202020204" pitchFamily="34" charset="0"/>
              </a:rPr>
              <a:pPr>
                <a:spcBef>
                  <a:spcPct val="20000"/>
                </a:spcBef>
              </a:pPr>
              <a:t>46</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a:extLst>
              <a:ext uri="{FF2B5EF4-FFF2-40B4-BE49-F238E27FC236}">
                <a16:creationId xmlns:a16="http://schemas.microsoft.com/office/drawing/2014/main" id="{B36D97FA-4DF1-4E7A-9E87-CDD3733DEB0A}"/>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 </a:t>
            </a: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Employee Involvement</a:t>
            </a:r>
            <a:r>
              <a:rPr lang="en-US" b="1" dirty="0">
                <a:solidFill>
                  <a:schemeClr val="tx1">
                    <a:lumMod val="75000"/>
                    <a:lumOff val="25000"/>
                  </a:schemeClr>
                </a:solidFill>
                <a:cs typeface="Arial" panose="020B0604020202020204" pitchFamily="34" charset="0"/>
              </a:rPr>
              <a:t> </a:t>
            </a:r>
          </a:p>
        </p:txBody>
      </p:sp>
      <p:sp>
        <p:nvSpPr>
          <p:cNvPr id="104451" name="Rectangle 3">
            <a:extLst>
              <a:ext uri="{FF2B5EF4-FFF2-40B4-BE49-F238E27FC236}">
                <a16:creationId xmlns:a16="http://schemas.microsoft.com/office/drawing/2014/main" id="{F94A762F-60F9-45FD-A3BD-82A4361EDDF1}"/>
              </a:ext>
            </a:extLst>
          </p:cNvPr>
          <p:cNvSpPr>
            <a:spLocks noGrp="1"/>
          </p:cNvSpPr>
          <p:nvPr>
            <p:ph idx="1"/>
          </p:nvPr>
        </p:nvSpPr>
        <p:spPr/>
        <p:txBody>
          <a:bodyPr/>
          <a:lstStyle/>
          <a:p>
            <a:pPr marL="233363" indent="-173038" eaLnBrk="1" hangingPunct="1">
              <a:buFont typeface="Arial" panose="020B0604020202020204" pitchFamily="34" charset="0"/>
              <a:buChar char="•"/>
            </a:pPr>
            <a:r>
              <a:rPr lang="en-US" altLang="en-US" sz="2800"/>
              <a:t>Requires employers to establish a procedure for employees to report injuries and illnesses and how to make the report.</a:t>
            </a:r>
          </a:p>
          <a:p>
            <a:pPr marL="233363" indent="-173038" eaLnBrk="1" hangingPunct="1">
              <a:buFont typeface="Arial" panose="020B0604020202020204" pitchFamily="34" charset="0"/>
              <a:buChar char="•"/>
            </a:pPr>
            <a:r>
              <a:rPr lang="en-US" altLang="en-US" sz="2800">
                <a:cs typeface="Arial" panose="020B0604020202020204" pitchFamily="34" charset="0"/>
              </a:rPr>
              <a:t>Employees have the right to report a work-related injury or illness.</a:t>
            </a:r>
          </a:p>
          <a:p>
            <a:pPr marL="233363" indent="-173038" eaLnBrk="1" hangingPunct="1">
              <a:buFont typeface="Arial" panose="020B0604020202020204" pitchFamily="34" charset="0"/>
              <a:buChar char="•"/>
            </a:pPr>
            <a:r>
              <a:rPr lang="en-US" altLang="en-US" sz="2800">
                <a:cs typeface="Arial" panose="020B0604020202020204" pitchFamily="34" charset="0"/>
              </a:rPr>
              <a:t>Employers are prohibited from discharging or in any manner discriminating against employees for reporting work-related injuries or illnesses. </a:t>
            </a:r>
          </a:p>
        </p:txBody>
      </p:sp>
      <p:sp>
        <p:nvSpPr>
          <p:cNvPr id="104452" name="Slide Number Placeholder 4">
            <a:extLst>
              <a:ext uri="{FF2B5EF4-FFF2-40B4-BE49-F238E27FC236}">
                <a16:creationId xmlns:a16="http://schemas.microsoft.com/office/drawing/2014/main" id="{CCD73C2A-D378-4D43-B284-DD97B1BD67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E3C3A173-D47F-4377-9661-1B865D6AF0E4}" type="slidenum">
              <a:rPr lang="en-US" altLang="en-US" sz="1200">
                <a:latin typeface="Arial" panose="020B0604020202020204" pitchFamily="34" charset="0"/>
                <a:cs typeface="Arial" panose="020B0604020202020204" pitchFamily="34" charset="0"/>
              </a:rPr>
              <a:pPr>
                <a:spcBef>
                  <a:spcPct val="20000"/>
                </a:spcBef>
              </a:pPr>
              <a:t>47</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7AB9-1213-4765-BB41-23F16686AB2D}"/>
              </a:ext>
            </a:extLst>
          </p:cNvPr>
          <p:cNvSpPr>
            <a:spLocks noGrp="1"/>
          </p:cNvSpPr>
          <p:nvPr>
            <p:ph type="title"/>
          </p:nvPr>
        </p:nvSpPr>
        <p:spPr/>
        <p:txBody>
          <a:bodyPr/>
          <a:lstStyle/>
          <a:p>
            <a:pPr eaLnBrk="1" fontAlgn="auto" hangingPunct="1">
              <a:spcAft>
                <a:spcPts val="0"/>
              </a:spcAft>
              <a:defRPr/>
            </a:pPr>
            <a:r>
              <a:rPr lang="en-US" b="1" dirty="0">
                <a:solidFill>
                  <a:schemeClr val="tx1">
                    <a:lumMod val="75000"/>
                    <a:lumOff val="25000"/>
                  </a:schemeClr>
                </a:solidFill>
              </a:rPr>
              <a:t>OSHA Website Information</a:t>
            </a:r>
            <a:r>
              <a:rPr lang="en-US" dirty="0">
                <a:solidFill>
                  <a:schemeClr val="tx1">
                    <a:lumMod val="75000"/>
                    <a:lumOff val="25000"/>
                  </a:schemeClr>
                </a:solidFill>
              </a:rPr>
              <a:t/>
            </a:r>
            <a:br>
              <a:rPr lang="en-US" dirty="0">
                <a:solidFill>
                  <a:schemeClr val="tx1">
                    <a:lumMod val="75000"/>
                    <a:lumOff val="25000"/>
                  </a:schemeClr>
                </a:solidFill>
              </a:rPr>
            </a:br>
            <a:r>
              <a:rPr lang="en-US" sz="2100" dirty="0">
                <a:solidFill>
                  <a:schemeClr val="tx1">
                    <a:lumMod val="75000"/>
                    <a:lumOff val="25000"/>
                  </a:schemeClr>
                </a:solidFill>
                <a:hlinkClick r:id="rId4"/>
              </a:rPr>
              <a:t>https://www.osha.gov/recordkeeping/RKinterpretations.html</a:t>
            </a:r>
            <a:r>
              <a:rPr lang="en-US" sz="2100" dirty="0">
                <a:solidFill>
                  <a:schemeClr val="tx1">
                    <a:lumMod val="75000"/>
                    <a:lumOff val="25000"/>
                  </a:schemeClr>
                </a:solidFill>
              </a:rPr>
              <a:t/>
            </a:r>
            <a:br>
              <a:rPr lang="en-US" sz="2100" dirty="0">
                <a:solidFill>
                  <a:schemeClr val="tx1">
                    <a:lumMod val="75000"/>
                    <a:lumOff val="25000"/>
                  </a:schemeClr>
                </a:solidFill>
              </a:rPr>
            </a:br>
            <a:endParaRPr lang="en-US" sz="2100" dirty="0">
              <a:solidFill>
                <a:schemeClr val="tx1">
                  <a:lumMod val="75000"/>
                  <a:lumOff val="25000"/>
                </a:schemeClr>
              </a:solidFill>
            </a:endParaRPr>
          </a:p>
        </p:txBody>
      </p:sp>
      <p:sp>
        <p:nvSpPr>
          <p:cNvPr id="106499" name="Slide Number Placeholder 2">
            <a:extLst>
              <a:ext uri="{FF2B5EF4-FFF2-40B4-BE49-F238E27FC236}">
                <a16:creationId xmlns:a16="http://schemas.microsoft.com/office/drawing/2014/main" id="{A5846CE1-FD3C-4D4D-A04E-0C21D1A08B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8047C3-4FDA-4482-9566-617F4C92FA93}" type="slidenum">
              <a:rPr lang="en-US" altLang="en-US" sz="1200">
                <a:latin typeface="Arial" panose="020B0604020202020204" pitchFamily="34" charset="0"/>
                <a:cs typeface="Arial" panose="020B0604020202020204" pitchFamily="34" charset="0"/>
              </a:rPr>
              <a:pPr/>
              <a:t>48</a:t>
            </a:fld>
            <a:endParaRPr lang="en-US" altLang="en-US" sz="1200">
              <a:latin typeface="Arial" panose="020B0604020202020204" pitchFamily="34" charset="0"/>
              <a:cs typeface="Arial" panose="020B0604020202020204" pitchFamily="34" charset="0"/>
            </a:endParaRPr>
          </a:p>
        </p:txBody>
      </p:sp>
      <p:pic>
        <p:nvPicPr>
          <p:cNvPr id="106500" name="Picture 2">
            <a:extLst>
              <a:ext uri="{FF2B5EF4-FFF2-40B4-BE49-F238E27FC236}">
                <a16:creationId xmlns:a16="http://schemas.microsoft.com/office/drawing/2014/main" id="{D77A2B92-108C-4E86-A163-B1BBA65F0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828801"/>
            <a:ext cx="91440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187D-E4FC-4DDE-AA6F-4A94CC892C7E}"/>
              </a:ext>
            </a:extLst>
          </p:cNvPr>
          <p:cNvSpPr>
            <a:spLocks noGrp="1"/>
          </p:cNvSpPr>
          <p:nvPr>
            <p:ph type="title"/>
          </p:nvPr>
        </p:nvSpPr>
        <p:spPr>
          <a:xfrm>
            <a:off x="3429001" y="369889"/>
            <a:ext cx="5807075" cy="1449387"/>
          </a:xfrm>
        </p:spPr>
        <p:txBody>
          <a:bodyPr>
            <a:normAutofit fontScale="90000"/>
          </a:bodyPr>
          <a:lstStyle/>
          <a:p>
            <a:pPr eaLnBrk="1" fontAlgn="auto" hangingPunct="1">
              <a:spcAft>
                <a:spcPts val="0"/>
              </a:spcAft>
              <a:defRPr/>
            </a:pPr>
            <a:r>
              <a:rPr lang="en-US" b="1" dirty="0">
                <a:solidFill>
                  <a:schemeClr val="tx1">
                    <a:lumMod val="75000"/>
                    <a:lumOff val="25000"/>
                  </a:schemeClr>
                </a:solidFill>
              </a:rPr>
              <a:t>OSHA Website Information</a:t>
            </a:r>
            <a:r>
              <a:rPr lang="en-US" dirty="0">
                <a:solidFill>
                  <a:schemeClr val="tx1">
                    <a:lumMod val="75000"/>
                    <a:lumOff val="25000"/>
                  </a:schemeClr>
                </a:solidFill>
              </a:rPr>
              <a:t/>
            </a:r>
            <a:br>
              <a:rPr lang="en-US" dirty="0">
                <a:solidFill>
                  <a:schemeClr val="tx1">
                    <a:lumMod val="75000"/>
                    <a:lumOff val="25000"/>
                  </a:schemeClr>
                </a:solidFill>
              </a:rPr>
            </a:br>
            <a:r>
              <a:rPr lang="en-US" sz="2100" dirty="0">
                <a:solidFill>
                  <a:schemeClr val="tx1">
                    <a:lumMod val="75000"/>
                    <a:lumOff val="25000"/>
                  </a:schemeClr>
                </a:solidFill>
                <a:hlinkClick r:id="rId4"/>
              </a:rPr>
              <a:t>https://www.osha.gov/recordkeeping/faq_search/index.html</a:t>
            </a:r>
            <a:r>
              <a:rPr lang="en-US" sz="2100" dirty="0">
                <a:solidFill>
                  <a:schemeClr val="tx1">
                    <a:lumMod val="75000"/>
                    <a:lumOff val="25000"/>
                  </a:schemeClr>
                </a:solidFill>
              </a:rPr>
              <a:t/>
            </a:r>
            <a:br>
              <a:rPr lang="en-US" sz="2100" dirty="0">
                <a:solidFill>
                  <a:schemeClr val="tx1">
                    <a:lumMod val="75000"/>
                    <a:lumOff val="25000"/>
                  </a:schemeClr>
                </a:solidFill>
              </a:rPr>
            </a:br>
            <a:r>
              <a:rPr lang="en-US" sz="2100" dirty="0">
                <a:solidFill>
                  <a:schemeClr val="tx1">
                    <a:lumMod val="75000"/>
                    <a:lumOff val="25000"/>
                  </a:schemeClr>
                </a:solidFill>
              </a:rPr>
              <a:t/>
            </a:r>
            <a:br>
              <a:rPr lang="en-US" sz="2100" dirty="0">
                <a:solidFill>
                  <a:schemeClr val="tx1">
                    <a:lumMod val="75000"/>
                    <a:lumOff val="25000"/>
                  </a:schemeClr>
                </a:solidFill>
              </a:rPr>
            </a:br>
            <a:endParaRPr lang="en-US" sz="2100" dirty="0">
              <a:solidFill>
                <a:schemeClr val="tx1">
                  <a:lumMod val="75000"/>
                  <a:lumOff val="25000"/>
                </a:schemeClr>
              </a:solidFill>
            </a:endParaRPr>
          </a:p>
        </p:txBody>
      </p:sp>
      <p:sp>
        <p:nvSpPr>
          <p:cNvPr id="108547" name="Slide Number Placeholder 2">
            <a:extLst>
              <a:ext uri="{FF2B5EF4-FFF2-40B4-BE49-F238E27FC236}">
                <a16:creationId xmlns:a16="http://schemas.microsoft.com/office/drawing/2014/main" id="{2CD9E5DF-21D6-42CC-874E-305BF2F680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01F172-D50C-470A-8814-6DACE9C54E59}" type="slidenum">
              <a:rPr lang="en-US" altLang="en-US" sz="1200">
                <a:latin typeface="Arial" panose="020B0604020202020204" pitchFamily="34" charset="0"/>
                <a:cs typeface="Arial" panose="020B0604020202020204" pitchFamily="34" charset="0"/>
              </a:rPr>
              <a:pPr/>
              <a:t>49</a:t>
            </a:fld>
            <a:endParaRPr lang="en-US" altLang="en-US" sz="1200">
              <a:latin typeface="Arial" panose="020B0604020202020204" pitchFamily="34" charset="0"/>
              <a:cs typeface="Arial" panose="020B0604020202020204" pitchFamily="34" charset="0"/>
            </a:endParaRPr>
          </a:p>
        </p:txBody>
      </p:sp>
      <p:pic>
        <p:nvPicPr>
          <p:cNvPr id="108548" name="Picture 2">
            <a:extLst>
              <a:ext uri="{FF2B5EF4-FFF2-40B4-BE49-F238E27FC236}">
                <a16:creationId xmlns:a16="http://schemas.microsoft.com/office/drawing/2014/main" id="{577FC2CD-CF6B-415C-AD4E-50F7484183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46226"/>
            <a:ext cx="91440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38EC-6197-475C-80D9-1DA5C540AFBB}"/>
              </a:ext>
            </a:extLst>
          </p:cNvPr>
          <p:cNvSpPr>
            <a:spLocks noGrp="1"/>
          </p:cNvSpPr>
          <p:nvPr>
            <p:ph type="title"/>
          </p:nvPr>
        </p:nvSpPr>
        <p:spPr/>
        <p:txBody>
          <a:bodyPr/>
          <a:lstStyle/>
          <a:p>
            <a:pPr eaLnBrk="1" fontAlgn="auto" hangingPunct="1">
              <a:spcAft>
                <a:spcPts val="0"/>
              </a:spcAft>
              <a:defRPr/>
            </a:pPr>
            <a:r>
              <a:rPr lang="en-US" altLang="en-US" b="1" dirty="0">
                <a:solidFill>
                  <a:schemeClr val="tx1">
                    <a:lumMod val="75000"/>
                    <a:lumOff val="25000"/>
                  </a:schemeClr>
                </a:solidFill>
                <a:cs typeface="Arial" panose="020B0604020202020204" pitchFamily="34" charset="0"/>
              </a:rPr>
              <a:t>Definitions</a:t>
            </a:r>
            <a:br>
              <a:rPr lang="en-US" altLang="en-US" b="1" dirty="0">
                <a:solidFill>
                  <a:schemeClr val="tx1">
                    <a:lumMod val="75000"/>
                    <a:lumOff val="25000"/>
                  </a:schemeClr>
                </a:solidFill>
                <a:cs typeface="Arial" panose="020B0604020202020204" pitchFamily="34" charset="0"/>
              </a:rPr>
            </a:br>
            <a:endParaRPr lang="en-US" dirty="0">
              <a:solidFill>
                <a:schemeClr val="tx1">
                  <a:lumMod val="75000"/>
                  <a:lumOff val="25000"/>
                </a:schemeClr>
              </a:solidFill>
            </a:endParaRPr>
          </a:p>
        </p:txBody>
      </p:sp>
      <p:sp>
        <p:nvSpPr>
          <p:cNvPr id="34818" name="Content Placeholder 2">
            <a:extLst>
              <a:ext uri="{FF2B5EF4-FFF2-40B4-BE49-F238E27FC236}">
                <a16:creationId xmlns:a16="http://schemas.microsoft.com/office/drawing/2014/main" id="{756CABCB-DE97-487D-AC36-C47C10AEC8E7}"/>
              </a:ext>
            </a:extLst>
          </p:cNvPr>
          <p:cNvSpPr>
            <a:spLocks noGrp="1"/>
          </p:cNvSpPr>
          <p:nvPr>
            <p:ph idx="1"/>
          </p:nvPr>
        </p:nvSpPr>
        <p:spPr/>
        <p:txBody>
          <a:bodyPr rtlCol="0">
            <a:noAutofit/>
          </a:bodyPr>
          <a:lstStyle/>
          <a:p>
            <a:pPr marL="0" indent="0" eaLnBrk="1" fontAlgn="auto" hangingPunct="1">
              <a:lnSpc>
                <a:spcPct val="100000"/>
              </a:lnSpc>
              <a:spcBef>
                <a:spcPts val="600"/>
              </a:spcBef>
              <a:spcAft>
                <a:spcPts val="0"/>
              </a:spcAft>
              <a:buNone/>
              <a:defRPr/>
            </a:pPr>
            <a:r>
              <a:rPr lang="en-US" altLang="en-US" sz="2800" b="1" dirty="0">
                <a:solidFill>
                  <a:schemeClr val="tx1">
                    <a:lumMod val="75000"/>
                    <a:lumOff val="25000"/>
                  </a:schemeClr>
                </a:solidFill>
              </a:rPr>
              <a:t>"Recordable injuries and illness" </a:t>
            </a:r>
            <a:r>
              <a:rPr lang="en-US" altLang="en-US" sz="2800" dirty="0">
                <a:solidFill>
                  <a:schemeClr val="tx1">
                    <a:lumMod val="75000"/>
                    <a:lumOff val="25000"/>
                  </a:schemeClr>
                </a:solidFill>
              </a:rPr>
              <a:t>means an injury or illness that meets the general recording criteria, and therefore is recordable, if it results in any of the following: </a:t>
            </a:r>
          </a:p>
          <a:p>
            <a:pPr marL="0" indent="0" eaLnBrk="1" fontAlgn="auto" hangingPunct="1">
              <a:lnSpc>
                <a:spcPct val="100000"/>
              </a:lnSpc>
              <a:spcBef>
                <a:spcPts val="600"/>
              </a:spcBef>
              <a:spcAft>
                <a:spcPts val="0"/>
              </a:spcAft>
              <a:buNone/>
              <a:defRPr/>
            </a:pPr>
            <a:r>
              <a:rPr lang="en-US" altLang="en-US" sz="2800" dirty="0">
                <a:solidFill>
                  <a:schemeClr val="tx1">
                    <a:lumMod val="75000"/>
                    <a:lumOff val="25000"/>
                  </a:schemeClr>
                </a:solidFill>
              </a:rPr>
              <a:t>(a) Death. </a:t>
            </a:r>
          </a:p>
          <a:p>
            <a:pPr marL="0" indent="0" eaLnBrk="1" fontAlgn="auto" hangingPunct="1">
              <a:lnSpc>
                <a:spcPct val="100000"/>
              </a:lnSpc>
              <a:spcBef>
                <a:spcPts val="600"/>
              </a:spcBef>
              <a:spcAft>
                <a:spcPts val="0"/>
              </a:spcAft>
              <a:buNone/>
              <a:defRPr/>
            </a:pPr>
            <a:r>
              <a:rPr lang="en-US" altLang="en-US" sz="2800" dirty="0">
                <a:solidFill>
                  <a:schemeClr val="tx1">
                    <a:lumMod val="75000"/>
                    <a:lumOff val="25000"/>
                  </a:schemeClr>
                </a:solidFill>
              </a:rPr>
              <a:t>(b) Days away from work. </a:t>
            </a:r>
          </a:p>
          <a:p>
            <a:pPr marL="0" indent="0" eaLnBrk="1" fontAlgn="auto" hangingPunct="1">
              <a:lnSpc>
                <a:spcPct val="100000"/>
              </a:lnSpc>
              <a:spcBef>
                <a:spcPts val="600"/>
              </a:spcBef>
              <a:spcAft>
                <a:spcPts val="0"/>
              </a:spcAft>
              <a:buNone/>
              <a:defRPr/>
            </a:pPr>
            <a:r>
              <a:rPr lang="en-US" altLang="en-US" sz="2800" dirty="0">
                <a:solidFill>
                  <a:schemeClr val="tx1">
                    <a:lumMod val="75000"/>
                    <a:lumOff val="25000"/>
                  </a:schemeClr>
                </a:solidFill>
              </a:rPr>
              <a:t>(c) Restricted work or transfer to another job. </a:t>
            </a:r>
          </a:p>
          <a:p>
            <a:pPr marL="0" indent="0" eaLnBrk="1" fontAlgn="auto" hangingPunct="1">
              <a:lnSpc>
                <a:spcPct val="100000"/>
              </a:lnSpc>
              <a:spcBef>
                <a:spcPts val="600"/>
              </a:spcBef>
              <a:spcAft>
                <a:spcPts val="0"/>
              </a:spcAft>
              <a:buNone/>
              <a:defRPr/>
            </a:pPr>
            <a:r>
              <a:rPr lang="en-US" altLang="en-US" sz="2800" dirty="0">
                <a:solidFill>
                  <a:schemeClr val="tx1">
                    <a:lumMod val="75000"/>
                    <a:lumOff val="25000"/>
                  </a:schemeClr>
                </a:solidFill>
              </a:rPr>
              <a:t>(d) Medical treatment beyond first-aid. </a:t>
            </a:r>
          </a:p>
          <a:p>
            <a:pPr marL="0" indent="0" eaLnBrk="1" fontAlgn="auto" hangingPunct="1">
              <a:lnSpc>
                <a:spcPct val="100000"/>
              </a:lnSpc>
              <a:spcBef>
                <a:spcPts val="600"/>
              </a:spcBef>
              <a:spcAft>
                <a:spcPts val="0"/>
              </a:spcAft>
              <a:buNone/>
              <a:defRPr/>
            </a:pPr>
            <a:r>
              <a:rPr lang="en-US" altLang="en-US" sz="2800" dirty="0">
                <a:solidFill>
                  <a:schemeClr val="tx1">
                    <a:lumMod val="75000"/>
                    <a:lumOff val="25000"/>
                  </a:schemeClr>
                </a:solidFill>
              </a:rPr>
              <a:t>(e) Loss of consciousness. </a:t>
            </a:r>
          </a:p>
        </p:txBody>
      </p:sp>
      <p:sp>
        <p:nvSpPr>
          <p:cNvPr id="20484" name="Slide Number Placeholder 2">
            <a:extLst>
              <a:ext uri="{FF2B5EF4-FFF2-40B4-BE49-F238E27FC236}">
                <a16:creationId xmlns:a16="http://schemas.microsoft.com/office/drawing/2014/main" id="{09AE64BC-7208-4FEF-A143-E113F1C17F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3CE88A-35D6-4DD8-A09D-E4A0DDC3C9C4}" type="slidenum">
              <a:rPr lang="en-US" altLang="en-US" sz="1200">
                <a:latin typeface="Arial" panose="020B0604020202020204" pitchFamily="34" charset="0"/>
                <a:cs typeface="Arial" panose="020B0604020202020204" pitchFamily="34" charset="0"/>
              </a:rPr>
              <a:pPr/>
              <a:t>5</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a:extLst>
              <a:ext uri="{FF2B5EF4-FFF2-40B4-BE49-F238E27FC236}">
                <a16:creationId xmlns:a16="http://schemas.microsoft.com/office/drawing/2014/main" id="{68EA9767-289F-4314-BFB4-BEB3B44C9A13}"/>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Occupational Disease Reporting</a:t>
            </a:r>
          </a:p>
        </p:txBody>
      </p:sp>
      <p:sp>
        <p:nvSpPr>
          <p:cNvPr id="572419" name="Rectangle 3">
            <a:extLst>
              <a:ext uri="{FF2B5EF4-FFF2-40B4-BE49-F238E27FC236}">
                <a16:creationId xmlns:a16="http://schemas.microsoft.com/office/drawing/2014/main" id="{972495E8-ED8D-4A19-AAD0-AD7DBB6CAC03}"/>
              </a:ext>
            </a:extLst>
          </p:cNvPr>
          <p:cNvSpPr>
            <a:spLocks noGrp="1" noChangeArrowheads="1"/>
          </p:cNvSpPr>
          <p:nvPr>
            <p:ph idx="1"/>
          </p:nvPr>
        </p:nvSpPr>
        <p:spPr/>
        <p:txBody>
          <a:bodyPr rtlCol="0">
            <a:normAutofit/>
          </a:bodyPr>
          <a:lstStyle/>
          <a:p>
            <a:pPr marL="0" indent="0" eaLnBrk="1" fontAlgn="auto" hangingPunct="1">
              <a:spcAft>
                <a:spcPts val="0"/>
              </a:spcAft>
              <a:buClr>
                <a:schemeClr val="tx2"/>
              </a:buClr>
              <a:buSzPct val="75000"/>
              <a:buNone/>
              <a:defRPr/>
            </a:pPr>
            <a:r>
              <a:rPr lang="en-US" dirty="0">
                <a:solidFill>
                  <a:schemeClr val="tx1">
                    <a:lumMod val="50000"/>
                    <a:lumOff val="50000"/>
                  </a:schemeClr>
                </a:solidFill>
                <a:effectLst>
                  <a:outerShdw blurRad="38100" dist="38100" dir="2700000" algn="tl">
                    <a:srgbClr val="FFFFFF"/>
                  </a:outerShdw>
                </a:effectLst>
              </a:rPr>
              <a:t>	</a:t>
            </a:r>
          </a:p>
          <a:p>
            <a:pPr marL="0" indent="0" eaLnBrk="1" fontAlgn="auto" hangingPunct="1">
              <a:spcAft>
                <a:spcPts val="0"/>
              </a:spcAft>
              <a:defRPr/>
            </a:pPr>
            <a:endParaRPr lang="en-US" dirty="0">
              <a:solidFill>
                <a:schemeClr val="tx1">
                  <a:lumMod val="50000"/>
                  <a:lumOff val="50000"/>
                </a:schemeClr>
              </a:solidFill>
            </a:endParaRPr>
          </a:p>
        </p:txBody>
      </p:sp>
      <p:sp>
        <p:nvSpPr>
          <p:cNvPr id="110596" name="Slide Number Placeholder 4">
            <a:extLst>
              <a:ext uri="{FF2B5EF4-FFF2-40B4-BE49-F238E27FC236}">
                <a16:creationId xmlns:a16="http://schemas.microsoft.com/office/drawing/2014/main" id="{6CC95237-2458-449C-B089-B9AFBCD12C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0219FB83-6AC5-4308-A26A-35B296E99A26}" type="slidenum">
              <a:rPr lang="en-US" altLang="en-US" sz="1200">
                <a:latin typeface="Arial" panose="020B0604020202020204" pitchFamily="34" charset="0"/>
                <a:cs typeface="Arial" panose="020B0604020202020204" pitchFamily="34" charset="0"/>
              </a:rPr>
              <a:pPr>
                <a:spcBef>
                  <a:spcPct val="20000"/>
                </a:spcBef>
              </a:pPr>
              <a:t>50</a:t>
            </a:fld>
            <a:endParaRPr lang="en-US" altLang="en-US" sz="1400">
              <a:latin typeface="Arial" panose="020B0604020202020204" pitchFamily="34" charset="0"/>
              <a:cs typeface="Arial" panose="020B0604020202020204" pitchFamily="34" charset="0"/>
            </a:endParaRPr>
          </a:p>
        </p:txBody>
      </p:sp>
      <p:sp>
        <p:nvSpPr>
          <p:cNvPr id="110598" name="Text Box 6">
            <a:extLst>
              <a:ext uri="{FF2B5EF4-FFF2-40B4-BE49-F238E27FC236}">
                <a16:creationId xmlns:a16="http://schemas.microsoft.com/office/drawing/2014/main" id="{FB9020E6-E3C3-4CB6-9FED-923C5FA4B1A9}"/>
              </a:ext>
            </a:extLst>
          </p:cNvPr>
          <p:cNvSpPr txBox="1">
            <a:spLocks noChangeArrowheads="1"/>
          </p:cNvSpPr>
          <p:nvPr/>
        </p:nvSpPr>
        <p:spPr bwMode="auto">
          <a:xfrm>
            <a:off x="1097280" y="1828800"/>
            <a:ext cx="10058400" cy="333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2270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30187" indent="0">
              <a:spcBef>
                <a:spcPts val="1200"/>
              </a:spcBef>
              <a:buClr>
                <a:schemeClr val="accent1"/>
              </a:buClr>
              <a:buSzPct val="50000"/>
            </a:pPr>
            <a:r>
              <a:rPr lang="en-US" altLang="en-US" sz="2800" dirty="0">
                <a:latin typeface="Arial" panose="020B0604020202020204" pitchFamily="34" charset="0"/>
              </a:rPr>
              <a:t>Occupational Disease Definition: Human illness from employment with one of the following:</a:t>
            </a:r>
          </a:p>
          <a:p>
            <a:pPr lvl="1">
              <a:spcBef>
                <a:spcPts val="1200"/>
              </a:spcBef>
              <a:buClr>
                <a:schemeClr val="accent1"/>
              </a:buClr>
              <a:buSzPct val="50000"/>
              <a:buFont typeface="Courier New" panose="02070309020205020404" pitchFamily="49" charset="0"/>
              <a:buChar char="o"/>
            </a:pPr>
            <a:r>
              <a:rPr lang="en-US" altLang="en-US" dirty="0">
                <a:latin typeface="Arial" panose="020B0604020202020204" pitchFamily="34" charset="0"/>
              </a:rPr>
              <a:t>Repeated or continuous exposure.</a:t>
            </a:r>
          </a:p>
          <a:p>
            <a:pPr lvl="1">
              <a:spcBef>
                <a:spcPts val="1200"/>
              </a:spcBef>
              <a:buClr>
                <a:schemeClr val="accent1"/>
              </a:buClr>
              <a:buSzPct val="50000"/>
              <a:buFont typeface="Courier New" panose="02070309020205020404" pitchFamily="49" charset="0"/>
              <a:buChar char="o"/>
            </a:pPr>
            <a:r>
              <a:rPr lang="en-US" altLang="en-US" dirty="0">
                <a:latin typeface="Arial" panose="020B0604020202020204" pitchFamily="34" charset="0"/>
              </a:rPr>
              <a:t>Acute exposure to hazardous substance.</a:t>
            </a:r>
          </a:p>
          <a:p>
            <a:pPr lvl="1">
              <a:spcBef>
                <a:spcPts val="1200"/>
              </a:spcBef>
              <a:buClr>
                <a:schemeClr val="accent1"/>
              </a:buClr>
              <a:buSzPct val="50000"/>
              <a:buFont typeface="Courier New" panose="02070309020205020404" pitchFamily="49" charset="0"/>
              <a:buChar char="o"/>
            </a:pPr>
            <a:r>
              <a:rPr lang="en-US" altLang="en-US" dirty="0">
                <a:latin typeface="Arial" panose="020B0604020202020204" pitchFamily="34" charset="0"/>
              </a:rPr>
              <a:t>Presentation symptoms of a disease known to be associated with specific exposure.</a:t>
            </a:r>
          </a:p>
          <a:p>
            <a:pPr eaLnBrk="1" hangingPunct="1">
              <a:spcBef>
                <a:spcPct val="20000"/>
              </a:spcBef>
              <a:buClr>
                <a:schemeClr val="accent1"/>
              </a:buClr>
              <a:buFont typeface="Arial" panose="020B0604020202020204" pitchFamily="34" charset="0"/>
              <a:buChar char="•"/>
            </a:pPr>
            <a:endParaRPr lang="en-US" altLang="en-US" dirty="0">
              <a:latin typeface="Arial" panose="020B0604020202020204" pitchFamily="34" charset="0"/>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A065E5-E564-44E0-9EDC-3818E6C550EB}"/>
              </a:ext>
            </a:extLst>
          </p:cNvPr>
          <p:cNvSpPr>
            <a:spLocks noGrp="1"/>
          </p:cNvSpPr>
          <p:nvPr>
            <p:ph type="title"/>
          </p:nvPr>
        </p:nvSpPr>
        <p:spPr>
          <a:xfrm>
            <a:off x="2346326" y="457200"/>
            <a:ext cx="7940675" cy="1220788"/>
          </a:xfrm>
        </p:spPr>
        <p:txBody>
          <a:bodyPr>
            <a:noAutofit/>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Occupational Disease Reporting</a:t>
            </a:r>
            <a:b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br>
            <a:r>
              <a:rPr lang="en-US" b="1" dirty="0">
                <a:solidFill>
                  <a:schemeClr val="tx1">
                    <a:lumMod val="75000"/>
                    <a:lumOff val="25000"/>
                  </a:schemeClr>
                </a:solidFill>
                <a:effectLst>
                  <a:outerShdw blurRad="38100" dist="38100" dir="2700000" algn="tl">
                    <a:srgbClr val="FFFFFF"/>
                  </a:outerShdw>
                </a:effectLst>
                <a:cs typeface="Arial" panose="020B0604020202020204" pitchFamily="34" charset="0"/>
              </a:rPr>
              <a:t>Form MTSD-51</a:t>
            </a:r>
            <a:endParaRPr lang="en-US" dirty="0">
              <a:solidFill>
                <a:schemeClr val="tx1">
                  <a:lumMod val="75000"/>
                  <a:lumOff val="25000"/>
                </a:schemeClr>
              </a:solidFill>
            </a:endParaRPr>
          </a:p>
        </p:txBody>
      </p:sp>
      <p:sp>
        <p:nvSpPr>
          <p:cNvPr id="4" name="Content Placeholder 3">
            <a:extLst>
              <a:ext uri="{FF2B5EF4-FFF2-40B4-BE49-F238E27FC236}">
                <a16:creationId xmlns:a16="http://schemas.microsoft.com/office/drawing/2014/main" id="{C99EFA13-482A-4B6B-8041-B72AB2E2EF56}"/>
              </a:ext>
            </a:extLst>
          </p:cNvPr>
          <p:cNvSpPr>
            <a:spLocks noGrp="1"/>
          </p:cNvSpPr>
          <p:nvPr>
            <p:ph idx="1"/>
          </p:nvPr>
        </p:nvSpPr>
        <p:spPr>
          <a:xfrm>
            <a:off x="2346325" y="1846264"/>
            <a:ext cx="7543800" cy="3411537"/>
          </a:xfrm>
        </p:spPr>
        <p:txBody>
          <a:bodyPr rtlCol="0">
            <a:normAutofit/>
          </a:bodyPr>
          <a:lstStyle/>
          <a:p>
            <a:pPr marL="0" indent="0" eaLnBrk="1" fontAlgn="auto" hangingPunct="1">
              <a:buSzPct val="75000"/>
              <a:buNone/>
              <a:defRPr/>
            </a:pPr>
            <a:r>
              <a:rPr lang="en-US" altLang="en-US" sz="2800" dirty="0">
                <a:solidFill>
                  <a:schemeClr val="tx1">
                    <a:lumMod val="75000"/>
                    <a:lumOff val="25000"/>
                  </a:schemeClr>
                </a:solidFill>
              </a:rPr>
              <a:t>Form 300, entries in column M(2-6) are required to be reported.</a:t>
            </a:r>
          </a:p>
          <a:p>
            <a:pPr marL="91440" indent="-91440" eaLnBrk="1" fontAlgn="auto" hangingPunct="1">
              <a:buSzPct val="75000"/>
              <a:defRPr/>
            </a:pPr>
            <a:r>
              <a:rPr lang="en-US" altLang="en-US" sz="2800" dirty="0">
                <a:solidFill>
                  <a:schemeClr val="tx1">
                    <a:lumMod val="75000"/>
                    <a:lumOff val="25000"/>
                  </a:schemeClr>
                </a:solidFill>
              </a:rPr>
              <a:t>Who must report: </a:t>
            </a:r>
          </a:p>
          <a:p>
            <a:pPr marL="914400" lvl="2" indent="0" eaLnBrk="1" fontAlgn="auto" hangingPunct="1">
              <a:buSzPct val="75000"/>
              <a:buNone/>
              <a:defRPr/>
            </a:pPr>
            <a:r>
              <a:rPr lang="en-US" altLang="en-US" sz="2400" dirty="0">
                <a:solidFill>
                  <a:schemeClr val="tx1">
                    <a:lumMod val="75000"/>
                    <a:lumOff val="25000"/>
                  </a:schemeClr>
                </a:solidFill>
              </a:rPr>
              <a:t>Physician, Hospital, Clinic or Employer</a:t>
            </a:r>
          </a:p>
          <a:p>
            <a:pPr marL="91440" indent="-91440" eaLnBrk="1" fontAlgn="auto" hangingPunct="1">
              <a:buSzPct val="75000"/>
              <a:defRPr/>
            </a:pPr>
            <a:r>
              <a:rPr lang="en-US" altLang="en-US" sz="2800" dirty="0">
                <a:solidFill>
                  <a:schemeClr val="tx1">
                    <a:lumMod val="75000"/>
                    <a:lumOff val="25000"/>
                  </a:schemeClr>
                </a:solidFill>
              </a:rPr>
              <a:t>When: </a:t>
            </a:r>
          </a:p>
          <a:p>
            <a:pPr marL="857250" lvl="2" indent="0" eaLnBrk="1" fontAlgn="auto" hangingPunct="1">
              <a:buSzPct val="75000"/>
              <a:buNone/>
              <a:defRPr/>
            </a:pPr>
            <a:r>
              <a:rPr lang="en-US" altLang="en-US" sz="2400" dirty="0">
                <a:solidFill>
                  <a:schemeClr val="tx1">
                    <a:lumMod val="75000"/>
                    <a:lumOff val="25000"/>
                  </a:schemeClr>
                </a:solidFill>
              </a:rPr>
              <a:t>Within ten days after discovery of the occupational disease or condition.</a:t>
            </a:r>
          </a:p>
          <a:p>
            <a:pPr marL="91440" indent="-91440" eaLnBrk="1" fontAlgn="auto" hangingPunct="1">
              <a:buClr>
                <a:schemeClr val="tx2"/>
              </a:buClr>
              <a:buSzPct val="75000"/>
              <a:buNone/>
              <a:defRPr/>
            </a:pPr>
            <a:endParaRPr lang="en-US" altLang="en-US" sz="3600" dirty="0">
              <a:solidFill>
                <a:schemeClr val="tx1">
                  <a:lumMod val="75000"/>
                  <a:lumOff val="25000"/>
                </a:schemeClr>
              </a:solidFill>
            </a:endParaRPr>
          </a:p>
          <a:p>
            <a:pPr marL="91440" indent="-91440" eaLnBrk="1" fontAlgn="auto" hangingPunct="1">
              <a:defRPr/>
            </a:pPr>
            <a:endParaRPr lang="en-US" dirty="0">
              <a:solidFill>
                <a:schemeClr val="tx1">
                  <a:lumMod val="75000"/>
                  <a:lumOff val="25000"/>
                </a:schemeClr>
              </a:solidFill>
            </a:endParaRPr>
          </a:p>
        </p:txBody>
      </p:sp>
      <p:sp>
        <p:nvSpPr>
          <p:cNvPr id="112644" name="Slide Number Placeholder 1">
            <a:extLst>
              <a:ext uri="{FF2B5EF4-FFF2-40B4-BE49-F238E27FC236}">
                <a16:creationId xmlns:a16="http://schemas.microsoft.com/office/drawing/2014/main" id="{0DA3E9FB-BA82-445F-9ACF-3810B0A12D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5C9248B-C865-4145-AA85-7D86AEEBAC5A}" type="slidenum">
              <a:rPr lang="en-US" altLang="en-US" sz="1200">
                <a:latin typeface="Arial" panose="020B0604020202020204" pitchFamily="34" charset="0"/>
                <a:cs typeface="Arial" panose="020B0604020202020204" pitchFamily="34" charset="0"/>
              </a:rPr>
              <a:pPr/>
              <a:t>51</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a:extLst>
              <a:ext uri="{FF2B5EF4-FFF2-40B4-BE49-F238E27FC236}">
                <a16:creationId xmlns:a16="http://schemas.microsoft.com/office/drawing/2014/main" id="{FFB3E523-53D6-4E10-B99B-21762021A731}"/>
              </a:ext>
            </a:extLst>
          </p:cNvPr>
          <p:cNvSpPr>
            <a:spLocks noGrp="1"/>
          </p:cNvSpPr>
          <p:nvPr>
            <p:ph type="sldNum" sz="quarter" idx="11"/>
          </p:nvPr>
        </p:nvSpPr>
        <p:spPr bwMode="auto">
          <a:xfrm>
            <a:off x="9144000" y="6400801"/>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7E2F1F1F-1A61-4869-BD0B-7084B320343B}" type="slidenum">
              <a:rPr lang="en-US" altLang="en-US" sz="1200">
                <a:latin typeface="Arial" panose="020B0604020202020204" pitchFamily="34" charset="0"/>
                <a:cs typeface="Arial" panose="020B0604020202020204" pitchFamily="34" charset="0"/>
              </a:rPr>
              <a:pPr>
                <a:spcBef>
                  <a:spcPct val="20000"/>
                </a:spcBef>
              </a:pPr>
              <a:t>52</a:t>
            </a:fld>
            <a:endParaRPr lang="en-US" altLang="en-US" sz="1200">
              <a:latin typeface="Arial" panose="020B0604020202020204" pitchFamily="34" charset="0"/>
              <a:cs typeface="Arial" panose="020B0604020202020204" pitchFamily="34" charset="0"/>
            </a:endParaRPr>
          </a:p>
        </p:txBody>
      </p:sp>
      <p:pic>
        <p:nvPicPr>
          <p:cNvPr id="114691" name="Picture 1">
            <a:extLst>
              <a:ext uri="{FF2B5EF4-FFF2-40B4-BE49-F238E27FC236}">
                <a16:creationId xmlns:a16="http://schemas.microsoft.com/office/drawing/2014/main" id="{FDF5B154-7CDC-4493-AD87-0FF2917BB3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152401"/>
            <a:ext cx="4843463"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2231CDF-93C8-4543-A52C-2880CA409D5D}"/>
              </a:ext>
            </a:extLst>
          </p:cNvPr>
          <p:cNvSpPr>
            <a:spLocks noGrp="1"/>
          </p:cNvSpPr>
          <p:nvPr>
            <p:ph type="title"/>
          </p:nvPr>
        </p:nvSpPr>
        <p:spPr/>
        <p:txBody>
          <a:bodyPr>
            <a:normAutofit/>
          </a:bodyPr>
          <a:lstStyle/>
          <a:p>
            <a:pPr eaLnBrk="1" fontAlgn="auto" hangingPunct="1">
              <a:spcAft>
                <a:spcPts val="0"/>
              </a:spcAft>
              <a:defRPr/>
            </a:pPr>
            <a:r>
              <a:rPr lang="en-US" altLang="en-US" sz="5300" b="1" dirty="0">
                <a:solidFill>
                  <a:schemeClr val="tx1">
                    <a:lumMod val="75000"/>
                    <a:lumOff val="25000"/>
                  </a:schemeClr>
                </a:solidFill>
                <a:cs typeface="Arial" panose="020B0604020202020204" pitchFamily="34" charset="0"/>
              </a:rPr>
              <a:t>Expanded Reporting Requirements</a:t>
            </a:r>
            <a:endParaRPr lang="en-US" altLang="en-US" b="1" dirty="0">
              <a:solidFill>
                <a:schemeClr val="tx1">
                  <a:lumMod val="75000"/>
                  <a:lumOff val="25000"/>
                </a:schemeClr>
              </a:solidFill>
              <a:cs typeface="Arial" panose="020B0604020202020204" pitchFamily="34" charset="0"/>
            </a:endParaRPr>
          </a:p>
        </p:txBody>
      </p:sp>
      <p:sp>
        <p:nvSpPr>
          <p:cNvPr id="116739" name="Content Placeholder 2">
            <a:extLst>
              <a:ext uri="{FF2B5EF4-FFF2-40B4-BE49-F238E27FC236}">
                <a16:creationId xmlns:a16="http://schemas.microsoft.com/office/drawing/2014/main" id="{DA5840E7-340D-4850-854F-B4E225BC10A5}"/>
              </a:ext>
            </a:extLst>
          </p:cNvPr>
          <p:cNvSpPr>
            <a:spLocks noGrp="1"/>
          </p:cNvSpPr>
          <p:nvPr>
            <p:ph idx="1"/>
          </p:nvPr>
        </p:nvSpPr>
        <p:spPr/>
        <p:txBody>
          <a:bodyPr/>
          <a:lstStyle/>
          <a:p>
            <a:pPr marL="168275" indent="-168275" eaLnBrk="1" hangingPunct="1">
              <a:tabLst>
                <a:tab pos="168275" algn="l"/>
              </a:tabLst>
            </a:pPr>
            <a:r>
              <a:rPr lang="en-US" altLang="en-US" sz="2800"/>
              <a:t>The rule expands the list of severe work-related injuries and illnesses that </a:t>
            </a:r>
            <a:r>
              <a:rPr lang="en-US" altLang="en-US" sz="2800" b="1"/>
              <a:t>all employers</a:t>
            </a:r>
            <a:r>
              <a:rPr lang="en-US" altLang="en-US" sz="2800"/>
              <a:t> must report to MIOSHA as described below.</a:t>
            </a:r>
          </a:p>
          <a:p>
            <a:pPr marL="168275" indent="-168275" eaLnBrk="1" hangingPunct="1">
              <a:tabLst>
                <a:tab pos="168275" algn="l"/>
              </a:tabLst>
            </a:pPr>
            <a:r>
              <a:rPr lang="en-US" altLang="en-US" sz="2800"/>
              <a:t>Fatalities within eight hours </a:t>
            </a:r>
          </a:p>
          <a:p>
            <a:pPr marL="168275" indent="-168275" eaLnBrk="1" hangingPunct="1">
              <a:tabLst>
                <a:tab pos="168275" algn="l"/>
              </a:tabLst>
            </a:pPr>
            <a:r>
              <a:rPr lang="en-US" altLang="en-US" sz="2800"/>
              <a:t>And the following within 24 hours:</a:t>
            </a:r>
          </a:p>
          <a:p>
            <a:pPr lvl="1" eaLnBrk="1" hangingPunct="1">
              <a:buFont typeface="Arial" panose="020B0604020202020204" pitchFamily="34" charset="0"/>
              <a:buChar char="•"/>
              <a:tabLst>
                <a:tab pos="168275" algn="l"/>
              </a:tabLst>
            </a:pPr>
            <a:r>
              <a:rPr lang="en-US" altLang="en-US" sz="2400"/>
              <a:t>In-patient hospitalizations of one or more employees </a:t>
            </a:r>
          </a:p>
          <a:p>
            <a:pPr lvl="1" eaLnBrk="1" hangingPunct="1">
              <a:buFont typeface="Arial" panose="020B0604020202020204" pitchFamily="34" charset="0"/>
              <a:buChar char="•"/>
              <a:tabLst>
                <a:tab pos="168275" algn="l"/>
              </a:tabLst>
            </a:pPr>
            <a:r>
              <a:rPr lang="en-US" altLang="en-US" sz="2400"/>
              <a:t>Amputations </a:t>
            </a:r>
          </a:p>
          <a:p>
            <a:pPr lvl="1" eaLnBrk="1" hangingPunct="1">
              <a:buFont typeface="Arial" panose="020B0604020202020204" pitchFamily="34" charset="0"/>
              <a:buChar char="•"/>
              <a:tabLst>
                <a:tab pos="168275" algn="l"/>
              </a:tabLst>
            </a:pPr>
            <a:r>
              <a:rPr lang="en-US" altLang="en-US" sz="2400"/>
              <a:t>Loss of an eye</a:t>
            </a:r>
          </a:p>
        </p:txBody>
      </p:sp>
      <p:sp>
        <p:nvSpPr>
          <p:cNvPr id="116740" name="Slide Number Placeholder 1">
            <a:extLst>
              <a:ext uri="{FF2B5EF4-FFF2-40B4-BE49-F238E27FC236}">
                <a16:creationId xmlns:a16="http://schemas.microsoft.com/office/drawing/2014/main" id="{05F417D1-A1F0-465E-9B35-3C0E8A8BA5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36B316-8631-4944-9567-44946361072B}" type="slidenum">
              <a:rPr lang="en-US" altLang="en-US" sz="1200">
                <a:latin typeface="Arial" panose="020B0604020202020204" pitchFamily="34" charset="0"/>
                <a:cs typeface="Arial" panose="020B0604020202020204" pitchFamily="34" charset="0"/>
              </a:rPr>
              <a:pPr/>
              <a:t>53</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0F86EF-9BD1-4E8D-8140-32C04FFB4A51}"/>
              </a:ext>
            </a:extLst>
          </p:cNvPr>
          <p:cNvSpPr>
            <a:spLocks noGrp="1"/>
          </p:cNvSpPr>
          <p:nvPr>
            <p:ph type="title"/>
          </p:nvPr>
        </p:nvSpPr>
        <p:spPr/>
        <p:txBody>
          <a:bodyPr/>
          <a:lstStyle/>
          <a:p>
            <a:pPr>
              <a:defRPr/>
            </a:pPr>
            <a:r>
              <a:rPr lang="en-US" b="1" dirty="0"/>
              <a:t>What is an Incident Rate?</a:t>
            </a:r>
            <a:endParaRPr lang="en-US" dirty="0"/>
          </a:p>
        </p:txBody>
      </p:sp>
      <p:sp>
        <p:nvSpPr>
          <p:cNvPr id="118787" name="Content Placeholder 6">
            <a:extLst>
              <a:ext uri="{FF2B5EF4-FFF2-40B4-BE49-F238E27FC236}">
                <a16:creationId xmlns:a16="http://schemas.microsoft.com/office/drawing/2014/main" id="{7C4D1DCE-EC82-44F1-B861-F285803FFFA8}"/>
              </a:ext>
            </a:extLst>
          </p:cNvPr>
          <p:cNvSpPr>
            <a:spLocks noGrp="1"/>
          </p:cNvSpPr>
          <p:nvPr>
            <p:ph idx="1"/>
          </p:nvPr>
        </p:nvSpPr>
        <p:spPr/>
        <p:txBody>
          <a:bodyPr/>
          <a:lstStyle/>
          <a:p>
            <a:pPr marL="173038" indent="-173038">
              <a:lnSpc>
                <a:spcPct val="100000"/>
              </a:lnSpc>
              <a:buFont typeface="Arial" panose="020B0604020202020204" pitchFamily="34" charset="0"/>
              <a:buChar char="•"/>
            </a:pPr>
            <a:r>
              <a:rPr lang="en-US" altLang="en-US" sz="2400"/>
              <a:t>An OSHA Incidence Rate (IR) represents the number of recordable injuries and illnesses that occur among a given number of full-time workers (usually based on 100) over a given period of time (typically one calendar year). </a:t>
            </a:r>
          </a:p>
          <a:p>
            <a:pPr marL="173038" indent="-173038">
              <a:lnSpc>
                <a:spcPct val="100000"/>
              </a:lnSpc>
              <a:buFont typeface="Arial" panose="020B0604020202020204" pitchFamily="34" charset="0"/>
              <a:buChar char="•"/>
            </a:pPr>
            <a:r>
              <a:rPr lang="en-US" altLang="en-US" sz="2400"/>
              <a:t>For example, a calculated rate of 5.0 for a contractor represents a rate of injury and/or illness at five per 100 workers. It does not matter if the contractor employs 20 or 2,000 workers, the rate will always be based on 100 workers, allowing one to compare rates for various contractors of different size.</a:t>
            </a:r>
          </a:p>
        </p:txBody>
      </p:sp>
      <p:sp>
        <p:nvSpPr>
          <p:cNvPr id="5" name="Slide Number Placeholder 4">
            <a:extLst>
              <a:ext uri="{FF2B5EF4-FFF2-40B4-BE49-F238E27FC236}">
                <a16:creationId xmlns:a16="http://schemas.microsoft.com/office/drawing/2014/main" id="{567E2E8D-BACE-4A66-A097-99D877C068A7}"/>
              </a:ext>
            </a:extLst>
          </p:cNvPr>
          <p:cNvSpPr>
            <a:spLocks noGrp="1"/>
          </p:cNvSpPr>
          <p:nvPr>
            <p:ph type="sldNum" sz="quarter" idx="12"/>
          </p:nvPr>
        </p:nvSpPr>
        <p:spPr/>
        <p:txBody>
          <a:bodyPr/>
          <a:lstStyle/>
          <a:p>
            <a:pPr>
              <a:defRPr/>
            </a:pPr>
            <a:fld id="{2CB957B1-1274-4534-A6E8-C9B083654D8B}" type="slidenum">
              <a:rPr lang="en-US" altLang="en-US" smtClean="0"/>
              <a:pPr>
                <a:defRPr/>
              </a:pPr>
              <a:t>54</a:t>
            </a:fld>
            <a:endParaRPr lang="en-US" altLang="en-US" dirty="0"/>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463BF6F-6215-4697-9D78-6716F3617807}"/>
              </a:ext>
            </a:extLst>
          </p:cNvPr>
          <p:cNvSpPr>
            <a:spLocks noGrp="1" noChangeArrowheads="1"/>
          </p:cNvSpPr>
          <p:nvPr>
            <p:ph type="title"/>
          </p:nvPr>
        </p:nvSpPr>
        <p:spPr/>
        <p:txBody>
          <a:bodyPr/>
          <a:lstStyle/>
          <a:p>
            <a:pPr>
              <a:defRPr/>
            </a:pPr>
            <a:r>
              <a:rPr lang="en-US" b="1" dirty="0"/>
              <a:t>How An Incident Rate </a:t>
            </a:r>
            <a:br>
              <a:rPr lang="en-US" b="1" dirty="0"/>
            </a:br>
            <a:r>
              <a:rPr lang="en-US" b="1" dirty="0"/>
              <a:t>Is Calculated</a:t>
            </a:r>
          </a:p>
        </p:txBody>
      </p:sp>
      <p:sp>
        <p:nvSpPr>
          <p:cNvPr id="120834" name="Content Placeholder 2">
            <a:extLst>
              <a:ext uri="{FF2B5EF4-FFF2-40B4-BE49-F238E27FC236}">
                <a16:creationId xmlns:a16="http://schemas.microsoft.com/office/drawing/2014/main" id="{B27B062A-0BC0-4B7B-992B-2745FD754CA7}"/>
              </a:ext>
            </a:extLst>
          </p:cNvPr>
          <p:cNvSpPr>
            <a:spLocks noGrp="1"/>
          </p:cNvSpPr>
          <p:nvPr>
            <p:ph idx="1"/>
          </p:nvPr>
        </p:nvSpPr>
        <p:spPr>
          <a:xfrm>
            <a:off x="2346325" y="1846264"/>
            <a:ext cx="7543800" cy="4325937"/>
          </a:xfrm>
        </p:spPr>
        <p:txBody>
          <a:bodyPr/>
          <a:lstStyle/>
          <a:p>
            <a:pPr algn="ctr">
              <a:spcBef>
                <a:spcPct val="0"/>
              </a:spcBef>
              <a:spcAft>
                <a:spcPct val="0"/>
              </a:spcAft>
            </a:pPr>
            <a:r>
              <a:rPr lang="en-US" altLang="en-US" sz="2400" u="sng"/>
              <a:t> </a:t>
            </a:r>
          </a:p>
          <a:p>
            <a:pPr algn="ctr"/>
            <a:r>
              <a:rPr lang="en-US" altLang="en-US" sz="4400" u="sng"/>
              <a:t>Total Rec. Cases x 200,000 </a:t>
            </a:r>
          </a:p>
          <a:p>
            <a:pPr algn="ctr"/>
            <a:r>
              <a:rPr lang="en-US" altLang="en-US" sz="4400"/>
              <a:t>Total Hours Worked</a:t>
            </a:r>
          </a:p>
          <a:p>
            <a:pPr algn="ctr">
              <a:spcBef>
                <a:spcPct val="0"/>
              </a:spcBef>
              <a:spcAft>
                <a:spcPct val="0"/>
              </a:spcAft>
            </a:pPr>
            <a:endParaRPr lang="en-US" altLang="en-US" sz="2400"/>
          </a:p>
          <a:p>
            <a:r>
              <a:rPr lang="en-US" altLang="en-US" sz="2400"/>
              <a:t>The 200,000 figure in the formula represents the number of hours 100 employees working 40 hours per week, 50 weeks per year would work and provides the standard base for calculating incidence rates.</a:t>
            </a:r>
          </a:p>
          <a:p>
            <a:endParaRPr lang="en-US" altLang="en-US"/>
          </a:p>
        </p:txBody>
      </p:sp>
      <p:sp>
        <p:nvSpPr>
          <p:cNvPr id="4" name="Slide Number Placeholder 3">
            <a:extLst>
              <a:ext uri="{FF2B5EF4-FFF2-40B4-BE49-F238E27FC236}">
                <a16:creationId xmlns:a16="http://schemas.microsoft.com/office/drawing/2014/main" id="{8AFEC44B-BAF2-4484-BF21-5359DAC46ACC}"/>
              </a:ext>
            </a:extLst>
          </p:cNvPr>
          <p:cNvSpPr>
            <a:spLocks noGrp="1"/>
          </p:cNvSpPr>
          <p:nvPr>
            <p:ph type="sldNum" sz="quarter" idx="12"/>
          </p:nvPr>
        </p:nvSpPr>
        <p:spPr/>
        <p:txBody>
          <a:bodyPr/>
          <a:lstStyle/>
          <a:p>
            <a:pPr>
              <a:defRPr/>
            </a:pPr>
            <a:fld id="{1A5B1B85-84C8-4804-988A-1CD1B3DBD542}" type="slidenum">
              <a:rPr lang="en-US" altLang="en-US" smtClean="0"/>
              <a:pPr>
                <a:defRPr/>
              </a:pPr>
              <a:t>55</a:t>
            </a:fld>
            <a:endParaRPr lang="en-US" altLang="en-US" dirty="0"/>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FE1D-4396-4DB3-96C6-7F793508FFF7}"/>
              </a:ext>
            </a:extLst>
          </p:cNvPr>
          <p:cNvSpPr>
            <a:spLocks noGrp="1"/>
          </p:cNvSpPr>
          <p:nvPr>
            <p:ph type="title"/>
          </p:nvPr>
        </p:nvSpPr>
        <p:spPr>
          <a:xfrm>
            <a:off x="1676400" y="287339"/>
            <a:ext cx="8991600" cy="1449387"/>
          </a:xfrm>
        </p:spPr>
        <p:txBody>
          <a:bodyPr>
            <a:noAutofit/>
          </a:bodyPr>
          <a:lstStyle/>
          <a:p>
            <a:pPr algn="ctr">
              <a:defRPr/>
            </a:pPr>
            <a:r>
              <a:rPr lang="en-US" b="1" dirty="0"/>
              <a:t>Employer Days Away Restricted Transfer Rate (DART) Calculation</a:t>
            </a:r>
          </a:p>
        </p:txBody>
      </p:sp>
      <p:sp>
        <p:nvSpPr>
          <p:cNvPr id="3" name="Content Placeholder 2">
            <a:extLst>
              <a:ext uri="{FF2B5EF4-FFF2-40B4-BE49-F238E27FC236}">
                <a16:creationId xmlns:a16="http://schemas.microsoft.com/office/drawing/2014/main" id="{1FE1EF09-D489-4FAC-8285-C761A6CDBAEB}"/>
              </a:ext>
            </a:extLst>
          </p:cNvPr>
          <p:cNvSpPr>
            <a:spLocks noGrp="1"/>
          </p:cNvSpPr>
          <p:nvPr>
            <p:ph idx="1"/>
          </p:nvPr>
        </p:nvSpPr>
        <p:spPr/>
        <p:txBody>
          <a:bodyPr/>
          <a:lstStyle/>
          <a:p>
            <a:pPr marL="609600" indent="-609600" algn="ctr">
              <a:lnSpc>
                <a:spcPct val="80000"/>
              </a:lnSpc>
              <a:buNone/>
              <a:defRPr/>
            </a:pPr>
            <a:endParaRPr lang="en-US" sz="2800" u="sng" dirty="0"/>
          </a:p>
          <a:p>
            <a:pPr marL="609600" indent="-609600" algn="ctr">
              <a:lnSpc>
                <a:spcPct val="80000"/>
              </a:lnSpc>
              <a:buNone/>
              <a:defRPr/>
            </a:pPr>
            <a:endParaRPr lang="en-US" sz="2800" u="sng" dirty="0"/>
          </a:p>
          <a:p>
            <a:pPr marL="609600" indent="-609600" algn="ctr">
              <a:lnSpc>
                <a:spcPct val="80000"/>
              </a:lnSpc>
              <a:buNone/>
              <a:defRPr/>
            </a:pPr>
            <a:endParaRPr lang="en-US" sz="2800" u="sng" dirty="0"/>
          </a:p>
          <a:p>
            <a:pPr marL="609600" indent="-609600" algn="ctr">
              <a:lnSpc>
                <a:spcPct val="80000"/>
              </a:lnSpc>
              <a:buNone/>
              <a:defRPr/>
            </a:pPr>
            <a:r>
              <a:rPr lang="en-US" sz="2800" u="sng" dirty="0"/>
              <a:t>Cases with Lost, Restricted, Transfer Days x 200,000 </a:t>
            </a:r>
          </a:p>
          <a:p>
            <a:pPr marL="609600" indent="-609600" algn="ctr">
              <a:lnSpc>
                <a:spcPct val="80000"/>
              </a:lnSpc>
              <a:buNone/>
              <a:defRPr/>
            </a:pPr>
            <a:r>
              <a:rPr lang="en-US" sz="2800" dirty="0"/>
              <a:t>Total Hours Worked</a:t>
            </a:r>
          </a:p>
          <a:p>
            <a:pPr algn="ctr">
              <a:defRPr/>
            </a:pPr>
            <a:endParaRPr lang="en-US" dirty="0"/>
          </a:p>
        </p:txBody>
      </p:sp>
      <p:sp>
        <p:nvSpPr>
          <p:cNvPr id="4" name="Slide Number Placeholder 3">
            <a:extLst>
              <a:ext uri="{FF2B5EF4-FFF2-40B4-BE49-F238E27FC236}">
                <a16:creationId xmlns:a16="http://schemas.microsoft.com/office/drawing/2014/main" id="{146969B3-C164-4895-B235-BFBF0A553BF0}"/>
              </a:ext>
            </a:extLst>
          </p:cNvPr>
          <p:cNvSpPr>
            <a:spLocks noGrp="1"/>
          </p:cNvSpPr>
          <p:nvPr>
            <p:ph type="sldNum" sz="quarter" idx="12"/>
          </p:nvPr>
        </p:nvSpPr>
        <p:spPr/>
        <p:txBody>
          <a:bodyPr/>
          <a:lstStyle/>
          <a:p>
            <a:pPr>
              <a:defRPr/>
            </a:pPr>
            <a:fld id="{439AF0AF-A57D-42A7-B29A-FBB108B19F4E}" type="slidenum">
              <a:rPr lang="en-US" altLang="en-US" smtClean="0"/>
              <a:pPr>
                <a:defRPr/>
              </a:pPr>
              <a:t>56</a:t>
            </a:fld>
            <a:endParaRPr lang="en-US" altLang="en-US" dirty="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09429D-63D4-4AA7-BA79-D64CC86E6FF7}"/>
              </a:ext>
            </a:extLst>
          </p:cNvPr>
          <p:cNvSpPr>
            <a:spLocks noGrp="1"/>
          </p:cNvSpPr>
          <p:nvPr>
            <p:ph type="title"/>
          </p:nvPr>
        </p:nvSpPr>
        <p:spPr>
          <a:xfrm>
            <a:off x="2346325" y="287339"/>
            <a:ext cx="7543800" cy="1449387"/>
          </a:xfrm>
        </p:spPr>
        <p:txBody>
          <a:bodyPr/>
          <a:lstStyle/>
          <a:p>
            <a:pPr>
              <a:defRPr/>
            </a:pPr>
            <a:r>
              <a:rPr lang="en-US" dirty="0"/>
              <a:t>TCIR and DART Rates for 622</a:t>
            </a:r>
          </a:p>
        </p:txBody>
      </p:sp>
      <p:sp>
        <p:nvSpPr>
          <p:cNvPr id="6" name="Text Placeholder 5">
            <a:extLst>
              <a:ext uri="{FF2B5EF4-FFF2-40B4-BE49-F238E27FC236}">
                <a16:creationId xmlns:a16="http://schemas.microsoft.com/office/drawing/2014/main" id="{E0250724-1CF6-4193-B807-BEFD3A222B77}"/>
              </a:ext>
            </a:extLst>
          </p:cNvPr>
          <p:cNvSpPr>
            <a:spLocks noGrp="1"/>
          </p:cNvSpPr>
          <p:nvPr>
            <p:ph type="body" idx="1"/>
          </p:nvPr>
        </p:nvSpPr>
        <p:spPr>
          <a:xfrm>
            <a:off x="2346325" y="1846263"/>
            <a:ext cx="3703638" cy="736600"/>
          </a:xfrm>
        </p:spPr>
        <p:txBody>
          <a:bodyPr/>
          <a:lstStyle/>
          <a:p>
            <a:pPr>
              <a:defRPr/>
            </a:pPr>
            <a:r>
              <a:rPr lang="en-US" dirty="0"/>
              <a:t>2017</a:t>
            </a:r>
          </a:p>
        </p:txBody>
      </p:sp>
      <p:sp>
        <p:nvSpPr>
          <p:cNvPr id="124932" name="Content Placeholder 6">
            <a:extLst>
              <a:ext uri="{FF2B5EF4-FFF2-40B4-BE49-F238E27FC236}">
                <a16:creationId xmlns:a16="http://schemas.microsoft.com/office/drawing/2014/main" id="{C1980F48-912C-44C1-9BB3-695E578347E8}"/>
              </a:ext>
            </a:extLst>
          </p:cNvPr>
          <p:cNvSpPr>
            <a:spLocks noGrp="1"/>
          </p:cNvSpPr>
          <p:nvPr>
            <p:ph sz="half" idx="2"/>
          </p:nvPr>
        </p:nvSpPr>
        <p:spPr>
          <a:xfrm>
            <a:off x="2346325" y="2582864"/>
            <a:ext cx="3703638" cy="3286125"/>
          </a:xfrm>
        </p:spPr>
        <p:txBody>
          <a:bodyPr/>
          <a:lstStyle/>
          <a:p>
            <a:r>
              <a:rPr lang="en-US" altLang="en-US"/>
              <a:t>MI TCIR = 5.7</a:t>
            </a:r>
          </a:p>
          <a:p>
            <a:r>
              <a:rPr lang="en-US" altLang="en-US"/>
              <a:t>National=5.7</a:t>
            </a:r>
          </a:p>
          <a:p>
            <a:r>
              <a:rPr lang="en-US" altLang="en-US"/>
              <a:t>MI DART = 2.1</a:t>
            </a:r>
          </a:p>
          <a:p>
            <a:r>
              <a:rPr lang="en-US" altLang="en-US"/>
              <a:t>National = 2.2</a:t>
            </a:r>
          </a:p>
        </p:txBody>
      </p:sp>
      <p:sp>
        <p:nvSpPr>
          <p:cNvPr id="8" name="Text Placeholder 7">
            <a:extLst>
              <a:ext uri="{FF2B5EF4-FFF2-40B4-BE49-F238E27FC236}">
                <a16:creationId xmlns:a16="http://schemas.microsoft.com/office/drawing/2014/main" id="{5F99B17D-2D88-41DE-BCF5-B42BB4089194}"/>
              </a:ext>
            </a:extLst>
          </p:cNvPr>
          <p:cNvSpPr>
            <a:spLocks noGrp="1"/>
          </p:cNvSpPr>
          <p:nvPr>
            <p:ph type="body" sz="quarter" idx="3"/>
          </p:nvPr>
        </p:nvSpPr>
        <p:spPr>
          <a:xfrm>
            <a:off x="6188075" y="1846263"/>
            <a:ext cx="3702050" cy="736600"/>
          </a:xfrm>
        </p:spPr>
        <p:txBody>
          <a:bodyPr/>
          <a:lstStyle/>
          <a:p>
            <a:pPr>
              <a:defRPr/>
            </a:pPr>
            <a:r>
              <a:rPr lang="en-US" dirty="0"/>
              <a:t>2018</a:t>
            </a:r>
          </a:p>
        </p:txBody>
      </p:sp>
      <p:sp>
        <p:nvSpPr>
          <p:cNvPr id="124934" name="Content Placeholder 8">
            <a:extLst>
              <a:ext uri="{FF2B5EF4-FFF2-40B4-BE49-F238E27FC236}">
                <a16:creationId xmlns:a16="http://schemas.microsoft.com/office/drawing/2014/main" id="{A78A9A6C-704F-4027-BDEF-7E71F27ED892}"/>
              </a:ext>
            </a:extLst>
          </p:cNvPr>
          <p:cNvSpPr>
            <a:spLocks noGrp="1"/>
          </p:cNvSpPr>
          <p:nvPr>
            <p:ph sz="quarter" idx="4"/>
          </p:nvPr>
        </p:nvSpPr>
        <p:spPr>
          <a:xfrm>
            <a:off x="6188075" y="2582864"/>
            <a:ext cx="3702050" cy="3286125"/>
          </a:xfrm>
        </p:spPr>
        <p:txBody>
          <a:bodyPr/>
          <a:lstStyle/>
          <a:p>
            <a:r>
              <a:rPr lang="en-US" altLang="en-US"/>
              <a:t>MI TCIR = 7.0</a:t>
            </a:r>
          </a:p>
          <a:p>
            <a:r>
              <a:rPr lang="en-US" altLang="en-US"/>
              <a:t>National = 5.6</a:t>
            </a:r>
          </a:p>
          <a:p>
            <a:r>
              <a:rPr lang="en-US" altLang="en-US"/>
              <a:t>MI DART = 3.0</a:t>
            </a:r>
          </a:p>
          <a:p>
            <a:r>
              <a:rPr lang="en-US" altLang="en-US"/>
              <a:t>National = 2.2</a:t>
            </a:r>
          </a:p>
        </p:txBody>
      </p:sp>
      <p:sp>
        <p:nvSpPr>
          <p:cNvPr id="4" name="Slide Number Placeholder 3">
            <a:extLst>
              <a:ext uri="{FF2B5EF4-FFF2-40B4-BE49-F238E27FC236}">
                <a16:creationId xmlns:a16="http://schemas.microsoft.com/office/drawing/2014/main" id="{D2B34A54-994C-49DC-B580-27A3F027581A}"/>
              </a:ext>
            </a:extLst>
          </p:cNvPr>
          <p:cNvSpPr>
            <a:spLocks noGrp="1"/>
          </p:cNvSpPr>
          <p:nvPr>
            <p:ph type="sldNum" sz="quarter" idx="12"/>
          </p:nvPr>
        </p:nvSpPr>
        <p:spPr/>
        <p:txBody>
          <a:bodyPr/>
          <a:lstStyle/>
          <a:p>
            <a:pPr>
              <a:defRPr/>
            </a:pPr>
            <a:fld id="{B7FF3E5F-B92F-41A5-AC7D-10F8BC784A82}" type="slidenum">
              <a:rPr lang="en-US" altLang="en-US" smtClean="0"/>
              <a:pPr>
                <a:defRPr/>
              </a:pPr>
              <a:t>57</a:t>
            </a:fld>
            <a:endParaRPr lang="en-US" altLang="en-US" dirty="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31A3-3F79-4DB0-8E51-3D8C84703680}"/>
              </a:ext>
            </a:extLst>
          </p:cNvPr>
          <p:cNvSpPr>
            <a:spLocks noGrp="1"/>
          </p:cNvSpPr>
          <p:nvPr>
            <p:ph type="title"/>
          </p:nvPr>
        </p:nvSpPr>
        <p:spPr/>
        <p:txBody>
          <a:bodyPr/>
          <a:lstStyle/>
          <a:p>
            <a:pPr algn="ctr">
              <a:defRPr/>
            </a:pPr>
            <a:r>
              <a:rPr lang="en-US" b="1" dirty="0"/>
              <a:t>Compare Your Company to Others</a:t>
            </a:r>
          </a:p>
        </p:txBody>
      </p:sp>
      <p:sp>
        <p:nvSpPr>
          <p:cNvPr id="125955" name="Content Placeholder 2">
            <a:extLst>
              <a:ext uri="{FF2B5EF4-FFF2-40B4-BE49-F238E27FC236}">
                <a16:creationId xmlns:a16="http://schemas.microsoft.com/office/drawing/2014/main" id="{A28A3A0E-8AD0-4B02-8368-A750AA211F62}"/>
              </a:ext>
            </a:extLst>
          </p:cNvPr>
          <p:cNvSpPr>
            <a:spLocks noGrp="1"/>
          </p:cNvSpPr>
          <p:nvPr>
            <p:ph idx="1"/>
          </p:nvPr>
        </p:nvSpPr>
        <p:spPr/>
        <p:txBody>
          <a:bodyPr/>
          <a:lstStyle/>
          <a:p>
            <a:r>
              <a:rPr lang="en-US" altLang="en-US" sz="3200" dirty="0"/>
              <a:t>In Michigan :</a:t>
            </a:r>
          </a:p>
          <a:p>
            <a:r>
              <a:rPr lang="en-US" altLang="en-US" sz="2400" dirty="0">
                <a:hlinkClick r:id="rId4"/>
              </a:rPr>
              <a:t>http://www.michigan.gov/lara/0,4601,7-154-11407_30929-39936--,00.html</a:t>
            </a:r>
            <a:endParaRPr lang="en-US" altLang="en-US" sz="2400" dirty="0"/>
          </a:p>
          <a:p>
            <a:endParaRPr lang="en-US" altLang="en-US" sz="2400" dirty="0">
              <a:hlinkClick r:id="rId5"/>
            </a:endParaRPr>
          </a:p>
          <a:p>
            <a:r>
              <a:rPr lang="en-US" altLang="en-US" sz="3200" dirty="0"/>
              <a:t>In the Nation:</a:t>
            </a:r>
          </a:p>
          <a:p>
            <a:r>
              <a:rPr lang="en-US" altLang="en-US" sz="2400" dirty="0">
                <a:hlinkClick r:id="rId5"/>
              </a:rPr>
              <a:t>https://www.bls.gov/iif/oshsum.htm</a:t>
            </a:r>
            <a:endParaRPr lang="en-US" altLang="en-US" sz="2400" dirty="0"/>
          </a:p>
          <a:p>
            <a:endParaRPr lang="en-US" altLang="en-US" dirty="0"/>
          </a:p>
        </p:txBody>
      </p:sp>
      <p:sp>
        <p:nvSpPr>
          <p:cNvPr id="4" name="Slide Number Placeholder 3">
            <a:extLst>
              <a:ext uri="{FF2B5EF4-FFF2-40B4-BE49-F238E27FC236}">
                <a16:creationId xmlns:a16="http://schemas.microsoft.com/office/drawing/2014/main" id="{92E5EA9D-136B-4036-8A51-369E8B1451AB}"/>
              </a:ext>
            </a:extLst>
          </p:cNvPr>
          <p:cNvSpPr>
            <a:spLocks noGrp="1"/>
          </p:cNvSpPr>
          <p:nvPr>
            <p:ph type="sldNum" sz="quarter" idx="12"/>
          </p:nvPr>
        </p:nvSpPr>
        <p:spPr/>
        <p:txBody>
          <a:bodyPr/>
          <a:lstStyle/>
          <a:p>
            <a:pPr>
              <a:defRPr/>
            </a:pPr>
            <a:fld id="{01EA58D4-181E-49F5-8443-0B384CD5D784}" type="slidenum">
              <a:rPr lang="en-US" altLang="en-US" smtClean="0"/>
              <a:pPr>
                <a:defRPr/>
              </a:pPr>
              <a:t>58</a:t>
            </a:fld>
            <a:endParaRPr lang="en-US" altLang="en-US" dirty="0"/>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A36BA4C9-2701-44B9-A584-4F721B53059C}"/>
              </a:ext>
            </a:extLst>
          </p:cNvPr>
          <p:cNvSpPr>
            <a:spLocks noGrp="1" noChangeArrowheads="1"/>
          </p:cNvSpPr>
          <p:nvPr>
            <p:ph type="title"/>
          </p:nvPr>
        </p:nvSpPr>
        <p:spPr/>
        <p:txBody>
          <a:bodyPr>
            <a:noAutofit/>
          </a:bodyPr>
          <a:lstStyle/>
          <a:p>
            <a:pPr algn="ctr" eaLnBrk="1" fontAlgn="auto" hangingPunct="1">
              <a:spcAft>
                <a:spcPts val="0"/>
              </a:spcAft>
              <a:defRPr/>
            </a:pPr>
            <a:r>
              <a:rPr lang="en-US" altLang="en-US" b="1" dirty="0">
                <a:solidFill>
                  <a:schemeClr val="tx1">
                    <a:lumMod val="75000"/>
                    <a:lumOff val="25000"/>
                  </a:schemeClr>
                </a:solidFill>
              </a:rPr>
              <a:t>Three Things That Are Extremely Important To Remember</a:t>
            </a:r>
          </a:p>
        </p:txBody>
      </p:sp>
      <p:sp>
        <p:nvSpPr>
          <p:cNvPr id="128003" name="Rectangle 3">
            <a:extLst>
              <a:ext uri="{FF2B5EF4-FFF2-40B4-BE49-F238E27FC236}">
                <a16:creationId xmlns:a16="http://schemas.microsoft.com/office/drawing/2014/main" id="{18D5810D-CBB1-4DD2-B89C-C6C0CD49B670}"/>
              </a:ext>
            </a:extLst>
          </p:cNvPr>
          <p:cNvSpPr>
            <a:spLocks noGrp="1" noChangeArrowheads="1"/>
          </p:cNvSpPr>
          <p:nvPr>
            <p:ph idx="1"/>
          </p:nvPr>
        </p:nvSpPr>
        <p:spPr>
          <a:extLst>
            <a:ext uri="{91240B29-F687-4F45-9708-019B960494DF}">
              <a14:hiddenLine xmlns:a14="http://schemas.microsoft.com/office/drawing/2010/main" w="9525">
                <a:solidFill>
                  <a:srgbClr val="990000"/>
                </a:solidFill>
                <a:miter lim="800000"/>
                <a:headEnd/>
                <a:tailEnd/>
              </a14:hiddenLine>
            </a:ext>
          </a:extLst>
        </p:spPr>
        <p:txBody>
          <a:bodyPr/>
          <a:lstStyle/>
          <a:p>
            <a:pPr marL="514350" indent="-341313" eaLnBrk="1" hangingPunct="1">
              <a:spcBef>
                <a:spcPct val="45000"/>
              </a:spcBef>
              <a:buFont typeface="Calibri Light" panose="020F0302020204030204" pitchFamily="34" charset="0"/>
              <a:buAutoNum type="arabicPeriod"/>
            </a:pPr>
            <a:r>
              <a:rPr lang="en-US" altLang="en-US" sz="2800"/>
              <a:t>Read and refer to Part 11. Recording and Reporting of Occupational Injuries and Illnesses standard.</a:t>
            </a:r>
          </a:p>
          <a:p>
            <a:pPr marL="514350" indent="-341313" eaLnBrk="1" hangingPunct="1">
              <a:spcBef>
                <a:spcPct val="45000"/>
              </a:spcBef>
              <a:buFont typeface="Calibri Light" panose="020F0302020204030204" pitchFamily="34" charset="0"/>
              <a:buAutoNum type="arabicPeriod"/>
            </a:pPr>
            <a:r>
              <a:rPr lang="en-US" altLang="en-US" sz="2800"/>
              <a:t>Documentation is essential.</a:t>
            </a:r>
          </a:p>
          <a:p>
            <a:pPr marL="514350" indent="-341313" eaLnBrk="1" hangingPunct="1">
              <a:spcBef>
                <a:spcPct val="45000"/>
              </a:spcBef>
              <a:buFont typeface="Calibri Light" panose="020F0302020204030204" pitchFamily="34" charset="0"/>
              <a:buAutoNum type="arabicPeriod"/>
            </a:pPr>
            <a:r>
              <a:rPr lang="en-US" altLang="en-US" sz="2800"/>
              <a:t>When in doubt, record.</a:t>
            </a:r>
          </a:p>
        </p:txBody>
      </p:sp>
      <p:sp>
        <p:nvSpPr>
          <p:cNvPr id="128004" name="Slide Number Placeholder 4">
            <a:extLst>
              <a:ext uri="{FF2B5EF4-FFF2-40B4-BE49-F238E27FC236}">
                <a16:creationId xmlns:a16="http://schemas.microsoft.com/office/drawing/2014/main" id="{84304D9F-0C81-4F77-A3D5-065394A94A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ED926D73-6BF8-45E0-A810-7C070B2A198F}" type="slidenum">
              <a:rPr lang="en-US" altLang="en-US" sz="1200">
                <a:latin typeface="Arial" panose="020B0604020202020204" pitchFamily="34" charset="0"/>
                <a:cs typeface="Arial" panose="020B0604020202020204" pitchFamily="34" charset="0"/>
              </a:rPr>
              <a:pPr>
                <a:spcBef>
                  <a:spcPct val="20000"/>
                </a:spcBef>
              </a:pPr>
              <a:t>59</a:t>
            </a:fld>
            <a:endParaRPr lang="en-US" altLang="en-US" sz="14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A5DC2EC-CDE9-49D2-8270-75F0999CBFD2}"/>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Recording Criteria</a:t>
            </a:r>
          </a:p>
        </p:txBody>
      </p:sp>
      <p:sp>
        <p:nvSpPr>
          <p:cNvPr id="22531" name="Rectangle 3">
            <a:extLst>
              <a:ext uri="{FF2B5EF4-FFF2-40B4-BE49-F238E27FC236}">
                <a16:creationId xmlns:a16="http://schemas.microsoft.com/office/drawing/2014/main" id="{D1B2586C-7E74-4A40-BBEC-691B44CCBA06}"/>
              </a:ext>
            </a:extLst>
          </p:cNvPr>
          <p:cNvSpPr>
            <a:spLocks noGrp="1"/>
          </p:cNvSpPr>
          <p:nvPr>
            <p:ph idx="1"/>
          </p:nvPr>
        </p:nvSpPr>
        <p:spPr/>
        <p:txBody>
          <a:bodyPr/>
          <a:lstStyle/>
          <a:p>
            <a:pPr eaLnBrk="1" hangingPunct="1">
              <a:spcAft>
                <a:spcPts val="600"/>
              </a:spcAft>
            </a:pPr>
            <a:r>
              <a:rPr lang="en-US" altLang="en-US" sz="2800" dirty="0"/>
              <a:t>All covered employers must record each fatality, injury or illness that:</a:t>
            </a:r>
          </a:p>
          <a:p>
            <a:pPr lvl="1" eaLnBrk="1" hangingPunct="1">
              <a:spcBef>
                <a:spcPts val="1200"/>
              </a:spcBef>
              <a:spcAft>
                <a:spcPts val="600"/>
              </a:spcAft>
              <a:buFont typeface="Arial" panose="020B0604020202020204" pitchFamily="34" charset="0"/>
              <a:buChar char="•"/>
            </a:pPr>
            <a:r>
              <a:rPr lang="en-US" altLang="en-US" sz="2400" dirty="0"/>
              <a:t>Is work-related and</a:t>
            </a:r>
          </a:p>
          <a:p>
            <a:pPr lvl="1" eaLnBrk="1" hangingPunct="1">
              <a:spcBef>
                <a:spcPts val="1200"/>
              </a:spcBef>
              <a:spcAft>
                <a:spcPts val="600"/>
              </a:spcAft>
              <a:buFont typeface="Arial" panose="020B0604020202020204" pitchFamily="34" charset="0"/>
              <a:buChar char="•"/>
            </a:pPr>
            <a:r>
              <a:rPr lang="en-US" altLang="en-US" sz="2400" dirty="0"/>
              <a:t>Is a new case and</a:t>
            </a:r>
          </a:p>
          <a:p>
            <a:pPr lvl="1" eaLnBrk="1" hangingPunct="1">
              <a:spcBef>
                <a:spcPts val="1200"/>
              </a:spcBef>
              <a:spcAft>
                <a:spcPts val="600"/>
              </a:spcAft>
              <a:buFont typeface="Arial" panose="020B0604020202020204" pitchFamily="34" charset="0"/>
              <a:buChar char="•"/>
            </a:pPr>
            <a:r>
              <a:rPr lang="en-US" altLang="en-US" sz="2400" dirty="0"/>
              <a:t>Meets one or more of the general recording criteria contained in rules 1112 to 1119</a:t>
            </a:r>
          </a:p>
        </p:txBody>
      </p:sp>
      <p:sp>
        <p:nvSpPr>
          <p:cNvPr id="22532" name="Slide Number Placeholder 1">
            <a:extLst>
              <a:ext uri="{FF2B5EF4-FFF2-40B4-BE49-F238E27FC236}">
                <a16:creationId xmlns:a16="http://schemas.microsoft.com/office/drawing/2014/main" id="{A3414E62-46B7-4EF9-BCF1-8D296FB5A6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67F00B-DB12-43C2-97CF-1AC26FB923BC}" type="slidenum">
              <a:rPr lang="en-US" altLang="en-US" sz="1200">
                <a:latin typeface="Arial" panose="020B0604020202020204" pitchFamily="34" charset="0"/>
                <a:cs typeface="Arial" panose="020B0604020202020204" pitchFamily="34" charset="0"/>
              </a:rPr>
              <a:pPr/>
              <a:t>6</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7" name="Rectangle 7">
            <a:extLst>
              <a:ext uri="{FF2B5EF4-FFF2-40B4-BE49-F238E27FC236}">
                <a16:creationId xmlns:a16="http://schemas.microsoft.com/office/drawing/2014/main" id="{2BF062FD-12B5-4692-B34B-DD22FEE9F9B9}"/>
              </a:ext>
            </a:extLst>
          </p:cNvPr>
          <p:cNvSpPr>
            <a:spLocks noGrp="1" noChangeArrowheads="1"/>
          </p:cNvSpPr>
          <p:nvPr>
            <p:ph type="title"/>
          </p:nvPr>
        </p:nvSpPr>
        <p:spPr/>
        <p:txBody>
          <a:bodyPr/>
          <a:lstStyle/>
          <a:p>
            <a:pPr algn="ct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Recordkeeping Questions?</a:t>
            </a:r>
          </a:p>
        </p:txBody>
      </p:sp>
      <p:sp>
        <p:nvSpPr>
          <p:cNvPr id="2" name="Rectangle 8">
            <a:extLst>
              <a:ext uri="{FF2B5EF4-FFF2-40B4-BE49-F238E27FC236}">
                <a16:creationId xmlns:a16="http://schemas.microsoft.com/office/drawing/2014/main" id="{32E524AF-66C2-47E7-8FFC-8C348233441B}"/>
              </a:ext>
            </a:extLst>
          </p:cNvPr>
          <p:cNvSpPr>
            <a:spLocks noGrp="1" noChangeArrowheads="1"/>
          </p:cNvSpPr>
          <p:nvPr>
            <p:ph idx="1"/>
          </p:nvPr>
        </p:nvSpPr>
        <p:spPr>
          <a:xfrm>
            <a:off x="1097280" y="1845734"/>
            <a:ext cx="10058400" cy="4979176"/>
          </a:xfrm>
        </p:spPr>
        <p:txBody>
          <a:bodyPr rtlCol="0">
            <a:normAutofit/>
          </a:bodyPr>
          <a:lstStyle/>
          <a:p>
            <a:pPr marL="0" indent="0" algn="ctr">
              <a:spcBef>
                <a:spcPct val="20000"/>
              </a:spcBef>
              <a:buClr>
                <a:schemeClr val="accent2"/>
              </a:buClr>
              <a:buNone/>
            </a:pPr>
            <a:r>
              <a:rPr lang="en-US" altLang="en-US" sz="2600" dirty="0">
                <a:latin typeface="Arial" panose="020B0604020202020204" pitchFamily="34" charset="0"/>
              </a:rPr>
              <a:t>General Assistance / Forms / Posters / Information</a:t>
            </a:r>
          </a:p>
          <a:p>
            <a:pPr marL="0" indent="0" algn="ctr">
              <a:spcBef>
                <a:spcPct val="20000"/>
              </a:spcBef>
              <a:buClr>
                <a:schemeClr val="accent2"/>
              </a:buClr>
              <a:buNone/>
            </a:pPr>
            <a:endParaRPr lang="en-US" altLang="en-US" b="1" dirty="0"/>
          </a:p>
          <a:p>
            <a:pPr algn="ctr">
              <a:buNone/>
              <a:defRPr/>
            </a:pPr>
            <a:r>
              <a:rPr lang="en-US" altLang="en-US" sz="2600" b="1" dirty="0"/>
              <a:t>Michigan Occupational Safety and Health Administration (MIOSHA)</a:t>
            </a:r>
            <a:br>
              <a:rPr lang="en-US" altLang="en-US" sz="2600" b="1" dirty="0"/>
            </a:br>
            <a:r>
              <a:rPr lang="en-US" altLang="en-US" sz="2600" b="1" dirty="0"/>
              <a:t>Technical Services Division (TSD)</a:t>
            </a:r>
            <a:br>
              <a:rPr lang="en-US" altLang="en-US" sz="2600" b="1" dirty="0"/>
            </a:br>
            <a:r>
              <a:rPr lang="en-US" altLang="en-US" sz="2600" b="1" dirty="0"/>
              <a:t>Management Information Systems Section (MISS) </a:t>
            </a:r>
            <a:br>
              <a:rPr lang="en-US" altLang="en-US" sz="2600" b="1" dirty="0"/>
            </a:br>
            <a:r>
              <a:rPr lang="en-US" altLang="en-US" sz="2600" b="1" dirty="0"/>
              <a:t>530 W. Allegan Street, P.O. Box 30643</a:t>
            </a:r>
            <a:br>
              <a:rPr lang="en-US" altLang="en-US" sz="2600" b="1" dirty="0"/>
            </a:br>
            <a:r>
              <a:rPr lang="en-US" altLang="en-US" sz="2600" b="1" dirty="0"/>
              <a:t>Lansing, Michigan 48909-8143</a:t>
            </a:r>
          </a:p>
          <a:p>
            <a:pPr algn="ctr">
              <a:lnSpc>
                <a:spcPct val="110000"/>
              </a:lnSpc>
              <a:spcBef>
                <a:spcPts val="600"/>
              </a:spcBef>
              <a:buNone/>
              <a:defRPr/>
            </a:pPr>
            <a:r>
              <a:rPr lang="en-US" altLang="en-US" sz="2600" b="1" dirty="0"/>
              <a:t> www.michigan.gov/recordkeeping</a:t>
            </a:r>
            <a:br>
              <a:rPr lang="en-US" altLang="en-US" sz="2600" b="1" dirty="0"/>
            </a:br>
            <a:r>
              <a:rPr lang="en-US" altLang="en-US" sz="2600" b="1" dirty="0"/>
              <a:t>517-284-7788</a:t>
            </a:r>
            <a:endParaRPr lang="en-US" altLang="en-US" b="1" dirty="0">
              <a:solidFill>
                <a:schemeClr val="tx1">
                  <a:lumMod val="75000"/>
                  <a:lumOff val="25000"/>
                </a:schemeClr>
              </a:solidFill>
            </a:endParaRPr>
          </a:p>
        </p:txBody>
      </p:sp>
      <p:sp>
        <p:nvSpPr>
          <p:cNvPr id="130051" name="Slide Number Placeholder 4">
            <a:extLst>
              <a:ext uri="{FF2B5EF4-FFF2-40B4-BE49-F238E27FC236}">
                <a16:creationId xmlns:a16="http://schemas.microsoft.com/office/drawing/2014/main" id="{C8453E1F-4874-41F8-8494-73C86DDD0E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BA50345A-4BFF-49D7-B25F-2CEF3A17B264}" type="slidenum">
              <a:rPr lang="en-US" altLang="en-US" sz="1200">
                <a:latin typeface="Arial" panose="020B0604020202020204" pitchFamily="34" charset="0"/>
                <a:cs typeface="Arial" panose="020B0604020202020204" pitchFamily="34" charset="0"/>
              </a:rPr>
              <a:pPr>
                <a:spcBef>
                  <a:spcPct val="20000"/>
                </a:spcBef>
              </a:pPr>
              <a:t>60</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D37C-B667-4067-AF75-023DBF6BDA5E}"/>
              </a:ext>
            </a:extLst>
          </p:cNvPr>
          <p:cNvSpPr>
            <a:spLocks noGrp="1"/>
          </p:cNvSpPr>
          <p:nvPr>
            <p:ph type="title"/>
          </p:nvPr>
        </p:nvSpPr>
        <p:spPr/>
        <p:txBody>
          <a:bodyPr/>
          <a:lstStyle/>
          <a:p>
            <a:pPr>
              <a:defRPr/>
            </a:pPr>
            <a:r>
              <a:rPr lang="en-US" dirty="0"/>
              <a:t>From the emails you sent us:</a:t>
            </a:r>
          </a:p>
        </p:txBody>
      </p:sp>
      <p:sp>
        <p:nvSpPr>
          <p:cNvPr id="3" name="Slide Number Placeholder 2">
            <a:extLst>
              <a:ext uri="{FF2B5EF4-FFF2-40B4-BE49-F238E27FC236}">
                <a16:creationId xmlns:a16="http://schemas.microsoft.com/office/drawing/2014/main" id="{B828FCD8-9D2B-4EBB-BC94-1F3DE7D84D56}"/>
              </a:ext>
            </a:extLst>
          </p:cNvPr>
          <p:cNvSpPr>
            <a:spLocks noGrp="1"/>
          </p:cNvSpPr>
          <p:nvPr>
            <p:ph type="sldNum" sz="quarter" idx="12"/>
          </p:nvPr>
        </p:nvSpPr>
        <p:spPr/>
        <p:txBody>
          <a:bodyPr/>
          <a:lstStyle/>
          <a:p>
            <a:pPr>
              <a:defRPr/>
            </a:pPr>
            <a:fld id="{8299C034-AA08-47A9-AF92-46250B0C2247}" type="slidenum">
              <a:rPr lang="en-US" altLang="en-US" smtClean="0"/>
              <a:pPr>
                <a:defRPr/>
              </a:pPr>
              <a:t>61</a:t>
            </a:fld>
            <a:endParaRPr lang="en-US" altLang="en-US" dirty="0"/>
          </a:p>
        </p:txBody>
      </p:sp>
      <p:pic>
        <p:nvPicPr>
          <p:cNvPr id="132100" name="Picture 3">
            <a:extLst>
              <a:ext uri="{FF2B5EF4-FFF2-40B4-BE49-F238E27FC236}">
                <a16:creationId xmlns:a16="http://schemas.microsoft.com/office/drawing/2014/main" id="{2F051C7D-4D54-418F-A471-39BBD9908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9" y="1981200"/>
            <a:ext cx="6219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97AA1D-71A4-4457-B27F-32AF8CC4D138}"/>
              </a:ext>
            </a:extLst>
          </p:cNvPr>
          <p:cNvSpPr>
            <a:spLocks noGrp="1"/>
          </p:cNvSpPr>
          <p:nvPr>
            <p:ph type="title"/>
          </p:nvPr>
        </p:nvSpPr>
        <p:spPr/>
        <p:txBody>
          <a:bodyPr>
            <a:normAutofit/>
          </a:bodyPr>
          <a:lstStyle/>
          <a:p>
            <a:r>
              <a:rPr lang="en-US" altLang="en-US" sz="2800" b="1" dirty="0">
                <a:latin typeface="Calibri" panose="020F0502020204030204" pitchFamily="34" charset="0"/>
                <a:cs typeface="Calibri" panose="020F0502020204030204" pitchFamily="34" charset="0"/>
              </a:rPr>
              <a:t>All blood borne pathogen exposures- whether needle stick or splash get </a:t>
            </a:r>
            <a:r>
              <a:rPr lang="en-US" altLang="en-US" sz="2800" b="1" strike="sngStrike" dirty="0">
                <a:latin typeface="Calibri" panose="020F0502020204030204" pitchFamily="34" charset="0"/>
                <a:cs typeface="Calibri" panose="020F0502020204030204" pitchFamily="34" charset="0"/>
              </a:rPr>
              <a:t>reported</a:t>
            </a:r>
            <a:r>
              <a:rPr lang="en-US" altLang="en-US" sz="2800" b="1" dirty="0">
                <a:latin typeface="Calibri" panose="020F0502020204030204" pitchFamily="34" charset="0"/>
                <a:cs typeface="Calibri" panose="020F0502020204030204" pitchFamily="34" charset="0"/>
              </a:rPr>
              <a:t> [recordable], right?</a:t>
            </a:r>
            <a:endParaRPr lang="en-US" sz="2800" b="1" dirty="0"/>
          </a:p>
        </p:txBody>
      </p:sp>
      <p:sp>
        <p:nvSpPr>
          <p:cNvPr id="5" name="Content Placeholder 4">
            <a:extLst>
              <a:ext uri="{FF2B5EF4-FFF2-40B4-BE49-F238E27FC236}">
                <a16:creationId xmlns:a16="http://schemas.microsoft.com/office/drawing/2014/main" id="{2192CBFD-53B3-4E71-BB1D-0AB57632DED7}"/>
              </a:ext>
            </a:extLst>
          </p:cNvPr>
          <p:cNvSpPr>
            <a:spLocks noGrp="1"/>
          </p:cNvSpPr>
          <p:nvPr>
            <p:ph idx="1"/>
          </p:nvPr>
        </p:nvSpPr>
        <p:spPr>
          <a:xfrm>
            <a:off x="1105747" y="2209800"/>
            <a:ext cx="10058400" cy="4023360"/>
          </a:xfrm>
        </p:spPr>
        <p:txBody>
          <a:bodyPr>
            <a:normAutofit/>
          </a:bodyPr>
          <a:lstStyle/>
          <a:p>
            <a:r>
              <a:rPr lang="en-US" altLang="en-US" sz="2800" i="1" dirty="0">
                <a:solidFill>
                  <a:srgbClr val="0070C0"/>
                </a:solidFill>
                <a:latin typeface="Calibri" panose="020F0502020204030204" pitchFamily="34" charset="0"/>
                <a:cs typeface="Calibri" panose="020F0502020204030204" pitchFamily="34" charset="0"/>
              </a:rPr>
              <a:t>For 300 Log: Contaminated needlesticks </a:t>
            </a:r>
            <a:r>
              <a:rPr lang="en-US" altLang="en-US" sz="2800" i="1" u="sng" dirty="0">
                <a:solidFill>
                  <a:srgbClr val="0070C0"/>
                </a:solidFill>
                <a:latin typeface="Calibri" panose="020F0502020204030204" pitchFamily="34" charset="0"/>
                <a:cs typeface="Calibri" panose="020F0502020204030204" pitchFamily="34" charset="0"/>
              </a:rPr>
              <a:t>always</a:t>
            </a:r>
            <a:r>
              <a:rPr lang="en-US" altLang="en-US" sz="2800" i="1" dirty="0">
                <a:solidFill>
                  <a:srgbClr val="0070C0"/>
                </a:solidFill>
                <a:latin typeface="Calibri" panose="020F0502020204030204" pitchFamily="34" charset="0"/>
                <a:cs typeface="Calibri" panose="020F0502020204030204" pitchFamily="34" charset="0"/>
              </a:rPr>
              <a:t> (Privacy case). Uncontaminated needlesticks only get recorded if they are beyond first aid. Splash exposures are recorded only if treatment goes beyond 1</a:t>
            </a:r>
            <a:r>
              <a:rPr lang="en-US" altLang="en-US" sz="2800" i="1" baseline="30000" dirty="0">
                <a:solidFill>
                  <a:srgbClr val="0070C0"/>
                </a:solidFill>
                <a:latin typeface="Calibri" panose="020F0502020204030204" pitchFamily="34" charset="0"/>
                <a:cs typeface="Calibri" panose="020F0502020204030204" pitchFamily="34" charset="0"/>
              </a:rPr>
              <a:t>st</a:t>
            </a:r>
            <a:r>
              <a:rPr lang="en-US" altLang="en-US" sz="2800" i="1" dirty="0">
                <a:solidFill>
                  <a:srgbClr val="0070C0"/>
                </a:solidFill>
                <a:latin typeface="Calibri" panose="020F0502020204030204" pitchFamily="34" charset="0"/>
                <a:cs typeface="Calibri" panose="020F0502020204030204" pitchFamily="34" charset="0"/>
              </a:rPr>
              <a:t> aid, prescription issued or disease results.</a:t>
            </a:r>
            <a:endParaRPr lang="en-US" altLang="en-US" sz="2800" dirty="0">
              <a:solidFill>
                <a:srgbClr val="0070C0"/>
              </a:solidFill>
              <a:latin typeface="Calibri" panose="020F0502020204030204" pitchFamily="34" charset="0"/>
              <a:cs typeface="Calibri" panose="020F0502020204030204" pitchFamily="34" charset="0"/>
            </a:endParaRPr>
          </a:p>
          <a:p>
            <a:r>
              <a:rPr lang="en-US" altLang="en-US" sz="2800" i="1" dirty="0">
                <a:solidFill>
                  <a:srgbClr val="0070C0"/>
                </a:solidFill>
                <a:latin typeface="Calibri" panose="020F0502020204030204" pitchFamily="34" charset="0"/>
                <a:cs typeface="Calibri" panose="020F0502020204030204" pitchFamily="34" charset="0"/>
              </a:rPr>
              <a:t> </a:t>
            </a:r>
            <a:endParaRPr lang="en-US" altLang="en-US" sz="2800" dirty="0">
              <a:solidFill>
                <a:srgbClr val="0070C0"/>
              </a:solidFill>
              <a:latin typeface="Calibri" panose="020F0502020204030204" pitchFamily="34" charset="0"/>
              <a:cs typeface="Calibri" panose="020F0502020204030204" pitchFamily="34" charset="0"/>
            </a:endParaRPr>
          </a:p>
          <a:p>
            <a:r>
              <a:rPr lang="en-US" altLang="en-US" sz="2800" i="1" dirty="0">
                <a:solidFill>
                  <a:srgbClr val="0070C0"/>
                </a:solidFill>
                <a:latin typeface="Calibri" panose="020F0502020204030204" pitchFamily="34" charset="0"/>
                <a:cs typeface="Calibri" panose="020F0502020204030204" pitchFamily="34" charset="0"/>
              </a:rPr>
              <a:t>For BID: Needlesticks on separate sharps injury log; no requirement to record splashes but may be prudent to document if caused by a “safer” medical device so this can be reviewed during the required annual device assessment/evaluation.</a:t>
            </a:r>
            <a:endParaRPr lang="en-US" altLang="en-US" sz="2800" dirty="0">
              <a:solidFill>
                <a:srgbClr val="0070C0"/>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DF51A0FA-3CBE-4D2E-9DA2-A702B98474AC}"/>
              </a:ext>
            </a:extLst>
          </p:cNvPr>
          <p:cNvSpPr>
            <a:spLocks noGrp="1"/>
          </p:cNvSpPr>
          <p:nvPr>
            <p:ph type="sldNum" sz="quarter" idx="12"/>
          </p:nvPr>
        </p:nvSpPr>
        <p:spPr/>
        <p:txBody>
          <a:bodyPr/>
          <a:lstStyle/>
          <a:p>
            <a:pPr>
              <a:defRPr/>
            </a:pPr>
            <a:fld id="{75B9DD44-E797-453B-AF0D-DEAA015C9C8D}" type="slidenum">
              <a:rPr lang="en-US" altLang="en-US" smtClean="0"/>
              <a:pPr>
                <a:defRPr/>
              </a:pPr>
              <a:t>62</a:t>
            </a:fld>
            <a:endParaRPr lang="en-US" altLang="en-US" dirty="0"/>
          </a:p>
        </p:txBody>
      </p:sp>
    </p:spTree>
    <p:custDataLst>
      <p:tags r:id="rId1"/>
    </p:custDataLst>
    <p:extLst>
      <p:ext uri="{BB962C8B-B14F-4D97-AF65-F5344CB8AC3E}">
        <p14:creationId xmlns:p14="http://schemas.microsoft.com/office/powerpoint/2010/main" val="761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F7D657-14E9-49D4-A185-CF81C666837E}"/>
              </a:ext>
            </a:extLst>
          </p:cNvPr>
          <p:cNvSpPr>
            <a:spLocks noGrp="1"/>
          </p:cNvSpPr>
          <p:nvPr>
            <p:ph type="sldNum" sz="quarter" idx="12"/>
          </p:nvPr>
        </p:nvSpPr>
        <p:spPr/>
        <p:txBody>
          <a:bodyPr/>
          <a:lstStyle/>
          <a:p>
            <a:pPr>
              <a:defRPr/>
            </a:pPr>
            <a:fld id="{C826DB07-EDFA-41DB-9D88-FF9BA101CCD5}" type="slidenum">
              <a:rPr lang="en-US" altLang="en-US" smtClean="0"/>
              <a:pPr>
                <a:defRPr/>
              </a:pPr>
              <a:t>63</a:t>
            </a:fld>
            <a:endParaRPr lang="en-US" altLang="en-US" dirty="0"/>
          </a:p>
        </p:txBody>
      </p:sp>
      <p:sp>
        <p:nvSpPr>
          <p:cNvPr id="135171" name="TextBox 1">
            <a:extLst>
              <a:ext uri="{FF2B5EF4-FFF2-40B4-BE49-F238E27FC236}">
                <a16:creationId xmlns:a16="http://schemas.microsoft.com/office/drawing/2014/main" id="{B28764BD-B950-4BD4-AB12-3F69547E5507}"/>
              </a:ext>
            </a:extLst>
          </p:cNvPr>
          <p:cNvSpPr txBox="1">
            <a:spLocks noChangeArrowheads="1"/>
          </p:cNvSpPr>
          <p:nvPr/>
        </p:nvSpPr>
        <p:spPr bwMode="auto">
          <a:xfrm>
            <a:off x="2286000" y="1371601"/>
            <a:ext cx="792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5172" name="Rectangle 3">
            <a:extLst>
              <a:ext uri="{FF2B5EF4-FFF2-40B4-BE49-F238E27FC236}">
                <a16:creationId xmlns:a16="http://schemas.microsoft.com/office/drawing/2014/main" id="{128A42B2-0809-4897-82F5-8F6E455A930F}"/>
              </a:ext>
            </a:extLst>
          </p:cNvPr>
          <p:cNvSpPr>
            <a:spLocks noChangeArrowheads="1"/>
          </p:cNvSpPr>
          <p:nvPr/>
        </p:nvSpPr>
        <p:spPr bwMode="auto">
          <a:xfrm>
            <a:off x="1104900" y="609592"/>
            <a:ext cx="10287000" cy="3108543"/>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000000"/>
                </a:solidFill>
                <a:latin typeface="Calibri" panose="020F0502020204030204" pitchFamily="34" charset="0"/>
                <a:cs typeface="Times New Roman" panose="02020603050405020304" pitchFamily="18" charset="0"/>
              </a:rPr>
              <a:t>If an employee is involved in an exposure and receives medication as part of the prevention but never has any symptoms of disease (so no injury) are they an OSHA case? I have always been told no if the medication was for prevention. Another employee health nurse called and was told that it is an OSHA case. </a:t>
            </a:r>
            <a:br>
              <a:rPr lang="en-US" altLang="en-US" sz="2800" b="1" dirty="0">
                <a:solidFill>
                  <a:srgbClr val="000000"/>
                </a:solidFill>
                <a:latin typeface="Calibri" panose="020F0502020204030204" pitchFamily="34" charset="0"/>
                <a:cs typeface="Times New Roman" panose="02020603050405020304" pitchFamily="18" charset="0"/>
              </a:rPr>
            </a:br>
            <a:r>
              <a:rPr lang="en-US" altLang="en-US" sz="2800" b="1" dirty="0">
                <a:solidFill>
                  <a:srgbClr val="000000"/>
                </a:solidFill>
                <a:latin typeface="Calibri" panose="020F0502020204030204" pitchFamily="34" charset="0"/>
                <a:cs typeface="Times New Roman" panose="02020603050405020304" pitchFamily="18" charset="0"/>
              </a:rPr>
              <a:t>Can you please review and provide supporting data for the correct answer? </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0061A3B-7E0E-498D-B008-3B1EFA367A41}"/>
              </a:ext>
            </a:extLst>
          </p:cNvPr>
          <p:cNvSpPr>
            <a:spLocks noChangeArrowheads="1"/>
          </p:cNvSpPr>
          <p:nvPr/>
        </p:nvSpPr>
        <p:spPr bwMode="auto">
          <a:xfrm>
            <a:off x="1104900" y="4191000"/>
            <a:ext cx="10287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dirty="0">
                <a:solidFill>
                  <a:srgbClr val="0070C0"/>
                </a:solidFill>
                <a:latin typeface="Calibri" panose="020F0502020204030204" pitchFamily="34" charset="0"/>
                <a:cs typeface="Times New Roman" panose="02020603050405020304" pitchFamily="18" charset="0"/>
              </a:rPr>
              <a:t>ANY prescription medication, unless included in the First Aid exemption (i.e. tetanus immunization), is recordable. See letter of interpretation:</a:t>
            </a:r>
          </a:p>
          <a:p>
            <a:endParaRPr lang="en-US" altLang="en-US" dirty="0">
              <a:solidFill>
                <a:srgbClr val="0070C0"/>
              </a:solidFill>
              <a:latin typeface="Calibri" panose="020F0502020204030204" pitchFamily="34" charset="0"/>
              <a:cs typeface="Calibri" panose="020F0502020204030204" pitchFamily="34" charset="0"/>
            </a:endParaRPr>
          </a:p>
          <a:p>
            <a:r>
              <a:rPr lang="en-US" altLang="en-US" i="1" u="sng" dirty="0">
                <a:solidFill>
                  <a:srgbClr val="0070C0"/>
                </a:solidFill>
                <a:latin typeface="Calibri" panose="020F0502020204030204" pitchFamily="34" charset="0"/>
                <a:cs typeface="Calibri" panose="020F0502020204030204" pitchFamily="34" charset="0"/>
                <a:hlinkClick r:id="rId3"/>
              </a:rPr>
              <a:t>https://www.osha.gov/laws-regs/standardinterpretations/2014-10-20-0</a:t>
            </a:r>
            <a:endParaRPr lang="en-US" altLang="en-US" dirty="0">
              <a:solidFill>
                <a:srgbClr val="0070C0"/>
              </a:solidFill>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8B294F-92EA-4556-A1FB-815C89B98B13}"/>
              </a:ext>
            </a:extLst>
          </p:cNvPr>
          <p:cNvSpPr>
            <a:spLocks noGrp="1"/>
          </p:cNvSpPr>
          <p:nvPr>
            <p:ph type="sldNum" sz="quarter" idx="12"/>
          </p:nvPr>
        </p:nvSpPr>
        <p:spPr/>
        <p:txBody>
          <a:bodyPr/>
          <a:lstStyle/>
          <a:p>
            <a:pPr>
              <a:defRPr/>
            </a:pPr>
            <a:fld id="{38626012-ED9E-43EB-97AC-547F25BF04EF}" type="slidenum">
              <a:rPr lang="en-US" altLang="en-US" smtClean="0"/>
              <a:pPr>
                <a:defRPr/>
              </a:pPr>
              <a:t>64</a:t>
            </a:fld>
            <a:endParaRPr lang="en-US" altLang="en-US" dirty="0"/>
          </a:p>
        </p:txBody>
      </p:sp>
      <p:sp>
        <p:nvSpPr>
          <p:cNvPr id="136195" name="TextBox 1">
            <a:extLst>
              <a:ext uri="{FF2B5EF4-FFF2-40B4-BE49-F238E27FC236}">
                <a16:creationId xmlns:a16="http://schemas.microsoft.com/office/drawing/2014/main" id="{96BF4D65-1BCD-4E19-B907-0C2CC4191370}"/>
              </a:ext>
            </a:extLst>
          </p:cNvPr>
          <p:cNvSpPr txBox="1">
            <a:spLocks noChangeArrowheads="1"/>
          </p:cNvSpPr>
          <p:nvPr/>
        </p:nvSpPr>
        <p:spPr bwMode="auto">
          <a:xfrm>
            <a:off x="2286000" y="1371601"/>
            <a:ext cx="792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6196" name="Rectangle 3">
            <a:extLst>
              <a:ext uri="{FF2B5EF4-FFF2-40B4-BE49-F238E27FC236}">
                <a16:creationId xmlns:a16="http://schemas.microsoft.com/office/drawing/2014/main" id="{99AF0B83-EF00-444D-B0C9-3C26E65AC1AF}"/>
              </a:ext>
            </a:extLst>
          </p:cNvPr>
          <p:cNvSpPr>
            <a:spLocks noChangeArrowheads="1"/>
          </p:cNvSpPr>
          <p:nvPr/>
        </p:nvSpPr>
        <p:spPr bwMode="auto">
          <a:xfrm>
            <a:off x="946958" y="476584"/>
            <a:ext cx="10298083" cy="2246769"/>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000000"/>
                </a:solidFill>
                <a:latin typeface="Calibri" panose="020F0502020204030204" pitchFamily="34" charset="0"/>
                <a:cs typeface="Times New Roman" panose="02020603050405020304" pitchFamily="18" charset="0"/>
              </a:rPr>
              <a:t>If a person falls in a public street, for example crossing the road after parking their car in a lot owned by their company, and they are injured is it an OSHA case? I have been told to remove one from the OSHA log but for another case when I called, I was told to put it on the OSHA log. Can you provide the answer with supporting data?</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1C66EDB-A942-4E48-A352-9D363D534BDA}"/>
              </a:ext>
            </a:extLst>
          </p:cNvPr>
          <p:cNvSpPr>
            <a:spLocks noChangeArrowheads="1"/>
          </p:cNvSpPr>
          <p:nvPr/>
        </p:nvSpPr>
        <p:spPr bwMode="auto">
          <a:xfrm>
            <a:off x="914399" y="2830057"/>
            <a:ext cx="1029808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dirty="0">
                <a:solidFill>
                  <a:srgbClr val="0070C0"/>
                </a:solidFill>
                <a:latin typeface="Calibri" panose="020F0502020204030204" pitchFamily="34" charset="0"/>
                <a:cs typeface="Calibri" panose="020F0502020204030204" pitchFamily="34" charset="0"/>
              </a:rPr>
              <a:t>“No, this injury is not work-related. A parking area where the employer does not have control (such as a parking lot outside of a building shared by different employers, or a public parking area like those found at a mall or beneath a multi-employer office building) would not be considered part of the employer's establishment, and therefore not part of the work environment.”</a:t>
            </a:r>
          </a:p>
          <a:p>
            <a:endParaRPr lang="en-US" altLang="en-US" dirty="0">
              <a:solidFill>
                <a:srgbClr val="0070C0"/>
              </a:solidFill>
              <a:latin typeface="Calibri" panose="020F0502020204030204" pitchFamily="34" charset="0"/>
              <a:cs typeface="Calibri" panose="020F0502020204030204" pitchFamily="34" charset="0"/>
            </a:endParaRPr>
          </a:p>
          <a:p>
            <a:r>
              <a:rPr lang="en-US" altLang="en-US" i="1" u="sng" dirty="0">
                <a:solidFill>
                  <a:srgbClr val="0070C0"/>
                </a:solidFill>
                <a:latin typeface="Calibri" panose="020F0502020204030204" pitchFamily="34" charset="0"/>
                <a:cs typeface="Calibri" panose="020F0502020204030204" pitchFamily="34" charset="0"/>
                <a:hlinkClick r:id="rId3"/>
              </a:rPr>
              <a:t>https://www.osha.gov/recordkeeping/faq_search/index.html</a:t>
            </a:r>
            <a:endParaRPr lang="en-US" altLang="en-US" i="1" u="sng" dirty="0">
              <a:solidFill>
                <a:srgbClr val="0070C0"/>
              </a:solidFill>
              <a:latin typeface="Calibri" panose="020F0502020204030204" pitchFamily="34" charset="0"/>
              <a:cs typeface="Calibri" panose="020F0502020204030204" pitchFamily="34" charset="0"/>
            </a:endParaRPr>
          </a:p>
          <a:p>
            <a:endParaRPr lang="en-US" altLang="en-US" i="1" u="sng" dirty="0">
              <a:solidFill>
                <a:srgbClr val="0070C0"/>
              </a:solidFill>
              <a:latin typeface="Calibri" panose="020F0502020204030204" pitchFamily="34" charset="0"/>
              <a:cs typeface="Calibri" panose="020F0502020204030204" pitchFamily="34" charset="0"/>
            </a:endParaRPr>
          </a:p>
          <a:p>
            <a:r>
              <a:rPr lang="en-US" altLang="en-US" i="1" dirty="0">
                <a:solidFill>
                  <a:srgbClr val="0070C0"/>
                </a:solidFill>
                <a:latin typeface="Calibri" panose="020F0502020204030204" pitchFamily="34" charset="0"/>
                <a:cs typeface="Calibri" panose="020F0502020204030204" pitchFamily="34" charset="0"/>
              </a:rPr>
              <a:t>Text above was copied from FAQ page by searching “parking lot.”</a:t>
            </a:r>
            <a:endParaRPr lang="en-US" altLang="en-US" dirty="0">
              <a:solidFill>
                <a:srgbClr val="0070C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4F53-FD1F-44B2-B68E-0720DF5B11BA}"/>
              </a:ext>
            </a:extLst>
          </p:cNvPr>
          <p:cNvSpPr>
            <a:spLocks noGrp="1"/>
          </p:cNvSpPr>
          <p:nvPr>
            <p:ph type="title"/>
          </p:nvPr>
        </p:nvSpPr>
        <p:spPr/>
        <p:txBody>
          <a:bodyPr>
            <a:normAutofit/>
          </a:bodyPr>
          <a:lstStyle/>
          <a:p>
            <a:r>
              <a:rPr lang="en-US" sz="6000" dirty="0">
                <a:latin typeface="Calibri" panose="020F0502020204030204" pitchFamily="34" charset="0"/>
                <a:cs typeface="Calibri" panose="020F0502020204030204" pitchFamily="34" charset="0"/>
              </a:rPr>
              <a:t>Please note:</a:t>
            </a:r>
          </a:p>
        </p:txBody>
      </p:sp>
      <p:sp>
        <p:nvSpPr>
          <p:cNvPr id="3" name="Content Placeholder 2">
            <a:extLst>
              <a:ext uri="{FF2B5EF4-FFF2-40B4-BE49-F238E27FC236}">
                <a16:creationId xmlns:a16="http://schemas.microsoft.com/office/drawing/2014/main" id="{F85DA7A0-D63A-47F9-B581-CBE42DC639D8}"/>
              </a:ext>
            </a:extLst>
          </p:cNvPr>
          <p:cNvSpPr>
            <a:spLocks noGrp="1"/>
          </p:cNvSpPr>
          <p:nvPr>
            <p:ph idx="1"/>
          </p:nvPr>
        </p:nvSpPr>
        <p:spPr>
          <a:xfrm>
            <a:off x="1097280" y="1845734"/>
            <a:ext cx="10058400" cy="4402666"/>
          </a:xfrm>
        </p:spPr>
        <p:txBody>
          <a:bodyPr>
            <a:normAutofit fontScale="85000" lnSpcReduction="20000"/>
          </a:bodyPr>
          <a:lstStyle/>
          <a:p>
            <a:endParaRPr lang="en-US" sz="6600" dirty="0"/>
          </a:p>
          <a:p>
            <a:r>
              <a:rPr lang="en-US" sz="7700" dirty="0"/>
              <a:t>Recordable </a:t>
            </a:r>
            <a:r>
              <a:rPr lang="en-US" sz="7700" b="1" dirty="0">
                <a:solidFill>
                  <a:srgbClr val="990000"/>
                </a:solidFill>
              </a:rPr>
              <a:t>≠</a:t>
            </a:r>
            <a:r>
              <a:rPr lang="en-US" sz="7700" dirty="0"/>
              <a:t> Compensable</a:t>
            </a:r>
          </a:p>
          <a:p>
            <a:endParaRPr lang="en-US" sz="7700" dirty="0"/>
          </a:p>
          <a:p>
            <a:r>
              <a:rPr lang="en-US" sz="4100" dirty="0"/>
              <a:t>Some injuries may be covered by worker’s comp but are not recordable.</a:t>
            </a:r>
          </a:p>
          <a:p>
            <a:r>
              <a:rPr lang="en-US" sz="4100" dirty="0"/>
              <a:t>Example: slip and fall in employer’s parking lot while commuting to work.</a:t>
            </a:r>
          </a:p>
        </p:txBody>
      </p:sp>
      <p:sp>
        <p:nvSpPr>
          <p:cNvPr id="4" name="Slide Number Placeholder 3">
            <a:extLst>
              <a:ext uri="{FF2B5EF4-FFF2-40B4-BE49-F238E27FC236}">
                <a16:creationId xmlns:a16="http://schemas.microsoft.com/office/drawing/2014/main" id="{7B267740-A898-4190-BD09-C89CD9943E3A}"/>
              </a:ext>
            </a:extLst>
          </p:cNvPr>
          <p:cNvSpPr>
            <a:spLocks noGrp="1"/>
          </p:cNvSpPr>
          <p:nvPr>
            <p:ph type="sldNum" sz="quarter" idx="12"/>
          </p:nvPr>
        </p:nvSpPr>
        <p:spPr/>
        <p:txBody>
          <a:bodyPr/>
          <a:lstStyle/>
          <a:p>
            <a:pPr>
              <a:defRPr/>
            </a:pPr>
            <a:fld id="{1D074613-45B9-4F0C-BF43-4F0902C4B6F3}" type="slidenum">
              <a:rPr lang="en-US" altLang="en-US" smtClean="0"/>
              <a:pPr>
                <a:defRPr/>
              </a:pPr>
              <a:t>65</a:t>
            </a:fld>
            <a:endParaRPr lang="en-US" altLang="en-US" dirty="0"/>
          </a:p>
        </p:txBody>
      </p:sp>
    </p:spTree>
    <p:custDataLst>
      <p:tags r:id="rId1"/>
    </p:custDataLst>
    <p:extLst>
      <p:ext uri="{BB962C8B-B14F-4D97-AF65-F5344CB8AC3E}">
        <p14:creationId xmlns:p14="http://schemas.microsoft.com/office/powerpoint/2010/main" val="3181232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1ED3DF-0505-4919-9C09-85D2D336E47E}"/>
              </a:ext>
            </a:extLst>
          </p:cNvPr>
          <p:cNvSpPr>
            <a:spLocks noGrp="1"/>
          </p:cNvSpPr>
          <p:nvPr>
            <p:ph type="sldNum" sz="quarter" idx="12"/>
          </p:nvPr>
        </p:nvSpPr>
        <p:spPr/>
        <p:txBody>
          <a:bodyPr/>
          <a:lstStyle/>
          <a:p>
            <a:pPr>
              <a:defRPr/>
            </a:pPr>
            <a:fld id="{15A072F9-9476-467C-8C2B-E8495C643268}" type="slidenum">
              <a:rPr lang="en-US" altLang="en-US" smtClean="0"/>
              <a:pPr>
                <a:defRPr/>
              </a:pPr>
              <a:t>66</a:t>
            </a:fld>
            <a:endParaRPr lang="en-US" altLang="en-US" dirty="0"/>
          </a:p>
        </p:txBody>
      </p:sp>
      <p:sp>
        <p:nvSpPr>
          <p:cNvPr id="137219" name="TextBox 1">
            <a:extLst>
              <a:ext uri="{FF2B5EF4-FFF2-40B4-BE49-F238E27FC236}">
                <a16:creationId xmlns:a16="http://schemas.microsoft.com/office/drawing/2014/main" id="{BB4AB4F7-D2F1-42AF-8E10-D32ACDED5B26}"/>
              </a:ext>
            </a:extLst>
          </p:cNvPr>
          <p:cNvSpPr txBox="1">
            <a:spLocks noChangeArrowheads="1"/>
          </p:cNvSpPr>
          <p:nvPr/>
        </p:nvSpPr>
        <p:spPr bwMode="auto">
          <a:xfrm>
            <a:off x="2286000" y="1371601"/>
            <a:ext cx="792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7220" name="Rectangle 3">
            <a:extLst>
              <a:ext uri="{FF2B5EF4-FFF2-40B4-BE49-F238E27FC236}">
                <a16:creationId xmlns:a16="http://schemas.microsoft.com/office/drawing/2014/main" id="{AA83B512-9ECA-4790-A1E2-BBEB2B21CB63}"/>
              </a:ext>
            </a:extLst>
          </p:cNvPr>
          <p:cNvSpPr>
            <a:spLocks noChangeArrowheads="1"/>
          </p:cNvSpPr>
          <p:nvPr/>
        </p:nvSpPr>
        <p:spPr bwMode="auto">
          <a:xfrm>
            <a:off x="1143000" y="217489"/>
            <a:ext cx="10515600" cy="2677656"/>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Calibri" panose="020F0502020204030204" pitchFamily="34" charset="0"/>
              </a:rPr>
              <a:t>You have an OSHA incident that occurred in late December and you estimate on the OSHA log how many days you anticipate the employee to be off work. Besides updating the OSHA log in your facilities records, should an update be sent to MIOSHA or to where we submit our BLS or OSHA ITA reporting? Can you discuss the 180-day rule please?</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81E04788-327C-42FF-9965-5115CE1BCF52}"/>
              </a:ext>
            </a:extLst>
          </p:cNvPr>
          <p:cNvSpPr>
            <a:spLocks noChangeArrowheads="1"/>
          </p:cNvSpPr>
          <p:nvPr/>
        </p:nvSpPr>
        <p:spPr bwMode="auto">
          <a:xfrm>
            <a:off x="1143000" y="3178174"/>
            <a:ext cx="10287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dirty="0">
                <a:solidFill>
                  <a:srgbClr val="0070C0"/>
                </a:solidFill>
                <a:latin typeface="Calibri" panose="020F0502020204030204" pitchFamily="34" charset="0"/>
                <a:cs typeface="Calibri" panose="020F0502020204030204" pitchFamily="34" charset="0"/>
              </a:rPr>
              <a:t>There is no need to send an update MIOSHA or OSHA. The days estimated days away must be included on the log where the injury occurred. So, if an injury happened on 12/31/2019 and LHCP said they would be off 6 months, 180 days is recorded on the 2019 log. The 180-day rule is simply the cut off where an employer is able to stop recording that particular injury.</a:t>
            </a:r>
            <a:endParaRPr lang="en-US" altLang="en-US" sz="2000" dirty="0">
              <a:solidFill>
                <a:srgbClr val="0070C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AA08BC-D89C-4FFB-83E0-A0761C980584}"/>
              </a:ext>
            </a:extLst>
          </p:cNvPr>
          <p:cNvSpPr>
            <a:spLocks noGrp="1"/>
          </p:cNvSpPr>
          <p:nvPr>
            <p:ph type="sldNum" sz="quarter" idx="12"/>
          </p:nvPr>
        </p:nvSpPr>
        <p:spPr/>
        <p:txBody>
          <a:bodyPr/>
          <a:lstStyle/>
          <a:p>
            <a:pPr>
              <a:defRPr/>
            </a:pPr>
            <a:fld id="{823087B4-FB19-48DC-BDCE-AB244D797A58}" type="slidenum">
              <a:rPr lang="en-US" altLang="en-US" smtClean="0"/>
              <a:pPr>
                <a:defRPr/>
              </a:pPr>
              <a:t>67</a:t>
            </a:fld>
            <a:endParaRPr lang="en-US" altLang="en-US" dirty="0"/>
          </a:p>
        </p:txBody>
      </p:sp>
      <p:sp>
        <p:nvSpPr>
          <p:cNvPr id="138244" name="Rectangle 3">
            <a:extLst>
              <a:ext uri="{FF2B5EF4-FFF2-40B4-BE49-F238E27FC236}">
                <a16:creationId xmlns:a16="http://schemas.microsoft.com/office/drawing/2014/main" id="{DD622BC7-EE85-4B78-ABC0-7B6E716D081F}"/>
              </a:ext>
            </a:extLst>
          </p:cNvPr>
          <p:cNvSpPr>
            <a:spLocks noChangeArrowheads="1"/>
          </p:cNvSpPr>
          <p:nvPr/>
        </p:nvSpPr>
        <p:spPr bwMode="auto">
          <a:xfrm>
            <a:off x="1066801" y="533401"/>
            <a:ext cx="10145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Calibri" panose="020F0502020204030204" pitchFamily="34" charset="0"/>
              </a:rPr>
              <a:t>If the employee is put on restrictions of any kind- is it reportable?</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1D48DB2-71E0-4667-8236-2C17084B1F88}"/>
              </a:ext>
            </a:extLst>
          </p:cNvPr>
          <p:cNvSpPr>
            <a:spLocks noChangeArrowheads="1"/>
          </p:cNvSpPr>
          <p:nvPr/>
        </p:nvSpPr>
        <p:spPr bwMode="auto">
          <a:xfrm>
            <a:off x="1219200" y="1871810"/>
            <a:ext cx="1014568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a:solidFill>
                  <a:srgbClr val="0070C0"/>
                </a:solidFill>
                <a:latin typeface="Calibri" panose="020F0502020204030204" pitchFamily="34" charset="0"/>
                <a:cs typeface="Calibri" panose="020F0502020204030204" pitchFamily="34" charset="0"/>
              </a:rPr>
              <a:t>There is no requirement to </a:t>
            </a:r>
            <a:r>
              <a:rPr lang="en-US" altLang="en-US" sz="2800" i="1" u="sng" dirty="0">
                <a:solidFill>
                  <a:srgbClr val="0070C0"/>
                </a:solidFill>
                <a:latin typeface="Calibri" panose="020F0502020204030204" pitchFamily="34" charset="0"/>
                <a:cs typeface="Calibri" panose="020F0502020204030204" pitchFamily="34" charset="0"/>
              </a:rPr>
              <a:t>report</a:t>
            </a:r>
            <a:r>
              <a:rPr lang="en-US" altLang="en-US" sz="2800" i="1" dirty="0">
                <a:solidFill>
                  <a:srgbClr val="0070C0"/>
                </a:solidFill>
                <a:latin typeface="Calibri" panose="020F0502020204030204" pitchFamily="34" charset="0"/>
                <a:cs typeface="Calibri" panose="020F0502020204030204" pitchFamily="34" charset="0"/>
              </a:rPr>
              <a:t> a restriction to MIOSHA/OSHA; however you may have to </a:t>
            </a:r>
            <a:r>
              <a:rPr lang="en-US" altLang="en-US" sz="2800" i="1" u="sng" dirty="0">
                <a:solidFill>
                  <a:srgbClr val="0070C0"/>
                </a:solidFill>
                <a:latin typeface="Calibri" panose="020F0502020204030204" pitchFamily="34" charset="0"/>
                <a:cs typeface="Calibri" panose="020F0502020204030204" pitchFamily="34" charset="0"/>
              </a:rPr>
              <a:t>record</a:t>
            </a:r>
            <a:r>
              <a:rPr lang="en-US" altLang="en-US" sz="2800" i="1" dirty="0">
                <a:solidFill>
                  <a:srgbClr val="0070C0"/>
                </a:solidFill>
                <a:latin typeface="Calibri" panose="020F0502020204030204" pitchFamily="34" charset="0"/>
                <a:cs typeface="Calibri" panose="020F0502020204030204" pitchFamily="34" charset="0"/>
              </a:rPr>
              <a:t> restrictions on the 300 Log…</a:t>
            </a:r>
          </a:p>
          <a:p>
            <a:endParaRPr lang="en-US" altLang="en-US" sz="2800" i="1" dirty="0">
              <a:solidFill>
                <a:srgbClr val="0070C0"/>
              </a:solidFill>
              <a:latin typeface="Calibri" panose="020F0502020204030204" pitchFamily="34" charset="0"/>
              <a:cs typeface="Calibri" panose="020F0502020204030204" pitchFamily="34" charset="0"/>
            </a:endParaRPr>
          </a:p>
          <a:p>
            <a:r>
              <a:rPr lang="en-US" altLang="en-US" sz="2800" i="1" dirty="0">
                <a:solidFill>
                  <a:srgbClr val="0070C0"/>
                </a:solidFill>
                <a:latin typeface="Calibri" panose="020F0502020204030204" pitchFamily="34" charset="0"/>
                <a:cs typeface="Calibri" panose="020F0502020204030204" pitchFamily="34" charset="0"/>
              </a:rPr>
              <a:t>If the restriction is from a work-related injury, then it is recordable regardless if the restriction comes from the employer or the LHCP. This is recordable if the restrictions prevent then from doing any part of their normal job that they would do over a 7-day period.</a:t>
            </a:r>
          </a:p>
          <a:p>
            <a:endParaRPr lang="en-US" altLang="en-US" sz="2800" i="1" dirty="0">
              <a:solidFill>
                <a:srgbClr val="0070C0"/>
              </a:solidFill>
              <a:latin typeface="Calibri" panose="020F0502020204030204" pitchFamily="34" charset="0"/>
              <a:cs typeface="Calibri" panose="020F0502020204030204" pitchFamily="34" charset="0"/>
            </a:endParaRPr>
          </a:p>
          <a:p>
            <a:r>
              <a:rPr lang="en-US" altLang="en-US" sz="2800" i="1" dirty="0">
                <a:solidFill>
                  <a:srgbClr val="0070C0"/>
                </a:solidFill>
                <a:latin typeface="Calibri" panose="020F0502020204030204" pitchFamily="34" charset="0"/>
                <a:cs typeface="Calibri" panose="020F0502020204030204" pitchFamily="34" charset="0"/>
              </a:rPr>
              <a:t>It is NOT recordable if the restriction is from something not related to work (i.e. injury at home or personal medical condition).</a:t>
            </a:r>
            <a:endParaRPr lang="en-US" altLang="en-US" sz="2800" dirty="0">
              <a:solidFill>
                <a:srgbClr val="0070C0"/>
              </a:solidFill>
              <a:latin typeface="Calibri" panose="020F0502020204030204" pitchFamily="34" charset="0"/>
              <a:cs typeface="Calibri" panose="020F0502020204030204" pitchFamily="34" charset="0"/>
            </a:endParaRPr>
          </a:p>
          <a:p>
            <a:r>
              <a:rPr lang="en-US" altLang="en-US" i="1" dirty="0">
                <a:solidFill>
                  <a:srgbClr val="0070C0"/>
                </a:solidFill>
                <a:latin typeface="Calibri" panose="020F0502020204030204" pitchFamily="34" charset="0"/>
                <a:cs typeface="Calibri" panose="020F0502020204030204" pitchFamily="34" charset="0"/>
              </a:rPr>
              <a:t> </a:t>
            </a:r>
            <a:endParaRPr lang="en-US" altLang="en-US" sz="2000" dirty="0">
              <a:solidFill>
                <a:srgbClr val="0070C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circle(in)">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circle(in)">
                                      <p:cBhvr>
                                        <p:cTn id="20"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4DC39D-B3AF-4B02-B3EC-01BE6B5E1DC3}"/>
              </a:ext>
            </a:extLst>
          </p:cNvPr>
          <p:cNvSpPr>
            <a:spLocks noGrp="1"/>
          </p:cNvSpPr>
          <p:nvPr>
            <p:ph type="sldNum" sz="quarter" idx="12"/>
          </p:nvPr>
        </p:nvSpPr>
        <p:spPr/>
        <p:txBody>
          <a:bodyPr/>
          <a:lstStyle/>
          <a:p>
            <a:pPr>
              <a:defRPr/>
            </a:pPr>
            <a:fld id="{BB8497CF-FA03-47E9-96AD-1D02B4E4468A}" type="slidenum">
              <a:rPr lang="en-US" altLang="en-US" smtClean="0"/>
              <a:pPr>
                <a:defRPr/>
              </a:pPr>
              <a:t>68</a:t>
            </a:fld>
            <a:endParaRPr lang="en-US" altLang="en-US" dirty="0"/>
          </a:p>
        </p:txBody>
      </p:sp>
      <p:sp>
        <p:nvSpPr>
          <p:cNvPr id="140291" name="TextBox 1">
            <a:extLst>
              <a:ext uri="{FF2B5EF4-FFF2-40B4-BE49-F238E27FC236}">
                <a16:creationId xmlns:a16="http://schemas.microsoft.com/office/drawing/2014/main" id="{1315F044-806E-4EE9-91C5-479F25303E88}"/>
              </a:ext>
            </a:extLst>
          </p:cNvPr>
          <p:cNvSpPr txBox="1">
            <a:spLocks noChangeArrowheads="1"/>
          </p:cNvSpPr>
          <p:nvPr/>
        </p:nvSpPr>
        <p:spPr bwMode="auto">
          <a:xfrm>
            <a:off x="2286000" y="1371601"/>
            <a:ext cx="792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40292" name="Rectangle 3">
            <a:extLst>
              <a:ext uri="{FF2B5EF4-FFF2-40B4-BE49-F238E27FC236}">
                <a16:creationId xmlns:a16="http://schemas.microsoft.com/office/drawing/2014/main" id="{74BC07F9-D4CD-477E-A23E-61EB7F689043}"/>
              </a:ext>
            </a:extLst>
          </p:cNvPr>
          <p:cNvSpPr>
            <a:spLocks noChangeArrowheads="1"/>
          </p:cNvSpPr>
          <p:nvPr/>
        </p:nvSpPr>
        <p:spPr bwMode="auto">
          <a:xfrm>
            <a:off x="1066799" y="381001"/>
            <a:ext cx="101456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Times New Roman" panose="02020603050405020304" pitchFamily="18" charset="0"/>
              </a:rPr>
              <a:t>If an RX is prescribed for a work injury but the employee does not fill the RX is this still recordable?</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8C7EFE77-69D5-4301-97BC-C21AB078AF88}"/>
              </a:ext>
            </a:extLst>
          </p:cNvPr>
          <p:cNvSpPr>
            <a:spLocks noChangeArrowheads="1"/>
          </p:cNvSpPr>
          <p:nvPr/>
        </p:nvSpPr>
        <p:spPr bwMode="auto">
          <a:xfrm>
            <a:off x="1066799" y="2828926"/>
            <a:ext cx="101456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a:solidFill>
                  <a:srgbClr val="0070C0"/>
                </a:solidFill>
                <a:latin typeface="Calibri" panose="020F0502020204030204" pitchFamily="34" charset="0"/>
                <a:cs typeface="Calibri" panose="020F0502020204030204" pitchFamily="34" charset="0"/>
              </a:rPr>
              <a:t>Yes, the prescription is the trigger. A LHCP prescribed it so it is recordable.</a:t>
            </a:r>
            <a:endParaRPr lang="en-US" altLang="en-US" sz="2800" dirty="0">
              <a:solidFill>
                <a:srgbClr val="0070C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2BC8E5-250F-4615-9856-D61B276558C1}"/>
              </a:ext>
            </a:extLst>
          </p:cNvPr>
          <p:cNvSpPr>
            <a:spLocks noGrp="1"/>
          </p:cNvSpPr>
          <p:nvPr>
            <p:ph type="sldNum" sz="quarter" idx="12"/>
          </p:nvPr>
        </p:nvSpPr>
        <p:spPr/>
        <p:txBody>
          <a:bodyPr/>
          <a:lstStyle/>
          <a:p>
            <a:pPr>
              <a:defRPr/>
            </a:pPr>
            <a:fld id="{C41B40BB-DEEC-4E88-8E19-BF2B492F6633}" type="slidenum">
              <a:rPr lang="en-US" altLang="en-US" smtClean="0"/>
              <a:pPr>
                <a:defRPr/>
              </a:pPr>
              <a:t>69</a:t>
            </a:fld>
            <a:endParaRPr lang="en-US" altLang="en-US" dirty="0"/>
          </a:p>
        </p:txBody>
      </p:sp>
      <p:sp>
        <p:nvSpPr>
          <p:cNvPr id="142339" name="TextBox 1">
            <a:extLst>
              <a:ext uri="{FF2B5EF4-FFF2-40B4-BE49-F238E27FC236}">
                <a16:creationId xmlns:a16="http://schemas.microsoft.com/office/drawing/2014/main" id="{38236764-AAE6-4C95-950A-6FEC733788F3}"/>
              </a:ext>
            </a:extLst>
          </p:cNvPr>
          <p:cNvSpPr txBox="1">
            <a:spLocks noChangeArrowheads="1"/>
          </p:cNvSpPr>
          <p:nvPr/>
        </p:nvSpPr>
        <p:spPr bwMode="auto">
          <a:xfrm>
            <a:off x="2286000" y="1371601"/>
            <a:ext cx="792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42340" name="Rectangle 3">
            <a:extLst>
              <a:ext uri="{FF2B5EF4-FFF2-40B4-BE49-F238E27FC236}">
                <a16:creationId xmlns:a16="http://schemas.microsoft.com/office/drawing/2014/main" id="{9EFF3786-69B6-43B3-B319-8838D42D6449}"/>
              </a:ext>
            </a:extLst>
          </p:cNvPr>
          <p:cNvSpPr>
            <a:spLocks noChangeArrowheads="1"/>
          </p:cNvSpPr>
          <p:nvPr/>
        </p:nvSpPr>
        <p:spPr bwMode="auto">
          <a:xfrm>
            <a:off x="1066799" y="381001"/>
            <a:ext cx="101456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Times New Roman" panose="02020603050405020304" pitchFamily="18" charset="0"/>
              </a:rPr>
              <a:t>Is a TD vaccination given for a hand cut recordable? </a:t>
            </a:r>
          </a:p>
          <a:p>
            <a:r>
              <a:rPr lang="en-US" altLang="en-US" sz="2800" b="1" dirty="0">
                <a:latin typeface="Calibri" panose="020F0502020204030204" pitchFamily="34" charset="0"/>
                <a:cs typeface="Times New Roman" panose="02020603050405020304" pitchFamily="18" charset="0"/>
              </a:rPr>
              <a:t>We give vaccinations upon request in Employee Health.</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A138B9A-C6E7-4788-A7B5-A6D4F1A14B50}"/>
              </a:ext>
            </a:extLst>
          </p:cNvPr>
          <p:cNvSpPr>
            <a:spLocks noChangeArrowheads="1"/>
          </p:cNvSpPr>
          <p:nvPr/>
        </p:nvSpPr>
        <p:spPr bwMode="auto">
          <a:xfrm>
            <a:off x="1066799" y="2217739"/>
            <a:ext cx="1014568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a:solidFill>
                  <a:srgbClr val="0070C0"/>
                </a:solidFill>
                <a:latin typeface="Calibri" panose="020F0502020204030204" pitchFamily="34" charset="0"/>
                <a:cs typeface="Calibri" panose="020F0502020204030204" pitchFamily="34" charset="0"/>
              </a:rPr>
              <a:t>Tetanus immunizations are considered First Aid and do NOT need to be recorded. If the hand cut required treatment beyond first aid or the employee was transferred or given restrictions based on the cut, then it would need to be recorded.</a:t>
            </a:r>
          </a:p>
          <a:p>
            <a:endParaRPr lang="en-US" altLang="en-US" sz="2800" i="1" dirty="0">
              <a:solidFill>
                <a:srgbClr val="0070C0"/>
              </a:solidFill>
              <a:latin typeface="Calibri" panose="020F0502020204030204" pitchFamily="34" charset="0"/>
              <a:cs typeface="Calibri" panose="020F0502020204030204" pitchFamily="34" charset="0"/>
            </a:endParaRPr>
          </a:p>
          <a:p>
            <a:r>
              <a:rPr lang="en-US" altLang="en-US" sz="2800" i="1" dirty="0">
                <a:solidFill>
                  <a:srgbClr val="0070C0"/>
                </a:solidFill>
                <a:latin typeface="Calibri" panose="020F0502020204030204" pitchFamily="34" charset="0"/>
                <a:cs typeface="Calibri" panose="020F0502020204030204" pitchFamily="34" charset="0"/>
              </a:rPr>
              <a:t>Please note this is not the case for other vaccines like HBV when given for post-exposure treatment.</a:t>
            </a:r>
          </a:p>
          <a:p>
            <a:endParaRPr lang="en-US" altLang="en-US" sz="2000" dirty="0">
              <a:solidFill>
                <a:srgbClr val="FF000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2B8DADB-DAE6-42FE-80CC-FD03B6EE8D20}"/>
              </a:ext>
            </a:extLst>
          </p:cNvPr>
          <p:cNvSpPr>
            <a:spLocks noGrp="1" noChangeArrowheads="1"/>
          </p:cNvSpPr>
          <p:nvPr>
            <p:ph type="title"/>
          </p:nvPr>
        </p:nvSpPr>
        <p:spPr>
          <a:xfrm>
            <a:off x="2235200" y="-30163"/>
            <a:ext cx="7543800" cy="1449388"/>
          </a:xfrm>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MIOSHA-Recording Criteria</a:t>
            </a:r>
            <a:br>
              <a:rPr lang="en-US" b="1" dirty="0">
                <a:solidFill>
                  <a:schemeClr val="tx1">
                    <a:lumMod val="75000"/>
                    <a:lumOff val="25000"/>
                  </a:schemeClr>
                </a:solidFill>
                <a:effectLst>
                  <a:outerShdw blurRad="38100" dist="38100" dir="2700000" algn="tl">
                    <a:srgbClr val="FFFFFF"/>
                  </a:outerShdw>
                </a:effectLst>
              </a:rPr>
            </a:br>
            <a:endParaRPr lang="en-US" b="1" dirty="0">
              <a:solidFill>
                <a:schemeClr val="tx1">
                  <a:lumMod val="75000"/>
                  <a:lumOff val="25000"/>
                </a:schemeClr>
              </a:solidFill>
              <a:effectLst>
                <a:outerShdw blurRad="38100" dist="38100" dir="2700000" algn="tl">
                  <a:srgbClr val="FFFFFF"/>
                </a:outerShdw>
              </a:effectLst>
            </a:endParaRPr>
          </a:p>
        </p:txBody>
      </p:sp>
      <p:sp>
        <p:nvSpPr>
          <p:cNvPr id="24579" name="Slide Number Placeholder 2">
            <a:extLst>
              <a:ext uri="{FF2B5EF4-FFF2-40B4-BE49-F238E27FC236}">
                <a16:creationId xmlns:a16="http://schemas.microsoft.com/office/drawing/2014/main" id="{F81201BD-0534-4869-B315-97C7E06495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AAEAAA-7A27-46C5-B8BC-16ADC3B5FC1B}" type="slidenum">
              <a:rPr lang="en-US" altLang="en-US" sz="1200">
                <a:latin typeface="Arial" panose="020B0604020202020204" pitchFamily="34" charset="0"/>
                <a:cs typeface="Arial" panose="020B0604020202020204" pitchFamily="34" charset="0"/>
              </a:rPr>
              <a:pPr/>
              <a:t>7</a:t>
            </a:fld>
            <a:endParaRPr lang="en-US" altLang="en-US" sz="1200">
              <a:latin typeface="Arial" panose="020B0604020202020204" pitchFamily="34" charset="0"/>
              <a:cs typeface="Arial" panose="020B0604020202020204" pitchFamily="34" charset="0"/>
            </a:endParaRPr>
          </a:p>
        </p:txBody>
      </p:sp>
      <p:graphicFrame>
        <p:nvGraphicFramePr>
          <p:cNvPr id="24580" name="Object 3">
            <a:extLst>
              <a:ext uri="{FF2B5EF4-FFF2-40B4-BE49-F238E27FC236}">
                <a16:creationId xmlns:a16="http://schemas.microsoft.com/office/drawing/2014/main" id="{DEC87F11-C076-4522-A6DF-D9112878AD3A}"/>
              </a:ext>
            </a:extLst>
          </p:cNvPr>
          <p:cNvGraphicFramePr>
            <a:graphicFrameLocks/>
          </p:cNvGraphicFramePr>
          <p:nvPr/>
        </p:nvGraphicFramePr>
        <p:xfrm>
          <a:off x="2235200" y="838200"/>
          <a:ext cx="7697788" cy="5486400"/>
        </p:xfrm>
        <a:graphic>
          <a:graphicData uri="http://schemas.openxmlformats.org/presentationml/2006/ole">
            <mc:AlternateContent xmlns:mc="http://schemas.openxmlformats.org/markup-compatibility/2006">
              <mc:Choice xmlns:v="urn:schemas-microsoft-com:vml" Requires="v">
                <p:oleObj spid="_x0000_s24601" r:id="rId5" imgW="6945313" imgH="5127625" progId="WPDraw30.Drawing">
                  <p:embed/>
                </p:oleObj>
              </mc:Choice>
              <mc:Fallback>
                <p:oleObj r:id="rId5" imgW="6945313" imgH="5127625" progId="WPDraw30.Drawing">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5200" y="838200"/>
                        <a:ext cx="7697788"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7871CBF5-C32C-4C81-8837-513EDC4D6FCA}"/>
              </a:ext>
            </a:extLst>
          </p:cNvPr>
          <p:cNvSpPr/>
          <p:nvPr/>
        </p:nvSpPr>
        <p:spPr>
          <a:xfrm>
            <a:off x="2438400" y="1676400"/>
            <a:ext cx="74945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2"/>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50B112-FD0D-44E6-8EFB-33324772EEF5}"/>
              </a:ext>
            </a:extLst>
          </p:cNvPr>
          <p:cNvSpPr>
            <a:spLocks noGrp="1"/>
          </p:cNvSpPr>
          <p:nvPr>
            <p:ph type="sldNum" sz="quarter" idx="12"/>
          </p:nvPr>
        </p:nvSpPr>
        <p:spPr/>
        <p:txBody>
          <a:bodyPr/>
          <a:lstStyle/>
          <a:p>
            <a:pPr>
              <a:defRPr/>
            </a:pPr>
            <a:fld id="{F9267177-5BA6-4141-8179-0F48E8904D4D}" type="slidenum">
              <a:rPr lang="en-US" altLang="en-US" smtClean="0"/>
              <a:pPr>
                <a:defRPr/>
              </a:pPr>
              <a:t>70</a:t>
            </a:fld>
            <a:endParaRPr lang="en-US" altLang="en-US" dirty="0"/>
          </a:p>
        </p:txBody>
      </p:sp>
      <p:sp>
        <p:nvSpPr>
          <p:cNvPr id="143363" name="TextBox 1">
            <a:extLst>
              <a:ext uri="{FF2B5EF4-FFF2-40B4-BE49-F238E27FC236}">
                <a16:creationId xmlns:a16="http://schemas.microsoft.com/office/drawing/2014/main" id="{E2BCD823-EC56-4FF8-A46B-6B1729A3EACD}"/>
              </a:ext>
            </a:extLst>
          </p:cNvPr>
          <p:cNvSpPr txBox="1">
            <a:spLocks noChangeArrowheads="1"/>
          </p:cNvSpPr>
          <p:nvPr/>
        </p:nvSpPr>
        <p:spPr bwMode="auto">
          <a:xfrm>
            <a:off x="2286000" y="1371601"/>
            <a:ext cx="792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43364" name="Picture 5">
            <a:extLst>
              <a:ext uri="{FF2B5EF4-FFF2-40B4-BE49-F238E27FC236}">
                <a16:creationId xmlns:a16="http://schemas.microsoft.com/office/drawing/2014/main" id="{7EEB626D-EE77-40BB-8CB0-D2159F5B6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7626"/>
            <a:ext cx="9413343" cy="620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195B-02B8-4294-9E06-28FAF02AD268}"/>
              </a:ext>
            </a:extLst>
          </p:cNvPr>
          <p:cNvSpPr>
            <a:spLocks noGrp="1"/>
          </p:cNvSpPr>
          <p:nvPr>
            <p:ph type="title"/>
          </p:nvPr>
        </p:nvSpPr>
        <p:spPr/>
        <p:txBody>
          <a:bodyPr>
            <a:noAutofit/>
          </a:bodyPr>
          <a:lstStyle/>
          <a:p>
            <a:r>
              <a:rPr lang="en-US" sz="2800" b="1" dirty="0">
                <a:solidFill>
                  <a:schemeClr val="tx1"/>
                </a:solidFill>
                <a:latin typeface="Calibri" panose="020F0502020204030204" pitchFamily="34" charset="0"/>
                <a:cs typeface="Calibri" panose="020F0502020204030204" pitchFamily="34" charset="0"/>
              </a:rPr>
              <a:t>I have had mixed answers on this, when an employee is exposed to Hep A, we will give hep A vaccine as a prophylactic, is this considered more than the first aid and needs to be added to the OSHA log or only if the employee actually gets Hep A from the exposure?</a:t>
            </a:r>
          </a:p>
        </p:txBody>
      </p:sp>
      <p:sp>
        <p:nvSpPr>
          <p:cNvPr id="4" name="Content Placeholder 3">
            <a:extLst>
              <a:ext uri="{FF2B5EF4-FFF2-40B4-BE49-F238E27FC236}">
                <a16:creationId xmlns:a16="http://schemas.microsoft.com/office/drawing/2014/main" id="{4C5D83C7-7132-4DA1-889E-B4C6030B6B1C}"/>
              </a:ext>
            </a:extLst>
          </p:cNvPr>
          <p:cNvSpPr>
            <a:spLocks noGrp="1"/>
          </p:cNvSpPr>
          <p:nvPr>
            <p:ph idx="1"/>
          </p:nvPr>
        </p:nvSpPr>
        <p:spPr>
          <a:xfrm>
            <a:off x="1097280" y="2057400"/>
            <a:ext cx="10058400" cy="3811694"/>
          </a:xfrm>
        </p:spPr>
        <p:txBody>
          <a:bodyPr/>
          <a:lstStyle/>
          <a:p>
            <a:r>
              <a:rPr lang="en-US" altLang="en-US" sz="2400" i="1" dirty="0">
                <a:solidFill>
                  <a:srgbClr val="0070C0"/>
                </a:solidFill>
                <a:latin typeface="Calibri" panose="020F0502020204030204" pitchFamily="34" charset="0"/>
                <a:cs typeface="Calibri" panose="020F0502020204030204" pitchFamily="34" charset="0"/>
              </a:rPr>
              <a:t>When given in response to a BID exposure, any booster or vaccine is considered to be recordable. If given ONLY as a preventative against possible FUTURE exposures, it is NOT recordable since the employee did not experience an injury or a BID exposure. See letter of </a:t>
            </a:r>
            <a:r>
              <a:rPr lang="en-US" altLang="en-US" sz="2400" i="1" dirty="0" err="1">
                <a:solidFill>
                  <a:srgbClr val="0070C0"/>
                </a:solidFill>
                <a:latin typeface="Calibri" panose="020F0502020204030204" pitchFamily="34" charset="0"/>
                <a:cs typeface="Calibri" panose="020F0502020204030204" pitchFamily="34" charset="0"/>
              </a:rPr>
              <a:t>interp</a:t>
            </a:r>
            <a:r>
              <a:rPr lang="en-US" altLang="en-US" sz="2400" i="1" dirty="0">
                <a:solidFill>
                  <a:srgbClr val="0070C0"/>
                </a:solidFill>
                <a:latin typeface="Calibri" panose="020F0502020204030204" pitchFamily="34" charset="0"/>
                <a:cs typeface="Calibri" panose="020F0502020204030204" pitchFamily="34" charset="0"/>
              </a:rPr>
              <a:t>:</a:t>
            </a:r>
          </a:p>
          <a:p>
            <a:endParaRPr lang="en-US" altLang="en-US" sz="2400" i="1" dirty="0">
              <a:solidFill>
                <a:srgbClr val="0070C0"/>
              </a:solidFill>
              <a:latin typeface="Calibri" panose="020F0502020204030204" pitchFamily="34" charset="0"/>
              <a:cs typeface="Calibri" panose="020F0502020204030204" pitchFamily="34" charset="0"/>
            </a:endParaRPr>
          </a:p>
          <a:p>
            <a:r>
              <a:rPr lang="en-US" altLang="en-US" sz="2400" i="1" dirty="0">
                <a:solidFill>
                  <a:srgbClr val="0070C0"/>
                </a:solidFill>
                <a:latin typeface="Calibri" panose="020F0502020204030204" pitchFamily="34" charset="0"/>
                <a:cs typeface="Calibri" panose="020F0502020204030204" pitchFamily="34" charset="0"/>
                <a:hlinkClick r:id="rId3"/>
              </a:rPr>
              <a:t>https://www.osha.gov/laws-regs/standardinterpretations/1999-08-04</a:t>
            </a:r>
            <a:endParaRPr lang="en-US" altLang="en-US" sz="2400" i="1" dirty="0">
              <a:solidFill>
                <a:srgbClr val="0070C0"/>
              </a:solidFill>
              <a:latin typeface="Calibri" panose="020F0502020204030204" pitchFamily="34" charset="0"/>
              <a:cs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76EB2B21-F932-4FBA-980D-F039352AE280}"/>
              </a:ext>
            </a:extLst>
          </p:cNvPr>
          <p:cNvSpPr>
            <a:spLocks noGrp="1"/>
          </p:cNvSpPr>
          <p:nvPr>
            <p:ph type="sldNum" sz="quarter" idx="12"/>
          </p:nvPr>
        </p:nvSpPr>
        <p:spPr/>
        <p:txBody>
          <a:bodyPr/>
          <a:lstStyle/>
          <a:p>
            <a:pPr>
              <a:defRPr/>
            </a:pPr>
            <a:fld id="{292FC271-7217-47AE-BA2A-45112590318B}" type="slidenum">
              <a:rPr lang="en-US" altLang="en-US" smtClean="0"/>
              <a:pPr>
                <a:defRPr/>
              </a:pPr>
              <a:t>71</a:t>
            </a:fld>
            <a:endParaRPr lang="en-US" altLang="en-US" dirty="0"/>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750570-3A18-4BBE-9A50-BA25B91009F5}"/>
              </a:ext>
            </a:extLst>
          </p:cNvPr>
          <p:cNvSpPr>
            <a:spLocks noGrp="1"/>
          </p:cNvSpPr>
          <p:nvPr>
            <p:ph type="sldNum" sz="quarter" idx="12"/>
          </p:nvPr>
        </p:nvSpPr>
        <p:spPr/>
        <p:txBody>
          <a:bodyPr/>
          <a:lstStyle/>
          <a:p>
            <a:pPr>
              <a:defRPr/>
            </a:pPr>
            <a:fld id="{C28E8A84-34E8-4C49-BA22-E310D47524BA}" type="slidenum">
              <a:rPr lang="en-US" altLang="en-US" smtClean="0"/>
              <a:pPr>
                <a:defRPr/>
              </a:pPr>
              <a:t>72</a:t>
            </a:fld>
            <a:endParaRPr lang="en-US" altLang="en-US" dirty="0"/>
          </a:p>
        </p:txBody>
      </p:sp>
      <p:sp>
        <p:nvSpPr>
          <p:cNvPr id="145412" name="Rectangle 3">
            <a:extLst>
              <a:ext uri="{FF2B5EF4-FFF2-40B4-BE49-F238E27FC236}">
                <a16:creationId xmlns:a16="http://schemas.microsoft.com/office/drawing/2014/main" id="{4C9D0DA9-BB23-4F1C-B285-A0C0D0DE9391}"/>
              </a:ext>
            </a:extLst>
          </p:cNvPr>
          <p:cNvSpPr>
            <a:spLocks noChangeArrowheads="1"/>
          </p:cNvSpPr>
          <p:nvPr/>
        </p:nvSpPr>
        <p:spPr bwMode="auto">
          <a:xfrm>
            <a:off x="1066799" y="381000"/>
            <a:ext cx="101456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Times New Roman" panose="02020603050405020304" pitchFamily="18" charset="0"/>
              </a:rPr>
              <a:t>Is a work injury recordable if the employee needs to wear a soft splint while at work?  No restrictions are listed, but the employee is assigned different job duties within their home department. </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6023C54-3754-495D-9EC2-29AB41CE1AF0}"/>
              </a:ext>
            </a:extLst>
          </p:cNvPr>
          <p:cNvSpPr>
            <a:spLocks noChangeArrowheads="1"/>
          </p:cNvSpPr>
          <p:nvPr/>
        </p:nvSpPr>
        <p:spPr bwMode="auto">
          <a:xfrm>
            <a:off x="1066799" y="2828925"/>
            <a:ext cx="1014568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a:solidFill>
                  <a:srgbClr val="0070C0"/>
                </a:solidFill>
                <a:latin typeface="Calibri" panose="020F0502020204030204" pitchFamily="34" charset="0"/>
                <a:cs typeface="Calibri" panose="020F0502020204030204" pitchFamily="34" charset="0"/>
              </a:rPr>
              <a:t>The soft splint isn’t the trigger here. Soft splints fall under first aid. It is the fact that the employer assigned them different duties presumably from the injury. An employer-imposed restriction/transfer is the same as a LHCP restriction/transfer.</a:t>
            </a:r>
            <a:endParaRPr lang="en-US" altLang="en-US" sz="2800" dirty="0">
              <a:solidFill>
                <a:srgbClr val="0070C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098B5D-6862-41CC-828C-2949192191B8}"/>
              </a:ext>
            </a:extLst>
          </p:cNvPr>
          <p:cNvSpPr>
            <a:spLocks noGrp="1"/>
          </p:cNvSpPr>
          <p:nvPr>
            <p:ph type="sldNum" sz="quarter" idx="12"/>
          </p:nvPr>
        </p:nvSpPr>
        <p:spPr/>
        <p:txBody>
          <a:bodyPr/>
          <a:lstStyle/>
          <a:p>
            <a:pPr>
              <a:defRPr/>
            </a:pPr>
            <a:fld id="{1CB58C01-9D3C-4C39-A7B3-7F06BC7988BC}" type="slidenum">
              <a:rPr lang="en-US" altLang="en-US" smtClean="0"/>
              <a:pPr>
                <a:defRPr/>
              </a:pPr>
              <a:t>73</a:t>
            </a:fld>
            <a:endParaRPr lang="en-US" altLang="en-US" dirty="0"/>
          </a:p>
        </p:txBody>
      </p:sp>
      <p:sp>
        <p:nvSpPr>
          <p:cNvPr id="146436" name="Rectangle 3">
            <a:extLst>
              <a:ext uri="{FF2B5EF4-FFF2-40B4-BE49-F238E27FC236}">
                <a16:creationId xmlns:a16="http://schemas.microsoft.com/office/drawing/2014/main" id="{D08BC5B1-5E70-460C-8BB7-DBADF30D8023}"/>
              </a:ext>
            </a:extLst>
          </p:cNvPr>
          <p:cNvSpPr>
            <a:spLocks noChangeArrowheads="1"/>
          </p:cNvSpPr>
          <p:nvPr/>
        </p:nvSpPr>
        <p:spPr bwMode="auto">
          <a:xfrm>
            <a:off x="990599" y="381000"/>
            <a:ext cx="10221883" cy="1384995"/>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Times New Roman" panose="02020603050405020304" pitchFamily="18" charset="0"/>
              </a:rPr>
              <a:t>What do you do when an ED bill has been generated, documenting a work injury (billing department calls Employee Health looking for a claim number) but employee refuses to report?</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8D13602-1483-48CF-BF60-14E7F67E47CD}"/>
              </a:ext>
            </a:extLst>
          </p:cNvPr>
          <p:cNvSpPr>
            <a:spLocks noChangeArrowheads="1"/>
          </p:cNvSpPr>
          <p:nvPr/>
        </p:nvSpPr>
        <p:spPr bwMode="auto">
          <a:xfrm>
            <a:off x="990599" y="2828925"/>
            <a:ext cx="102218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a:solidFill>
                  <a:srgbClr val="0070C0"/>
                </a:solidFill>
                <a:latin typeface="Calibri" panose="020F0502020204030204" pitchFamily="34" charset="0"/>
                <a:cs typeface="Calibri" panose="020F0502020204030204" pitchFamily="34" charset="0"/>
              </a:rPr>
              <a:t>The employee reported it to the ED as a work-related injury so it should be recordable regardless of whether or not it went through the proper channels. </a:t>
            </a:r>
            <a:endParaRPr lang="en-US" altLang="en-US" sz="2800" dirty="0">
              <a:solidFill>
                <a:srgbClr val="0070C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E6238-4DCD-44FD-926C-1D9A79972375}"/>
              </a:ext>
            </a:extLst>
          </p:cNvPr>
          <p:cNvSpPr>
            <a:spLocks noGrp="1"/>
          </p:cNvSpPr>
          <p:nvPr>
            <p:ph type="sldNum" sz="quarter" idx="12"/>
          </p:nvPr>
        </p:nvSpPr>
        <p:spPr/>
        <p:txBody>
          <a:bodyPr/>
          <a:lstStyle/>
          <a:p>
            <a:pPr>
              <a:defRPr/>
            </a:pPr>
            <a:fld id="{E5274C13-5BF0-42D7-8432-FDD60F2E2758}" type="slidenum">
              <a:rPr lang="en-US" altLang="en-US" smtClean="0"/>
              <a:pPr>
                <a:defRPr/>
              </a:pPr>
              <a:t>74</a:t>
            </a:fld>
            <a:endParaRPr lang="en-US" altLang="en-US" dirty="0"/>
          </a:p>
        </p:txBody>
      </p:sp>
      <p:sp>
        <p:nvSpPr>
          <p:cNvPr id="147460" name="Rectangle 3">
            <a:extLst>
              <a:ext uri="{FF2B5EF4-FFF2-40B4-BE49-F238E27FC236}">
                <a16:creationId xmlns:a16="http://schemas.microsoft.com/office/drawing/2014/main" id="{4960247C-D879-4BFE-B9F5-15F661FFB8A3}"/>
              </a:ext>
            </a:extLst>
          </p:cNvPr>
          <p:cNvSpPr>
            <a:spLocks noChangeArrowheads="1"/>
          </p:cNvSpPr>
          <p:nvPr/>
        </p:nvSpPr>
        <p:spPr bwMode="auto">
          <a:xfrm>
            <a:off x="1142999" y="381000"/>
            <a:ext cx="100694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Times New Roman" panose="02020603050405020304" pitchFamily="18" charset="0"/>
              </a:rPr>
              <a:t>Do I need to contact MIOSHA when a reported hospitalization stay was deemed non work related when initially it was thought to be work related and reported as such? </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90D321A-A851-4317-B7CA-CC48470607D7}"/>
              </a:ext>
            </a:extLst>
          </p:cNvPr>
          <p:cNvSpPr>
            <a:spLocks noChangeArrowheads="1"/>
          </p:cNvSpPr>
          <p:nvPr/>
        </p:nvSpPr>
        <p:spPr bwMode="auto">
          <a:xfrm>
            <a:off x="1142999" y="2828925"/>
            <a:ext cx="1006948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a:solidFill>
                  <a:srgbClr val="0070C0"/>
                </a:solidFill>
                <a:latin typeface="Calibri" panose="020F0502020204030204" pitchFamily="34" charset="0"/>
                <a:cs typeface="Calibri" panose="020F0502020204030204" pitchFamily="34" charset="0"/>
              </a:rPr>
              <a:t>The work relatedness is presumed. I would anticipate it was found to be NON work related sometime AFTER the 24-hour requirement. Without more information on this, I would state that it needed to be reported if it met all the criteria.</a:t>
            </a:r>
            <a:endParaRPr lang="en-US" altLang="en-US" sz="2800" dirty="0">
              <a:solidFill>
                <a:srgbClr val="0070C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9E5473-938C-4128-89AF-6AB6C3D4A1D5}"/>
              </a:ext>
            </a:extLst>
          </p:cNvPr>
          <p:cNvSpPr>
            <a:spLocks noGrp="1"/>
          </p:cNvSpPr>
          <p:nvPr>
            <p:ph type="sldNum" sz="quarter" idx="12"/>
          </p:nvPr>
        </p:nvSpPr>
        <p:spPr/>
        <p:txBody>
          <a:bodyPr/>
          <a:lstStyle/>
          <a:p>
            <a:pPr>
              <a:defRPr/>
            </a:pPr>
            <a:fld id="{6C9FA901-76F1-4B0D-A2B9-0D0554D392E3}" type="slidenum">
              <a:rPr lang="en-US" altLang="en-US" smtClean="0"/>
              <a:pPr>
                <a:defRPr/>
              </a:pPr>
              <a:t>75</a:t>
            </a:fld>
            <a:endParaRPr lang="en-US" altLang="en-US" dirty="0"/>
          </a:p>
        </p:txBody>
      </p:sp>
      <p:sp>
        <p:nvSpPr>
          <p:cNvPr id="148484" name="Rectangle 3">
            <a:extLst>
              <a:ext uri="{FF2B5EF4-FFF2-40B4-BE49-F238E27FC236}">
                <a16:creationId xmlns:a16="http://schemas.microsoft.com/office/drawing/2014/main" id="{E3074296-52D8-4430-9864-47503D39E130}"/>
              </a:ext>
            </a:extLst>
          </p:cNvPr>
          <p:cNvSpPr>
            <a:spLocks noChangeArrowheads="1"/>
          </p:cNvSpPr>
          <p:nvPr/>
        </p:nvSpPr>
        <p:spPr bwMode="auto">
          <a:xfrm>
            <a:off x="1066799" y="381000"/>
            <a:ext cx="10145683" cy="1815882"/>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Times New Roman" panose="02020603050405020304" pitchFamily="18" charset="0"/>
              </a:rPr>
              <a:t>When we have an employee who is injured and later, say 2 months after injury, now requires surgery, do we have to call MIOSHA and report this?  Or only when the employee goes to surgery immediately after injury.</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3CA824F-B0D3-41EE-86A0-312EEC7016A8}"/>
              </a:ext>
            </a:extLst>
          </p:cNvPr>
          <p:cNvSpPr>
            <a:spLocks noChangeArrowheads="1"/>
          </p:cNvSpPr>
          <p:nvPr/>
        </p:nvSpPr>
        <p:spPr bwMode="auto">
          <a:xfrm>
            <a:off x="1066799" y="2589307"/>
            <a:ext cx="101456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a:solidFill>
                  <a:srgbClr val="0070C0"/>
                </a:solidFill>
                <a:latin typeface="Calibri" panose="020F0502020204030204" pitchFamily="34" charset="0"/>
                <a:cs typeface="Calibri" panose="020F0502020204030204" pitchFamily="34" charset="0"/>
              </a:rPr>
              <a:t>No, only when the hospitalization occurs within 24 hours of the injury. Rule 1139(9). </a:t>
            </a:r>
            <a:endParaRPr lang="en-US" altLang="en-US" sz="2800" dirty="0">
              <a:solidFill>
                <a:srgbClr val="0070C0"/>
              </a:solidFill>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EDA932-80BF-4F9D-AD9F-087B84868246}"/>
              </a:ext>
            </a:extLst>
          </p:cNvPr>
          <p:cNvSpPr>
            <a:spLocks noGrp="1"/>
          </p:cNvSpPr>
          <p:nvPr>
            <p:ph type="sldNum" sz="quarter" idx="12"/>
          </p:nvPr>
        </p:nvSpPr>
        <p:spPr/>
        <p:txBody>
          <a:bodyPr/>
          <a:lstStyle/>
          <a:p>
            <a:pPr>
              <a:defRPr/>
            </a:pPr>
            <a:fld id="{E305461C-D09B-4CCB-A450-CE952318A6B2}" type="slidenum">
              <a:rPr lang="en-US" altLang="en-US" smtClean="0"/>
              <a:pPr>
                <a:defRPr/>
              </a:pPr>
              <a:t>76</a:t>
            </a:fld>
            <a:endParaRPr lang="en-US" altLang="en-US" dirty="0"/>
          </a:p>
        </p:txBody>
      </p:sp>
      <p:sp>
        <p:nvSpPr>
          <p:cNvPr id="149507" name="TextBox 1">
            <a:extLst>
              <a:ext uri="{FF2B5EF4-FFF2-40B4-BE49-F238E27FC236}">
                <a16:creationId xmlns:a16="http://schemas.microsoft.com/office/drawing/2014/main" id="{29F80F6E-85DB-421E-9D9A-63960B2EB126}"/>
              </a:ext>
            </a:extLst>
          </p:cNvPr>
          <p:cNvSpPr txBox="1">
            <a:spLocks noChangeArrowheads="1"/>
          </p:cNvSpPr>
          <p:nvPr/>
        </p:nvSpPr>
        <p:spPr bwMode="auto">
          <a:xfrm>
            <a:off x="2286000" y="1371601"/>
            <a:ext cx="792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49508" name="Picture 5">
            <a:extLst>
              <a:ext uri="{FF2B5EF4-FFF2-40B4-BE49-F238E27FC236}">
                <a16:creationId xmlns:a16="http://schemas.microsoft.com/office/drawing/2014/main" id="{05B82179-70EC-4FBB-B908-08FFC2CD5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10298083" cy="505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3F9E88-F734-404B-83EF-6C02A323FC31}"/>
              </a:ext>
            </a:extLst>
          </p:cNvPr>
          <p:cNvSpPr>
            <a:spLocks noGrp="1"/>
          </p:cNvSpPr>
          <p:nvPr>
            <p:ph type="sldNum" sz="quarter" idx="12"/>
          </p:nvPr>
        </p:nvSpPr>
        <p:spPr/>
        <p:txBody>
          <a:bodyPr/>
          <a:lstStyle/>
          <a:p>
            <a:pPr>
              <a:defRPr/>
            </a:pPr>
            <a:fld id="{D823844A-5856-4122-87F9-FBB2C11EAA51}" type="slidenum">
              <a:rPr lang="en-US" altLang="en-US" smtClean="0"/>
              <a:pPr>
                <a:defRPr/>
              </a:pPr>
              <a:t>77</a:t>
            </a:fld>
            <a:endParaRPr lang="en-US" altLang="en-US" dirty="0"/>
          </a:p>
        </p:txBody>
      </p:sp>
      <p:sp>
        <p:nvSpPr>
          <p:cNvPr id="150532" name="Rectangle 3">
            <a:extLst>
              <a:ext uri="{FF2B5EF4-FFF2-40B4-BE49-F238E27FC236}">
                <a16:creationId xmlns:a16="http://schemas.microsoft.com/office/drawing/2014/main" id="{37E7F57A-996E-4523-BF54-6929D19B0F2B}"/>
              </a:ext>
            </a:extLst>
          </p:cNvPr>
          <p:cNvSpPr>
            <a:spLocks noChangeArrowheads="1"/>
          </p:cNvSpPr>
          <p:nvPr/>
        </p:nvSpPr>
        <p:spPr bwMode="auto">
          <a:xfrm>
            <a:off x="1142999" y="381001"/>
            <a:ext cx="100694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Times New Roman" panose="02020603050405020304" pitchFamily="18" charset="0"/>
              </a:rPr>
              <a:t>How many OHSA 300A logs need to be submitted when you have different subgroups/companies within your hospital?</a:t>
            </a:r>
            <a:endParaRPr lang="en-US" altLang="en-US"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826C3897-D73C-48D8-9368-E91B4C4509E2}"/>
              </a:ext>
            </a:extLst>
          </p:cNvPr>
          <p:cNvSpPr>
            <a:spLocks noChangeArrowheads="1"/>
          </p:cNvSpPr>
          <p:nvPr/>
        </p:nvSpPr>
        <p:spPr bwMode="auto">
          <a:xfrm>
            <a:off x="1142999" y="1905000"/>
            <a:ext cx="1006948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a:solidFill>
                  <a:srgbClr val="0070C0"/>
                </a:solidFill>
                <a:latin typeface="Calibri" panose="020F0502020204030204" pitchFamily="34" charset="0"/>
                <a:cs typeface="Calibri" panose="020F0502020204030204" pitchFamily="34" charset="0"/>
              </a:rPr>
              <a:t>A firm with more than one establishment may submit establishment-specific data for multiple establishments. To do this, the firm will create one registration and follow the directions provided to submit data for multiple establishments. It is important to note that the electronic reporting requirements are for data at the establishment level, not the firm level. The submitted data must be specific for each individual establishment.</a:t>
            </a:r>
          </a:p>
          <a:p>
            <a:endParaRPr lang="en-US" altLang="en-US" sz="2800" i="1" dirty="0">
              <a:solidFill>
                <a:srgbClr val="0070C0"/>
              </a:solidFill>
              <a:latin typeface="Calibri" panose="020F0502020204030204" pitchFamily="34" charset="0"/>
              <a:cs typeface="Calibri" panose="020F0502020204030204" pitchFamily="34" charset="0"/>
            </a:endParaRPr>
          </a:p>
          <a:p>
            <a:r>
              <a:rPr lang="en-US" altLang="en-US" sz="2800" i="1" dirty="0">
                <a:solidFill>
                  <a:srgbClr val="0070C0"/>
                </a:solidFill>
                <a:latin typeface="Calibri" panose="020F0502020204030204" pitchFamily="34" charset="0"/>
                <a:cs typeface="Calibri" panose="020F0502020204030204" pitchFamily="34" charset="0"/>
              </a:rPr>
              <a:t>https://www.osha.gov/recordkeeping/faq_search/index.html</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D1D669-4A00-44E4-921E-B5B0FB2D76BE}"/>
              </a:ext>
            </a:extLst>
          </p:cNvPr>
          <p:cNvSpPr>
            <a:spLocks noGrp="1"/>
          </p:cNvSpPr>
          <p:nvPr>
            <p:ph type="sldNum" sz="quarter" idx="12"/>
          </p:nvPr>
        </p:nvSpPr>
        <p:spPr/>
        <p:txBody>
          <a:bodyPr/>
          <a:lstStyle/>
          <a:p>
            <a:pPr>
              <a:defRPr/>
            </a:pPr>
            <a:fld id="{BDE0C7BE-EF5D-4CB3-AB8E-C87C06DB2B94}" type="slidenum">
              <a:rPr lang="en-US" altLang="en-US" smtClean="0"/>
              <a:pPr>
                <a:defRPr/>
              </a:pPr>
              <a:t>78</a:t>
            </a:fld>
            <a:endParaRPr lang="en-US" altLang="en-US" dirty="0"/>
          </a:p>
        </p:txBody>
      </p:sp>
      <p:sp>
        <p:nvSpPr>
          <p:cNvPr id="151555" name="TextBox 1">
            <a:extLst>
              <a:ext uri="{FF2B5EF4-FFF2-40B4-BE49-F238E27FC236}">
                <a16:creationId xmlns:a16="http://schemas.microsoft.com/office/drawing/2014/main" id="{903ACAEB-2F33-4720-894C-5AC2DCA0800F}"/>
              </a:ext>
            </a:extLst>
          </p:cNvPr>
          <p:cNvSpPr txBox="1">
            <a:spLocks noChangeArrowheads="1"/>
          </p:cNvSpPr>
          <p:nvPr/>
        </p:nvSpPr>
        <p:spPr bwMode="auto">
          <a:xfrm>
            <a:off x="2286000" y="1371601"/>
            <a:ext cx="792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1556" name="Rectangle 3">
            <a:extLst>
              <a:ext uri="{FF2B5EF4-FFF2-40B4-BE49-F238E27FC236}">
                <a16:creationId xmlns:a16="http://schemas.microsoft.com/office/drawing/2014/main" id="{D3EE130A-C429-4561-B30F-D79FD0D8C80B}"/>
              </a:ext>
            </a:extLst>
          </p:cNvPr>
          <p:cNvSpPr>
            <a:spLocks noChangeArrowheads="1"/>
          </p:cNvSpPr>
          <p:nvPr/>
        </p:nvSpPr>
        <p:spPr bwMode="auto">
          <a:xfrm>
            <a:off x="1142999" y="381000"/>
            <a:ext cx="10069483" cy="2246769"/>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Calibri" panose="020F0502020204030204" pitchFamily="34" charset="0"/>
                <a:cs typeface="Times New Roman" panose="02020603050405020304" pitchFamily="18" charset="0"/>
              </a:rPr>
              <a:t>What is the actual due date for submission?  I see on the form it states that it needs to be posted from Feb 1 through April 30.  A coworker told me this is due Feb 28. Someone I spoke to from the Bureau of Labor Statistics told me March 2. I would appreciate clarification. </a:t>
            </a:r>
            <a:endParaRPr lang="en-US" altLang="en-US" sz="28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BDAB355-C912-440E-9030-57FDD715A777}"/>
              </a:ext>
            </a:extLst>
          </p:cNvPr>
          <p:cNvSpPr>
            <a:spLocks noChangeArrowheads="1"/>
          </p:cNvSpPr>
          <p:nvPr/>
        </p:nvSpPr>
        <p:spPr bwMode="auto">
          <a:xfrm>
            <a:off x="1142999" y="3048000"/>
            <a:ext cx="100694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i="1" dirty="0">
                <a:solidFill>
                  <a:srgbClr val="0070C0"/>
                </a:solidFill>
                <a:latin typeface="Calibri" panose="020F0502020204030204" pitchFamily="34" charset="0"/>
                <a:cs typeface="Calibri" panose="020F0502020204030204" pitchFamily="34" charset="0"/>
              </a:rPr>
              <a:t>March 2 is the deadline for submission to Federal OSHA. The February 1 to April 30th dates are the required timeframe for posting your 300 A Summary in the workplace. </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9EE4133-D0D7-4818-B8C2-44D4D89FE624}"/>
              </a:ext>
            </a:extLst>
          </p:cNvPr>
          <p:cNvSpPr>
            <a:spLocks noGrp="1" noChangeArrowheads="1"/>
          </p:cNvSpPr>
          <p:nvPr>
            <p:ph type="title"/>
          </p:nvPr>
        </p:nvSpPr>
        <p:spPr>
          <a:xfrm>
            <a:off x="2247900" y="457200"/>
            <a:ext cx="7772400" cy="1143000"/>
          </a:xfrm>
        </p:spPr>
        <p:txBody>
          <a:bodyPr>
            <a:normAutofit fontScale="90000"/>
          </a:bodyPr>
          <a:lstStyle/>
          <a:p>
            <a:pPr algn="ctr">
              <a:defRPr/>
            </a:pPr>
            <a:r>
              <a:rPr lang="en-US" b="1" dirty="0"/>
              <a:t>Thank You</a:t>
            </a:r>
            <a:r>
              <a:rPr lang="en-US" b="1" dirty="0">
                <a:solidFill>
                  <a:schemeClr val="tx1"/>
                </a:solidFill>
              </a:rPr>
              <a:t> </a:t>
            </a:r>
            <a:r>
              <a:rPr lang="en-US" b="1" dirty="0"/>
              <a:t>For </a:t>
            </a:r>
            <a:br>
              <a:rPr lang="en-US" b="1" dirty="0"/>
            </a:br>
            <a:r>
              <a:rPr lang="en-US" b="1" dirty="0"/>
              <a:t>Attending This Presentation</a:t>
            </a:r>
          </a:p>
        </p:txBody>
      </p:sp>
      <p:sp>
        <p:nvSpPr>
          <p:cNvPr id="152580" name="Rectangle 3">
            <a:extLst>
              <a:ext uri="{FF2B5EF4-FFF2-40B4-BE49-F238E27FC236}">
                <a16:creationId xmlns:a16="http://schemas.microsoft.com/office/drawing/2014/main" id="{908CD15E-B7FB-4CF6-91D0-18E271273E7F}"/>
              </a:ext>
            </a:extLst>
          </p:cNvPr>
          <p:cNvSpPr>
            <a:spLocks noGrp="1"/>
          </p:cNvSpPr>
          <p:nvPr>
            <p:ph type="body" sz="half" idx="1"/>
          </p:nvPr>
        </p:nvSpPr>
        <p:spPr>
          <a:xfrm>
            <a:off x="1905000" y="1728816"/>
            <a:ext cx="8382000" cy="4671984"/>
          </a:xfrm>
        </p:spPr>
        <p:txBody>
          <a:bodyPr>
            <a:noAutofit/>
          </a:bodyPr>
          <a:lstStyle/>
          <a:p>
            <a:pPr algn="ctr">
              <a:buFont typeface="Wingdings" panose="05000000000000000000" pitchFamily="2" charset="2"/>
              <a:buNone/>
            </a:pPr>
            <a:r>
              <a:rPr lang="en-US" altLang="en-US" sz="2400" dirty="0"/>
              <a:t>Michigan Department of Labor and Economic Opportunity</a:t>
            </a:r>
          </a:p>
          <a:p>
            <a:pPr algn="ctr">
              <a:buFont typeface="Wingdings" panose="05000000000000000000" pitchFamily="2" charset="2"/>
              <a:buNone/>
            </a:pPr>
            <a:r>
              <a:rPr lang="en-US" altLang="en-US" sz="2400" dirty="0"/>
              <a:t>Michigan Occupational Safety and Health Administration</a:t>
            </a:r>
          </a:p>
          <a:p>
            <a:pPr algn="ctr">
              <a:buFont typeface="Wingdings" panose="05000000000000000000" pitchFamily="2" charset="2"/>
              <a:buNone/>
            </a:pPr>
            <a:r>
              <a:rPr lang="en-US" altLang="en-US" sz="2400" dirty="0"/>
              <a:t>Consultation Education and Training Division</a:t>
            </a:r>
          </a:p>
          <a:p>
            <a:pPr algn="ctr">
              <a:buFont typeface="Wingdings" panose="05000000000000000000" pitchFamily="2" charset="2"/>
              <a:buNone/>
            </a:pPr>
            <a:r>
              <a:rPr lang="en-US" altLang="en-US" sz="2400" dirty="0"/>
              <a:t>P.O. Box 30643</a:t>
            </a:r>
          </a:p>
          <a:p>
            <a:pPr algn="ctr">
              <a:buFont typeface="Wingdings" panose="05000000000000000000" pitchFamily="2" charset="2"/>
              <a:buNone/>
            </a:pPr>
            <a:r>
              <a:rPr lang="en-US" altLang="en-US" sz="2400" dirty="0"/>
              <a:t>525 West Allegan Street</a:t>
            </a:r>
          </a:p>
          <a:p>
            <a:pPr algn="ctr">
              <a:buFont typeface="Wingdings" panose="05000000000000000000" pitchFamily="2" charset="2"/>
              <a:buNone/>
            </a:pPr>
            <a:r>
              <a:rPr lang="en-US" altLang="en-US" sz="2400" dirty="0"/>
              <a:t>Lansing, MI 48909-8143</a:t>
            </a:r>
          </a:p>
          <a:p>
            <a:pPr algn="ctr">
              <a:buFont typeface="Wingdings" panose="05000000000000000000" pitchFamily="2" charset="2"/>
              <a:buNone/>
            </a:pPr>
            <a:r>
              <a:rPr lang="en-US" altLang="en-US" sz="2400" dirty="0"/>
              <a:t>Phone:  517-284-7720</a:t>
            </a:r>
          </a:p>
          <a:p>
            <a:pPr algn="ctr">
              <a:buFont typeface="Wingdings" panose="05000000000000000000" pitchFamily="2" charset="2"/>
              <a:buNone/>
            </a:pPr>
            <a:r>
              <a:rPr lang="en-US" altLang="en-US" sz="2400" dirty="0"/>
              <a:t>Fax:  517-284-7725</a:t>
            </a:r>
          </a:p>
          <a:p>
            <a:pPr algn="ctr">
              <a:buFont typeface="Wingdings" panose="05000000000000000000" pitchFamily="2" charset="2"/>
              <a:buNone/>
            </a:pPr>
            <a:r>
              <a:rPr lang="en-US" altLang="en-US" sz="2400" dirty="0"/>
              <a:t>www.michigan.gov/miosha</a:t>
            </a:r>
          </a:p>
        </p:txBody>
      </p:sp>
      <p:pic>
        <p:nvPicPr>
          <p:cNvPr id="152581" name="Picture 6" descr="new MIOSHA logo">
            <a:extLst>
              <a:ext uri="{FF2B5EF4-FFF2-40B4-BE49-F238E27FC236}">
                <a16:creationId xmlns:a16="http://schemas.microsoft.com/office/drawing/2014/main" id="{05897284-C594-4BE9-820E-8E603DFFDA9A}"/>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tretch>
            <a:fillRect/>
          </a:stretch>
        </p:blipFill>
        <p:spPr>
          <a:xfrm>
            <a:off x="990600" y="3581400"/>
            <a:ext cx="2228324" cy="2061289"/>
          </a:xfrm>
        </p:spPr>
      </p:pic>
      <p:sp>
        <p:nvSpPr>
          <p:cNvPr id="6" name="Slide Number Placeholder 7">
            <a:extLst>
              <a:ext uri="{FF2B5EF4-FFF2-40B4-BE49-F238E27FC236}">
                <a16:creationId xmlns:a16="http://schemas.microsoft.com/office/drawing/2014/main" id="{30A6019E-E86A-4AA4-B323-5AC3063DFB95}"/>
              </a:ext>
            </a:extLst>
          </p:cNvPr>
          <p:cNvSpPr>
            <a:spLocks noGrp="1"/>
          </p:cNvSpPr>
          <p:nvPr>
            <p:ph type="sldNum" sz="quarter" idx="12"/>
          </p:nvPr>
        </p:nvSpPr>
        <p:spPr/>
        <p:txBody>
          <a:bodyPr/>
          <a:lstStyle/>
          <a:p>
            <a:pPr>
              <a:defRPr/>
            </a:pPr>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E8354C9-DDC9-453F-A029-E5091B6A7018}"/>
              </a:ext>
            </a:extLst>
          </p:cNvPr>
          <p:cNvSpPr>
            <a:spLocks noGrp="1" noChangeArrowheads="1"/>
          </p:cNvSpPr>
          <p:nvPr>
            <p:ph type="title"/>
          </p:nvPr>
        </p:nvSpPr>
        <p:spPr/>
        <p:txBody>
          <a:bodyPr/>
          <a:lstStyle/>
          <a:p>
            <a:pP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Determination of </a:t>
            </a:r>
            <a:br>
              <a:rPr lang="en-US" b="1" dirty="0">
                <a:solidFill>
                  <a:schemeClr val="tx1">
                    <a:lumMod val="75000"/>
                    <a:lumOff val="25000"/>
                  </a:schemeClr>
                </a:solidFill>
                <a:effectLst>
                  <a:outerShdw blurRad="38100" dist="38100" dir="2700000" algn="tl">
                    <a:srgbClr val="FFFFFF"/>
                  </a:outerShdw>
                </a:effectLst>
              </a:rPr>
            </a:br>
            <a:r>
              <a:rPr lang="en-US" b="1" dirty="0">
                <a:solidFill>
                  <a:schemeClr val="tx1">
                    <a:lumMod val="75000"/>
                    <a:lumOff val="25000"/>
                  </a:schemeClr>
                </a:solidFill>
                <a:effectLst>
                  <a:outerShdw blurRad="38100" dist="38100" dir="2700000" algn="tl">
                    <a:srgbClr val="FFFFFF"/>
                  </a:outerShdw>
                </a:effectLst>
              </a:rPr>
              <a:t>Work-Relatedness</a:t>
            </a:r>
          </a:p>
        </p:txBody>
      </p:sp>
      <p:sp>
        <p:nvSpPr>
          <p:cNvPr id="2" name="Content Placeholder 1">
            <a:extLst>
              <a:ext uri="{FF2B5EF4-FFF2-40B4-BE49-F238E27FC236}">
                <a16:creationId xmlns:a16="http://schemas.microsoft.com/office/drawing/2014/main" id="{B3D8A0CF-7A0D-4E84-9AA7-597210FC2CF5}"/>
              </a:ext>
            </a:extLst>
          </p:cNvPr>
          <p:cNvSpPr>
            <a:spLocks noGrp="1"/>
          </p:cNvSpPr>
          <p:nvPr>
            <p:ph idx="1"/>
          </p:nvPr>
        </p:nvSpPr>
        <p:spPr/>
        <p:txBody>
          <a:bodyPr rtlCol="0">
            <a:noAutofit/>
          </a:bodyPr>
          <a:lstStyle/>
          <a:p>
            <a:pPr marL="0" indent="0" eaLnBrk="1" fontAlgn="auto" hangingPunct="1">
              <a:buNone/>
              <a:defRPr/>
            </a:pPr>
            <a:r>
              <a:rPr lang="en-US" altLang="en-US" sz="2800" b="1" dirty="0">
                <a:solidFill>
                  <a:schemeClr val="tx1">
                    <a:lumMod val="75000"/>
                    <a:lumOff val="25000"/>
                  </a:schemeClr>
                </a:solidFill>
                <a:cs typeface="Arial" panose="020B0604020202020204" pitchFamily="34" charset="0"/>
              </a:rPr>
              <a:t>Rule 1110. </a:t>
            </a:r>
            <a:r>
              <a:rPr lang="en-US" altLang="en-US" sz="2800" dirty="0">
                <a:solidFill>
                  <a:schemeClr val="tx1">
                    <a:lumMod val="75000"/>
                    <a:lumOff val="25000"/>
                  </a:schemeClr>
                </a:solidFill>
                <a:cs typeface="Arial" panose="020B0604020202020204" pitchFamily="34" charset="0"/>
              </a:rPr>
              <a:t>An injury or illness to be work-related if an event or exposure in the work environment either caused or contributed to the resulting condition or significantly aggravated a preexisting injury or illness. </a:t>
            </a:r>
          </a:p>
          <a:p>
            <a:pPr marL="0" indent="0" eaLnBrk="1" fontAlgn="auto" hangingPunct="1">
              <a:buNone/>
              <a:defRPr/>
            </a:pPr>
            <a:endParaRPr lang="en-US" altLang="en-US" sz="2800" dirty="0">
              <a:cs typeface="Arial" panose="020B0604020202020204" pitchFamily="34" charset="0"/>
            </a:endParaRPr>
          </a:p>
          <a:p>
            <a:pPr marL="0" indent="0" eaLnBrk="1" fontAlgn="auto" hangingPunct="1">
              <a:buNone/>
              <a:defRPr/>
            </a:pPr>
            <a:r>
              <a:rPr lang="en-US" altLang="en-US" sz="2800" dirty="0">
                <a:solidFill>
                  <a:schemeClr val="tx1">
                    <a:lumMod val="75000"/>
                    <a:lumOff val="25000"/>
                  </a:schemeClr>
                </a:solidFill>
                <a:cs typeface="Arial" panose="020B0604020202020204" pitchFamily="34" charset="0"/>
              </a:rPr>
              <a:t>Work-relatedness is presumed for injuries and illnesses resulting from events or exposures occurring in the work environment, unless an exception in R 408.22110a(5) specifically applies. </a:t>
            </a:r>
          </a:p>
          <a:p>
            <a:pPr marL="91440" indent="-91440" eaLnBrk="1" fontAlgn="auto" hangingPunct="1">
              <a:defRPr/>
            </a:pPr>
            <a:endParaRPr lang="en-US" sz="2800" dirty="0">
              <a:solidFill>
                <a:schemeClr val="tx1">
                  <a:lumMod val="75000"/>
                  <a:lumOff val="25000"/>
                </a:schemeClr>
              </a:solidFill>
            </a:endParaRPr>
          </a:p>
        </p:txBody>
      </p:sp>
      <p:sp>
        <p:nvSpPr>
          <p:cNvPr id="26628" name="Slide Number Placeholder 2">
            <a:extLst>
              <a:ext uri="{FF2B5EF4-FFF2-40B4-BE49-F238E27FC236}">
                <a16:creationId xmlns:a16="http://schemas.microsoft.com/office/drawing/2014/main" id="{A049DC71-ACBF-49A8-87D0-D2609F486B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B802CB-E3FD-4DAF-939F-8C10F7D2F398}" type="slidenum">
              <a:rPr lang="en-US" altLang="en-US" sz="1200">
                <a:latin typeface="Arial" panose="020B0604020202020204" pitchFamily="34" charset="0"/>
                <a:cs typeface="Arial" panose="020B0604020202020204" pitchFamily="34" charset="0"/>
              </a:rPr>
              <a:pPr/>
              <a:t>8</a:t>
            </a:fld>
            <a:endParaRPr lang="en-US" altLang="en-US" sz="1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C3BF1CB-3BE7-4069-AE9E-08E29E47A914}"/>
              </a:ext>
            </a:extLst>
          </p:cNvPr>
          <p:cNvSpPr>
            <a:spLocks noGrp="1" noChangeArrowheads="1"/>
          </p:cNvSpPr>
          <p:nvPr>
            <p:ph type="title"/>
          </p:nvPr>
        </p:nvSpPr>
        <p:spPr/>
        <p:txBody>
          <a:bodyPr/>
          <a:lstStyle/>
          <a:p>
            <a:pPr algn="ctr" eaLnBrk="1" fontAlgn="auto" hangingPunct="1">
              <a:spcAft>
                <a:spcPts val="0"/>
              </a:spcAft>
              <a:defRPr/>
            </a:pPr>
            <a:r>
              <a:rPr lang="en-US" b="1" dirty="0">
                <a:solidFill>
                  <a:schemeClr val="tx1">
                    <a:lumMod val="75000"/>
                    <a:lumOff val="25000"/>
                  </a:schemeClr>
                </a:solidFill>
                <a:effectLst>
                  <a:outerShdw blurRad="38100" dist="38100" dir="2700000" algn="tl">
                    <a:srgbClr val="FFFFFF"/>
                  </a:outerShdw>
                </a:effectLst>
              </a:rPr>
              <a:t>EXCEPTIONS to Work- Relatedness</a:t>
            </a:r>
          </a:p>
        </p:txBody>
      </p:sp>
      <p:sp>
        <p:nvSpPr>
          <p:cNvPr id="3" name="Content Placeholder 2">
            <a:extLst>
              <a:ext uri="{FF2B5EF4-FFF2-40B4-BE49-F238E27FC236}">
                <a16:creationId xmlns:a16="http://schemas.microsoft.com/office/drawing/2014/main" id="{84542998-FD19-4B1E-9848-0C7370107A8D}"/>
              </a:ext>
            </a:extLst>
          </p:cNvPr>
          <p:cNvSpPr>
            <a:spLocks noGrp="1"/>
          </p:cNvSpPr>
          <p:nvPr>
            <p:ph idx="1"/>
          </p:nvPr>
        </p:nvSpPr>
        <p:spPr/>
        <p:txBody>
          <a:bodyPr rtlCol="0">
            <a:normAutofit/>
          </a:bodyPr>
          <a:lstStyle/>
          <a:p>
            <a:pPr marL="233363" indent="-233363" eaLnBrk="1" fontAlgn="auto" hangingPunct="1">
              <a:spcAft>
                <a:spcPts val="600"/>
              </a:spcAft>
              <a:buFont typeface="Arial" panose="020B0604020202020204" pitchFamily="34" charset="0"/>
              <a:buChar char="•"/>
              <a:defRPr/>
            </a:pPr>
            <a:r>
              <a:rPr lang="en-US" sz="3000" dirty="0">
                <a:solidFill>
                  <a:schemeClr val="tx1">
                    <a:lumMod val="75000"/>
                    <a:lumOff val="25000"/>
                  </a:schemeClr>
                </a:solidFill>
                <a:cs typeface="Arial" panose="020B0604020202020204" pitchFamily="34" charset="0"/>
              </a:rPr>
              <a:t>In the work environment as a member of the general public rather than as an employee. 	</a:t>
            </a:r>
          </a:p>
          <a:p>
            <a:pPr marL="233363" indent="-233363" eaLnBrk="1" fontAlgn="auto" hangingPunct="1">
              <a:spcAft>
                <a:spcPts val="600"/>
              </a:spcAft>
              <a:buFont typeface="Arial" panose="020B0604020202020204" pitchFamily="34" charset="0"/>
              <a:buChar char="•"/>
              <a:defRPr/>
            </a:pPr>
            <a:r>
              <a:rPr lang="en-US" sz="3000" dirty="0">
                <a:solidFill>
                  <a:schemeClr val="tx1">
                    <a:lumMod val="75000"/>
                    <a:lumOff val="25000"/>
                  </a:schemeClr>
                </a:solidFill>
                <a:cs typeface="Arial" panose="020B0604020202020204" pitchFamily="34" charset="0"/>
              </a:rPr>
              <a:t>Signs or symptoms surface at work but event or exposure that occurs outside the work environment. </a:t>
            </a:r>
          </a:p>
          <a:p>
            <a:pPr marL="233363" indent="-233363" eaLnBrk="1" fontAlgn="auto" hangingPunct="1">
              <a:spcAft>
                <a:spcPts val="600"/>
              </a:spcAft>
              <a:buFont typeface="Arial" panose="020B0604020202020204" pitchFamily="34" charset="0"/>
              <a:buChar char="•"/>
              <a:defRPr/>
            </a:pPr>
            <a:r>
              <a:rPr lang="en-US" sz="3000" dirty="0">
                <a:solidFill>
                  <a:schemeClr val="tx1">
                    <a:lumMod val="75000"/>
                    <a:lumOff val="25000"/>
                  </a:schemeClr>
                </a:solidFill>
                <a:cs typeface="Arial" panose="020B0604020202020204" pitchFamily="34" charset="0"/>
              </a:rPr>
              <a:t>Voluntary participation.  </a:t>
            </a:r>
          </a:p>
          <a:p>
            <a:pPr marL="233363" indent="-233363" eaLnBrk="1" fontAlgn="auto" hangingPunct="1">
              <a:spcAft>
                <a:spcPts val="600"/>
              </a:spcAft>
              <a:buFont typeface="Arial" panose="020B0604020202020204" pitchFamily="34" charset="0"/>
              <a:buChar char="•"/>
              <a:defRPr/>
            </a:pPr>
            <a:r>
              <a:rPr lang="en-US" sz="3000" dirty="0">
                <a:solidFill>
                  <a:schemeClr val="tx1">
                    <a:lumMod val="75000"/>
                    <a:lumOff val="25000"/>
                  </a:schemeClr>
                </a:solidFill>
                <a:cs typeface="Arial" panose="020B0604020202020204" pitchFamily="34" charset="0"/>
              </a:rPr>
              <a:t>Result of an employee eating, drinking, or preparing food or drink for personal consumption. </a:t>
            </a:r>
            <a:r>
              <a:rPr lang="en-US" sz="2800" dirty="0">
                <a:solidFill>
                  <a:schemeClr val="tx1">
                    <a:lumMod val="75000"/>
                    <a:lumOff val="25000"/>
                  </a:schemeClr>
                </a:solidFill>
              </a:rPr>
              <a:t>	</a:t>
            </a:r>
          </a:p>
          <a:p>
            <a:pPr marL="91440" indent="-91440" eaLnBrk="1" fontAlgn="auto" hangingPunct="1">
              <a:defRPr/>
            </a:pPr>
            <a:endParaRPr lang="en-US" sz="2800" dirty="0">
              <a:solidFill>
                <a:schemeClr val="tx1">
                  <a:lumMod val="75000"/>
                  <a:lumOff val="25000"/>
                </a:schemeClr>
              </a:solidFill>
            </a:endParaRPr>
          </a:p>
        </p:txBody>
      </p:sp>
      <p:sp>
        <p:nvSpPr>
          <p:cNvPr id="28676" name="Slide Number Placeholder 3">
            <a:extLst>
              <a:ext uri="{FF2B5EF4-FFF2-40B4-BE49-F238E27FC236}">
                <a16:creationId xmlns:a16="http://schemas.microsoft.com/office/drawing/2014/main" id="{162536DF-265B-432E-ACCB-FF57A732B1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fld id="{D386F593-109F-4619-8FC3-907A2168F54C}" type="slidenum">
              <a:rPr lang="en-US" altLang="en-US" sz="1200">
                <a:latin typeface="Arial" panose="020B0604020202020204" pitchFamily="34" charset="0"/>
              </a:rPr>
              <a:pPr>
                <a:spcBef>
                  <a:spcPct val="20000"/>
                </a:spcBef>
              </a:pPr>
              <a:t>9</a:t>
            </a:fld>
            <a:endParaRPr lang="en-US" altLang="en-US" sz="1200">
              <a:latin typeface="Arial" panose="020B0604020202020204" pitchFamily="34"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16423</TotalTime>
  <Words>11511</Words>
  <Application>Microsoft Office PowerPoint</Application>
  <PresentationFormat>Widescreen</PresentationFormat>
  <Paragraphs>703</Paragraphs>
  <Slides>79</Slides>
  <Notes>60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7" baseType="lpstr">
      <vt:lpstr>Arial</vt:lpstr>
      <vt:lpstr>Calibri</vt:lpstr>
      <vt:lpstr>Calibri Light</vt:lpstr>
      <vt:lpstr>Courier New</vt:lpstr>
      <vt:lpstr>Times New Roman</vt:lpstr>
      <vt:lpstr>Wingdings</vt:lpstr>
      <vt:lpstr>Retrospect</vt:lpstr>
      <vt:lpstr>WPDraw30.Drawing</vt:lpstr>
      <vt:lpstr>MIOSHA Recordkeeping</vt:lpstr>
      <vt:lpstr>Objectives</vt:lpstr>
      <vt:lpstr>PowerPoint Presentation</vt:lpstr>
      <vt:lpstr>PowerPoint Presentation</vt:lpstr>
      <vt:lpstr>Definitions </vt:lpstr>
      <vt:lpstr>Recording Criteria</vt:lpstr>
      <vt:lpstr>MIOSHA-Recording Criteria </vt:lpstr>
      <vt:lpstr>Determination of  Work-Relatedness</vt:lpstr>
      <vt:lpstr>EXCEPTIONS to Work- Relatedness</vt:lpstr>
      <vt:lpstr>EXCEPTIONS to Work-Relatedness</vt:lpstr>
      <vt:lpstr>Parking Lots and Access Roads</vt:lpstr>
      <vt:lpstr>Significant Aggravation</vt:lpstr>
      <vt:lpstr>Travel Status</vt:lpstr>
      <vt:lpstr>Working At Home</vt:lpstr>
      <vt:lpstr>New Case</vt:lpstr>
      <vt:lpstr>General Recording Criteria</vt:lpstr>
      <vt:lpstr>Days Away From Work</vt:lpstr>
      <vt:lpstr>Restricted Work Activity </vt:lpstr>
      <vt:lpstr> Transfer to Another Job</vt:lpstr>
      <vt:lpstr>Medical Treatment</vt:lpstr>
      <vt:lpstr>First Aid Treatment</vt:lpstr>
      <vt:lpstr>First Aid Treatment</vt:lpstr>
      <vt:lpstr>Loss of Consciousness</vt:lpstr>
      <vt:lpstr>Significant Diagnosed  Injury/Illness</vt:lpstr>
      <vt:lpstr>Needle Stick and Sharps Injuries</vt:lpstr>
      <vt:lpstr>Sharps Injury Log </vt:lpstr>
      <vt:lpstr>Medical Removal</vt:lpstr>
      <vt:lpstr> Tuberculosis</vt:lpstr>
      <vt:lpstr>MIOSHA Log 300</vt:lpstr>
      <vt:lpstr>Complete Section (F) fully</vt:lpstr>
      <vt:lpstr>MIOSHA Log 301</vt:lpstr>
      <vt:lpstr>MIOSHA Log 300A</vt:lpstr>
      <vt:lpstr> Forms</vt:lpstr>
      <vt:lpstr>Illness Classification -   Skin Diseases or Disorders:</vt:lpstr>
      <vt:lpstr>Illness Classification - Respiratory Conditions: </vt:lpstr>
      <vt:lpstr>Illness Classification – Poisoning:</vt:lpstr>
      <vt:lpstr>Illness Classification -  Other illnesses:</vt:lpstr>
      <vt:lpstr>Musculoskeletal Disorders (MSDs)</vt:lpstr>
      <vt:lpstr>Musculoskeletal Disorders</vt:lpstr>
      <vt:lpstr>Privacy Concern Cases </vt:lpstr>
      <vt:lpstr>Privacy Concern Cases</vt:lpstr>
      <vt:lpstr>Privacy Concern Cases </vt:lpstr>
      <vt:lpstr>Privacy Protection</vt:lpstr>
      <vt:lpstr>Privacy Protection</vt:lpstr>
      <vt:lpstr>Temporary Employees</vt:lpstr>
      <vt:lpstr>Volunteers may be covered</vt:lpstr>
      <vt:lpstr> Employee Involvement </vt:lpstr>
      <vt:lpstr>OSHA Website Information https://www.osha.gov/recordkeeping/RKinterpretations.html </vt:lpstr>
      <vt:lpstr>OSHA Website Information https://www.osha.gov/recordkeeping/faq_search/index.html  </vt:lpstr>
      <vt:lpstr>Occupational Disease Reporting</vt:lpstr>
      <vt:lpstr>Occupational Disease Reporting Form MTSD-51</vt:lpstr>
      <vt:lpstr>PowerPoint Presentation</vt:lpstr>
      <vt:lpstr>Expanded Reporting Requirements</vt:lpstr>
      <vt:lpstr>What is an Incident Rate?</vt:lpstr>
      <vt:lpstr>How An Incident Rate  Is Calculated</vt:lpstr>
      <vt:lpstr>Employer Days Away Restricted Transfer Rate (DART) Calculation</vt:lpstr>
      <vt:lpstr>TCIR and DART Rates for 622</vt:lpstr>
      <vt:lpstr>Compare Your Company to Others</vt:lpstr>
      <vt:lpstr>Three Things That Are Extremely Important To Remember</vt:lpstr>
      <vt:lpstr>Recordkeeping Questions?</vt:lpstr>
      <vt:lpstr>From the emails you sent us:</vt:lpstr>
      <vt:lpstr>All blood borne pathogen exposures- whether needle stick or splash get reported [recordable], right?</vt:lpstr>
      <vt:lpstr>PowerPoint Presentation</vt:lpstr>
      <vt:lpstr>PowerPoint Presentation</vt:lpstr>
      <vt:lpstr>Please note:</vt:lpstr>
      <vt:lpstr>PowerPoint Presentation</vt:lpstr>
      <vt:lpstr>PowerPoint Presentation</vt:lpstr>
      <vt:lpstr>PowerPoint Presentation</vt:lpstr>
      <vt:lpstr>PowerPoint Presentation</vt:lpstr>
      <vt:lpstr>PowerPoint Presentation</vt:lpstr>
      <vt:lpstr>I have had mixed answers on this, when an employee is exposed to Hep A, we will give hep A vaccine as a prophylactic, is this considered more than the first aid and needs to be added to the OSHA log or only if the employee actually gets Hep A from the exposure?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 This Presentation</vt:lpstr>
    </vt:vector>
  </TitlesOfParts>
  <Company>LARA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MIOSHA Recordkeeping</dc:title>
  <dc:subject>MTI Level Two Management Course</dc:subject>
  <dc:creator>MIOSHA</dc:creator>
  <cp:keywords>MIOSHA Recordkeeping,  MTI Level Two Certificate Course, LARA, MIOSHA, CET</cp:keywords>
  <dc:description>Originally R-14.  Quenten Yoder Version - More Slides.  Typo corrections by Sheila Ide Slide 5, 17, 19, 36, 57.  Approved September 2004 by Ide. A few edits made by Staci Smith per the Fundamentals meeting on 11/02/06. Staci updated the logo on 4/2/07. Core Committee revised on 06/04/09. Deb &amp; Staci revised on 06/18/09. No content changes, just removed revision date from all handout pages on 01/29/10. Revised the dept logo on 05/16/11. Karen revised on 08/15/11. Core Committee reviewed on 11/07/11. Karen updated on 08/17/15 &amp; 09/21/15. Revised 02/07/17. Deb Gorkisch revised on 05/24/17. Deb revised on 02/28/18. Staci finalized on 09/12/18.</dc:description>
  <cp:lastModifiedBy>Janice Homola</cp:lastModifiedBy>
  <cp:revision>825</cp:revision>
  <cp:lastPrinted>2018-09-11T19:12:30Z</cp:lastPrinted>
  <dcterms:created xsi:type="dcterms:W3CDTF">2000-12-12T14:22:37Z</dcterms:created>
  <dcterms:modified xsi:type="dcterms:W3CDTF">2020-02-12T19:33:35Z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BC34BEFE-AE59-45A7-AF64-8F5A681E0DBC</vt:lpwstr>
  </property>
  <property fmtid="{D5CDD505-2E9C-101B-9397-08002B2CF9AE}" pid="3" name="ArticulatePath">
    <vt:lpwstr>MIOSHA Recordkeeping  Cost of Injuries for McLaren</vt:lpwstr>
  </property>
</Properties>
</file>